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Lobster" panose="00000500000000000000" pitchFamily="2" charset="0"/>
      <p:regular r:id="rId22"/>
    </p:embeddedFont>
    <p:embeddedFont>
      <p:font typeface="Open Sans" panose="020B0606030504020204" pitchFamily="34" charset="0"/>
      <p:regular r:id="rId23"/>
      <p:bold r:id="rId24"/>
      <p:italic r:id="rId25"/>
      <p:boldItalic r:id="rId26"/>
    </p:embeddedFont>
    <p:embeddedFont>
      <p:font typeface="PT Sans Narrow" panose="020B0604020202020204" pitchFamily="34"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eEx7grxIwkG2JnUoDz8N8xOJT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40" autoAdjust="0"/>
  </p:normalViewPr>
  <p:slideViewPr>
    <p:cSldViewPr snapToGrid="0">
      <p:cViewPr varScale="1">
        <p:scale>
          <a:sx n="79" d="100"/>
          <a:sy n="79" d="100"/>
        </p:scale>
        <p:origin x="1570"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dirty="0">
              <a:solidFill>
                <a:srgbClr val="374151"/>
              </a:solidFill>
              <a:highlight>
                <a:srgbClr val="F7F7F8"/>
              </a:highlight>
              <a:latin typeface="Roboto"/>
              <a:ea typeface="Roboto"/>
              <a:cs typeface="Roboto"/>
              <a:sym typeface="Roboto"/>
            </a:endParaRPr>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22e0854ca1d_0_58"/>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g22e0854ca1d_0_58"/>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g22e0854ca1d_0_58"/>
          <p:cNvGrpSpPr/>
          <p:nvPr/>
        </p:nvGrpSpPr>
        <p:grpSpPr>
          <a:xfrm>
            <a:off x="1004144" y="1022025"/>
            <a:ext cx="7136668" cy="152400"/>
            <a:chOff x="1346429" y="1011300"/>
            <a:chExt cx="6452100" cy="152400"/>
          </a:xfrm>
        </p:grpSpPr>
        <p:cxnSp>
          <p:nvCxnSpPr>
            <p:cNvPr id="13" name="Google Shape;13;g22e0854ca1d_0_58"/>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g22e0854ca1d_0_58"/>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g22e0854ca1d_0_58"/>
          <p:cNvGrpSpPr/>
          <p:nvPr/>
        </p:nvGrpSpPr>
        <p:grpSpPr>
          <a:xfrm>
            <a:off x="1004151" y="3969100"/>
            <a:ext cx="7136668" cy="152400"/>
            <a:chOff x="1346435" y="3969088"/>
            <a:chExt cx="6452100" cy="152400"/>
          </a:xfrm>
        </p:grpSpPr>
        <p:cxnSp>
          <p:nvCxnSpPr>
            <p:cNvPr id="16" name="Google Shape;16;g22e0854ca1d_0_58"/>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g22e0854ca1d_0_58"/>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g22e0854ca1d_0_58"/>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g22e0854ca1d_0_58"/>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g22e0854ca1d_0_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g22e0854ca1d_0_104"/>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22e0854ca1d_0_104"/>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g22e0854ca1d_0_104"/>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g22e0854ca1d_0_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g22e0854ca1d_0_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22e0854ca1d_0_70"/>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g22e0854ca1d_0_7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g22e0854ca1d_0_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2e0854ca1d_0_7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22e0854ca1d_0_7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g22e0854ca1d_0_7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g22e0854ca1d_0_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22e0854ca1d_0_7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g22e0854ca1d_0_79"/>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g22e0854ca1d_0_79"/>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g22e0854ca1d_0_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22e0854ca1d_0_8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g22e0854ca1d_0_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22e0854ca1d_0_8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g22e0854ca1d_0_8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g22e0854ca1d_0_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g22e0854ca1d_0_91"/>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g22e0854ca1d_0_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22e0854ca1d_0_94"/>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g22e0854ca1d_0_9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g22e0854ca1d_0_9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g22e0854ca1d_0_94"/>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g22e0854ca1d_0_9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g22e0854ca1d_0_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22e0854ca1d_0_101"/>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g22e0854ca1d_0_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g22e0854ca1d_0_5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g22e0854ca1d_0_5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g22e0854ca1d_0_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brainspire.com/blog/how-to-check-if-your-companys-software-is-actually-hipaa-complian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15000"/>
              </a:lnSpc>
              <a:spcBef>
                <a:spcPts val="1500"/>
              </a:spcBef>
              <a:spcAft>
                <a:spcPts val="0"/>
              </a:spcAft>
              <a:buNone/>
            </a:pPr>
            <a:endParaRPr sz="1200" b="0">
              <a:solidFill>
                <a:srgbClr val="374151"/>
              </a:solidFill>
              <a:highlight>
                <a:srgbClr val="F7F7F8"/>
              </a:highlight>
              <a:latin typeface="Roboto"/>
              <a:ea typeface="Roboto"/>
              <a:cs typeface="Roboto"/>
              <a:sym typeface="Roboto"/>
            </a:endParaRPr>
          </a:p>
          <a:p>
            <a:pPr marL="0" lvl="0" indent="0" algn="ctr" rtl="0">
              <a:lnSpc>
                <a:spcPct val="100000"/>
              </a:lnSpc>
              <a:spcBef>
                <a:spcPts val="0"/>
              </a:spcBef>
              <a:spcAft>
                <a:spcPts val="0"/>
              </a:spcAft>
              <a:buSzPct val="59259"/>
              <a:buNone/>
            </a:pPr>
            <a:r>
              <a:rPr lang="en"/>
              <a:t>User Accessibility Testing</a:t>
            </a:r>
            <a:endParaRPr/>
          </a:p>
        </p:txBody>
      </p:sp>
      <p:sp>
        <p:nvSpPr>
          <p:cNvPr id="67" name="Google Shape;67;p1"/>
          <p:cNvSpPr txBox="1">
            <a:spLocks noGrp="1"/>
          </p:cNvSpPr>
          <p:nvPr>
            <p:ph type="subTitle" idx="1"/>
          </p:nvPr>
        </p:nvSpPr>
        <p:spPr>
          <a:xfrm>
            <a:off x="2958001" y="3163798"/>
            <a:ext cx="3228000" cy="964800"/>
          </a:xfrm>
          <a:prstGeom prst="rect">
            <a:avLst/>
          </a:prstGeom>
          <a:noFill/>
          <a:ln>
            <a:noFill/>
          </a:ln>
        </p:spPr>
        <p:txBody>
          <a:bodyPr spcFirstLastPara="1" wrap="square" lIns="91425" tIns="91425" rIns="91425" bIns="91425" anchor="b" anchorCtr="0">
            <a:normAutofit fontScale="85000" lnSpcReduction="20000"/>
          </a:bodyPr>
          <a:lstStyle/>
          <a:p>
            <a:pPr marL="0" lvl="0" indent="0" algn="ctr" rtl="0">
              <a:lnSpc>
                <a:spcPct val="100000"/>
              </a:lnSpc>
              <a:spcBef>
                <a:spcPts val="0"/>
              </a:spcBef>
              <a:spcAft>
                <a:spcPts val="0"/>
              </a:spcAft>
              <a:buSzPct val="107142"/>
              <a:buNone/>
            </a:pPr>
            <a:r>
              <a:rPr lang="en"/>
              <a:t>Nirgun Amin</a:t>
            </a:r>
            <a:endParaRPr/>
          </a:p>
          <a:p>
            <a:pPr marL="0" lvl="0" indent="0" algn="ctr" rtl="0">
              <a:lnSpc>
                <a:spcPct val="100000"/>
              </a:lnSpc>
              <a:spcBef>
                <a:spcPts val="0"/>
              </a:spcBef>
              <a:spcAft>
                <a:spcPts val="0"/>
              </a:spcAft>
              <a:buSzPct val="107142"/>
              <a:buNone/>
            </a:pPr>
            <a:r>
              <a:rPr lang="en"/>
              <a:t>Karan Patel</a:t>
            </a:r>
            <a:endParaRPr/>
          </a:p>
          <a:p>
            <a:pPr marL="0" lvl="0" indent="0" algn="ctr" rtl="0">
              <a:lnSpc>
                <a:spcPct val="100000"/>
              </a:lnSpc>
              <a:spcBef>
                <a:spcPts val="0"/>
              </a:spcBef>
              <a:spcAft>
                <a:spcPts val="0"/>
              </a:spcAft>
              <a:buSzPct val="107142"/>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Reward System </a:t>
            </a:r>
            <a:endParaRPr/>
          </a:p>
        </p:txBody>
      </p:sp>
      <p:sp>
        <p:nvSpPr>
          <p:cNvPr id="126" name="Google Shape;126;p10"/>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Patients can be rewarded for performing activities such as at-home exercises, arriving on time for all scheduled appointments, following to their treatment plan, attending annual mandatory check-ups.</a:t>
            </a:r>
            <a:endParaRPr/>
          </a:p>
          <a:p>
            <a:pPr marL="457200" lvl="0" indent="-342900" algn="l" rtl="0">
              <a:lnSpc>
                <a:spcPct val="115000"/>
              </a:lnSpc>
              <a:spcBef>
                <a:spcPts val="0"/>
              </a:spcBef>
              <a:spcAft>
                <a:spcPts val="0"/>
              </a:spcAft>
              <a:buSzPts val="1800"/>
              <a:buChar char="●"/>
            </a:pPr>
            <a:r>
              <a:rPr lang="en"/>
              <a:t>Patients' health will be taken into consideration when determining the reward.</a:t>
            </a:r>
            <a:endParaRPr/>
          </a:p>
          <a:p>
            <a:pPr marL="457200" lvl="0" indent="-342900" algn="l" rtl="0">
              <a:lnSpc>
                <a:spcPct val="115000"/>
              </a:lnSpc>
              <a:spcBef>
                <a:spcPts val="0"/>
              </a:spcBef>
              <a:spcAft>
                <a:spcPts val="0"/>
              </a:spcAft>
              <a:buSzPts val="1800"/>
              <a:buChar char="●"/>
            </a:pPr>
            <a:r>
              <a:rPr lang="en"/>
              <a:t>The reward system will be based on a point system, and patients will be needed to reach the required number of points in order to receive the reward.</a:t>
            </a:r>
            <a:endParaRPr/>
          </a:p>
          <a:p>
            <a:pPr marL="457200" lvl="0" indent="-342900" algn="l" rtl="0">
              <a:lnSpc>
                <a:spcPct val="115000"/>
              </a:lnSpc>
              <a:spcBef>
                <a:spcPts val="0"/>
              </a:spcBef>
              <a:spcAft>
                <a:spcPts val="0"/>
              </a:spcAft>
              <a:buSzPts val="1800"/>
              <a:buChar char="●"/>
            </a:pPr>
            <a:r>
              <a:rPr lang="en"/>
              <a:t>Increases incentive for downloading the app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Rate and Review</a:t>
            </a:r>
            <a:endParaRPr/>
          </a:p>
        </p:txBody>
      </p:sp>
      <p:sp>
        <p:nvSpPr>
          <p:cNvPr id="132" name="Google Shape;132;p1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Patients can rate doctors through the app without any worry because their identities will not be revealed to doctors.</a:t>
            </a:r>
            <a:endParaRPr/>
          </a:p>
          <a:p>
            <a:pPr marL="457200" lvl="0" indent="-342900" algn="l" rtl="0">
              <a:lnSpc>
                <a:spcPct val="115000"/>
              </a:lnSpc>
              <a:spcBef>
                <a:spcPts val="0"/>
              </a:spcBef>
              <a:spcAft>
                <a:spcPts val="0"/>
              </a:spcAft>
              <a:buSzPts val="1800"/>
              <a:buChar char="●"/>
            </a:pPr>
            <a:r>
              <a:rPr lang="en"/>
              <a:t>Patients can choose their doctor based on the rating and reviews that have been written about them.</a:t>
            </a:r>
            <a:endParaRPr/>
          </a:p>
          <a:p>
            <a:pPr marL="457200" lvl="0" indent="-342900" algn="l" rtl="0">
              <a:lnSpc>
                <a:spcPct val="115000"/>
              </a:lnSpc>
              <a:spcBef>
                <a:spcPts val="0"/>
              </a:spcBef>
              <a:spcAft>
                <a:spcPts val="0"/>
              </a:spcAft>
              <a:buSzPts val="1800"/>
              <a:buChar char="●"/>
            </a:pPr>
            <a:r>
              <a:rPr lang="en"/>
              <a:t>Tested by making sure the reviews appear online </a:t>
            </a:r>
            <a:endParaRPr/>
          </a:p>
        </p:txBody>
      </p:sp>
      <p:pic>
        <p:nvPicPr>
          <p:cNvPr id="133" name="Google Shape;133;p11"/>
          <p:cNvPicPr preferRelativeResize="0"/>
          <p:nvPr/>
        </p:nvPicPr>
        <p:blipFill rotWithShape="1">
          <a:blip r:embed="rId3">
            <a:alphaModFix/>
          </a:blip>
          <a:srcRect b="9739"/>
          <a:stretch/>
        </p:blipFill>
        <p:spPr>
          <a:xfrm>
            <a:off x="2992800" y="2976175"/>
            <a:ext cx="2466975" cy="166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Health Insurance Provider</a:t>
            </a:r>
            <a:endParaRPr/>
          </a:p>
        </p:txBody>
      </p:sp>
      <p:sp>
        <p:nvSpPr>
          <p:cNvPr id="139" name="Google Shape;139;p12"/>
          <p:cNvSpPr txBox="1">
            <a:spLocks noGrp="1"/>
          </p:cNvSpPr>
          <p:nvPr>
            <p:ph type="body" idx="1"/>
          </p:nvPr>
        </p:nvSpPr>
        <p:spPr>
          <a:xfrm>
            <a:off x="311700" y="1395550"/>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Patients can easily apply for insurance through app or desktop version</a:t>
            </a:r>
            <a:endParaRPr/>
          </a:p>
          <a:p>
            <a:pPr marL="914400" lvl="1" indent="-317500" algn="l" rtl="0">
              <a:lnSpc>
                <a:spcPct val="115000"/>
              </a:lnSpc>
              <a:spcBef>
                <a:spcPts val="0"/>
              </a:spcBef>
              <a:spcAft>
                <a:spcPts val="0"/>
              </a:spcAft>
              <a:buSzPts val="1400"/>
              <a:buChar char="○"/>
            </a:pPr>
            <a:r>
              <a:rPr lang="en" sz="1600"/>
              <a:t>Patients can also make appointments with healthcare providers for deeper conversation </a:t>
            </a:r>
            <a:r>
              <a:rPr lang="en" sz="1500"/>
              <a:t> </a:t>
            </a:r>
            <a:endParaRPr sz="1500"/>
          </a:p>
          <a:p>
            <a:pPr marL="457200" lvl="0" indent="-342900" algn="l" rtl="0">
              <a:lnSpc>
                <a:spcPct val="115000"/>
              </a:lnSpc>
              <a:spcBef>
                <a:spcPts val="0"/>
              </a:spcBef>
              <a:spcAft>
                <a:spcPts val="0"/>
              </a:spcAft>
              <a:buSzPts val="1800"/>
              <a:buChar char="●"/>
            </a:pPr>
            <a:r>
              <a:rPr lang="en"/>
              <a:t>In order to demonstrate to patients what benefits each insurance provider is offering, annual exhibitions will be held on the app.</a:t>
            </a:r>
            <a:endParaRPr/>
          </a:p>
          <a:p>
            <a:pPr marL="457200" lvl="0" indent="-342900" algn="l" rtl="0">
              <a:lnSpc>
                <a:spcPct val="115000"/>
              </a:lnSpc>
              <a:spcBef>
                <a:spcPts val="0"/>
              </a:spcBef>
              <a:spcAft>
                <a:spcPts val="0"/>
              </a:spcAft>
              <a:buSzPts val="1800"/>
              <a:buChar char="●"/>
            </a:pPr>
            <a:r>
              <a:rPr lang="en"/>
              <a:t>Patients can click on insurance providers profile to see the benefits.</a:t>
            </a:r>
            <a:endParaRPr/>
          </a:p>
          <a:p>
            <a:pPr marL="457200" lvl="0" indent="0" algn="l" rtl="0">
              <a:lnSpc>
                <a:spcPct val="115000"/>
              </a:lnSpc>
              <a:spcBef>
                <a:spcPts val="1200"/>
              </a:spcBef>
              <a:spcAft>
                <a:spcPts val="12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13"/>
          <p:cNvCxnSpPr/>
          <p:nvPr/>
        </p:nvCxnSpPr>
        <p:spPr>
          <a:xfrm>
            <a:off x="1332375" y="1289925"/>
            <a:ext cx="1595400" cy="18300"/>
          </a:xfrm>
          <a:prstGeom prst="straightConnector1">
            <a:avLst/>
          </a:prstGeom>
          <a:noFill/>
          <a:ln w="9525" cap="flat" cmpd="sng">
            <a:solidFill>
              <a:schemeClr val="dk2"/>
            </a:solidFill>
            <a:prstDash val="solid"/>
            <a:round/>
            <a:headEnd type="none" w="sm" len="sm"/>
            <a:tailEnd type="triangle" w="med" len="med"/>
          </a:ln>
        </p:spPr>
      </p:cxnSp>
      <p:sp>
        <p:nvSpPr>
          <p:cNvPr id="145" name="Google Shape;145;p13"/>
          <p:cNvSpPr txBox="1"/>
          <p:nvPr/>
        </p:nvSpPr>
        <p:spPr>
          <a:xfrm>
            <a:off x="264875" y="1047300"/>
            <a:ext cx="13830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Lato"/>
                <a:ea typeface="Lato"/>
                <a:cs typeface="Lato"/>
                <a:sym typeface="Lato"/>
              </a:rPr>
              <a:t>Basic Patient Information</a:t>
            </a:r>
            <a:endParaRPr sz="1000" b="0" i="0" u="none" strike="noStrike" cap="none">
              <a:solidFill>
                <a:srgbClr val="000000"/>
              </a:solidFill>
              <a:latin typeface="Lato"/>
              <a:ea typeface="Lato"/>
              <a:cs typeface="Lato"/>
              <a:sym typeface="Lato"/>
            </a:endParaRPr>
          </a:p>
        </p:txBody>
      </p:sp>
      <p:sp>
        <p:nvSpPr>
          <p:cNvPr id="146" name="Google Shape;146;p13"/>
          <p:cNvSpPr/>
          <p:nvPr/>
        </p:nvSpPr>
        <p:spPr>
          <a:xfrm>
            <a:off x="6706375" y="665175"/>
            <a:ext cx="982584" cy="2511178"/>
          </a:xfrm>
          <a:custGeom>
            <a:avLst/>
            <a:gdLst/>
            <a:ahLst/>
            <a:cxnLst/>
            <a:rect l="l" t="t" r="r" b="b"/>
            <a:pathLst>
              <a:path w="42458" h="84916" extrusionOk="0">
                <a:moveTo>
                  <a:pt x="12616" y="0"/>
                </a:moveTo>
                <a:lnTo>
                  <a:pt x="41245" y="242"/>
                </a:lnTo>
                <a:lnTo>
                  <a:pt x="42458" y="84916"/>
                </a:lnTo>
                <a:lnTo>
                  <a:pt x="0" y="83945"/>
                </a:lnTo>
              </a:path>
            </a:pathLst>
          </a:custGeom>
          <a:noFill/>
          <a:ln w="9525" cap="flat" cmpd="sng">
            <a:solidFill>
              <a:schemeClr val="dk2"/>
            </a:solidFill>
            <a:prstDash val="solid"/>
            <a:round/>
            <a:headEnd type="none" w="sm" len="sm"/>
            <a:tailEnd type="none" w="sm" len="sm"/>
          </a:ln>
        </p:spPr>
      </p:sp>
      <p:sp>
        <p:nvSpPr>
          <p:cNvPr id="147" name="Google Shape;147;p13"/>
          <p:cNvSpPr txBox="1"/>
          <p:nvPr/>
        </p:nvSpPr>
        <p:spPr>
          <a:xfrm>
            <a:off x="7767800" y="1508275"/>
            <a:ext cx="1122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Lato"/>
                <a:ea typeface="Lato"/>
                <a:cs typeface="Lato"/>
                <a:sym typeface="Lato"/>
              </a:rPr>
              <a:t>Information from latest checkup </a:t>
            </a:r>
            <a:endParaRPr sz="1200" b="0" i="0" u="none" strike="noStrike" cap="none">
              <a:solidFill>
                <a:srgbClr val="000000"/>
              </a:solidFill>
              <a:latin typeface="Lato"/>
              <a:ea typeface="Lato"/>
              <a:cs typeface="Lato"/>
              <a:sym typeface="Lato"/>
            </a:endParaRPr>
          </a:p>
        </p:txBody>
      </p:sp>
      <p:cxnSp>
        <p:nvCxnSpPr>
          <p:cNvPr id="148" name="Google Shape;148;p13"/>
          <p:cNvCxnSpPr/>
          <p:nvPr/>
        </p:nvCxnSpPr>
        <p:spPr>
          <a:xfrm rot="10800000">
            <a:off x="6487750" y="4080175"/>
            <a:ext cx="1116300" cy="42300"/>
          </a:xfrm>
          <a:prstGeom prst="straightConnector1">
            <a:avLst/>
          </a:prstGeom>
          <a:noFill/>
          <a:ln w="9525" cap="flat" cmpd="sng">
            <a:solidFill>
              <a:schemeClr val="dk2"/>
            </a:solidFill>
            <a:prstDash val="solid"/>
            <a:round/>
            <a:headEnd type="none" w="sm" len="sm"/>
            <a:tailEnd type="triangle" w="med" len="med"/>
          </a:ln>
        </p:spPr>
      </p:cxnSp>
      <p:sp>
        <p:nvSpPr>
          <p:cNvPr id="149" name="Google Shape;149;p13"/>
          <p:cNvSpPr txBox="1"/>
          <p:nvPr/>
        </p:nvSpPr>
        <p:spPr>
          <a:xfrm>
            <a:off x="7637300" y="3904125"/>
            <a:ext cx="1383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Lato"/>
                <a:ea typeface="Lato"/>
                <a:cs typeface="Lato"/>
                <a:sym typeface="Lato"/>
              </a:rPr>
              <a:t>Medical Reports/Treatments</a:t>
            </a:r>
            <a:endParaRPr sz="1000" b="0" i="0" u="none" strike="noStrike" cap="none">
              <a:solidFill>
                <a:srgbClr val="000000"/>
              </a:solidFill>
              <a:latin typeface="Lato"/>
              <a:ea typeface="Lato"/>
              <a:cs typeface="Lato"/>
              <a:sym typeface="Lato"/>
            </a:endParaRPr>
          </a:p>
        </p:txBody>
      </p:sp>
      <p:cxnSp>
        <p:nvCxnSpPr>
          <p:cNvPr id="150" name="Google Shape;150;p13"/>
          <p:cNvCxnSpPr/>
          <p:nvPr/>
        </p:nvCxnSpPr>
        <p:spPr>
          <a:xfrm rot="10800000" flipH="1">
            <a:off x="956325" y="4001300"/>
            <a:ext cx="1746900" cy="12000"/>
          </a:xfrm>
          <a:prstGeom prst="straightConnector1">
            <a:avLst/>
          </a:prstGeom>
          <a:noFill/>
          <a:ln w="9525" cap="flat" cmpd="sng">
            <a:solidFill>
              <a:schemeClr val="dk2"/>
            </a:solidFill>
            <a:prstDash val="solid"/>
            <a:round/>
            <a:headEnd type="none" w="sm" len="sm"/>
            <a:tailEnd type="triangle" w="med" len="med"/>
          </a:ln>
        </p:spPr>
      </p:cxnSp>
      <p:sp>
        <p:nvSpPr>
          <p:cNvPr id="151" name="Google Shape;151;p13"/>
          <p:cNvSpPr txBox="1"/>
          <p:nvPr/>
        </p:nvSpPr>
        <p:spPr>
          <a:xfrm>
            <a:off x="264875" y="3714800"/>
            <a:ext cx="9249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Lato"/>
                <a:ea typeface="Lato"/>
                <a:cs typeface="Lato"/>
                <a:sym typeface="Lato"/>
              </a:rPr>
              <a:t>Payment Method</a:t>
            </a:r>
            <a:r>
              <a:rPr lang="en" sz="1400" b="0" i="0" u="none" strike="noStrike" cap="none">
                <a:solidFill>
                  <a:srgbClr val="000000"/>
                </a:solidFill>
                <a:latin typeface="Lato"/>
                <a:ea typeface="Lato"/>
                <a:cs typeface="Lato"/>
                <a:sym typeface="Lato"/>
              </a:rPr>
              <a:t> </a:t>
            </a:r>
            <a:endParaRPr sz="1400" b="0" i="0" u="none" strike="noStrike" cap="none">
              <a:solidFill>
                <a:srgbClr val="000000"/>
              </a:solidFill>
              <a:latin typeface="Lato"/>
              <a:ea typeface="Lato"/>
              <a:cs typeface="Lato"/>
              <a:sym typeface="Lato"/>
            </a:endParaRPr>
          </a:p>
        </p:txBody>
      </p:sp>
      <p:cxnSp>
        <p:nvCxnSpPr>
          <p:cNvPr id="152" name="Google Shape;152;p13"/>
          <p:cNvCxnSpPr/>
          <p:nvPr/>
        </p:nvCxnSpPr>
        <p:spPr>
          <a:xfrm>
            <a:off x="1380900" y="2769900"/>
            <a:ext cx="1601100" cy="0"/>
          </a:xfrm>
          <a:prstGeom prst="straightConnector1">
            <a:avLst/>
          </a:prstGeom>
          <a:noFill/>
          <a:ln w="9525" cap="flat" cmpd="sng">
            <a:solidFill>
              <a:schemeClr val="dk2"/>
            </a:solidFill>
            <a:prstDash val="solid"/>
            <a:round/>
            <a:headEnd type="none" w="sm" len="sm"/>
            <a:tailEnd type="triangle" w="med" len="med"/>
          </a:ln>
        </p:spPr>
      </p:cxnSp>
      <p:sp>
        <p:nvSpPr>
          <p:cNvPr id="153" name="Google Shape;153;p13"/>
          <p:cNvSpPr txBox="1"/>
          <p:nvPr/>
        </p:nvSpPr>
        <p:spPr>
          <a:xfrm>
            <a:off x="204200" y="2496950"/>
            <a:ext cx="1122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54" name="Google Shape;154;p13"/>
          <p:cNvSpPr txBox="1"/>
          <p:nvPr/>
        </p:nvSpPr>
        <p:spPr>
          <a:xfrm>
            <a:off x="477150" y="2524300"/>
            <a:ext cx="11163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Lato"/>
                <a:ea typeface="Lato"/>
                <a:cs typeface="Lato"/>
                <a:sym typeface="Lato"/>
              </a:rPr>
              <a:t>Appointments Section</a:t>
            </a:r>
            <a:endParaRPr sz="1000" b="0" i="0" u="none" strike="noStrike" cap="none">
              <a:solidFill>
                <a:srgbClr val="000000"/>
              </a:solidFill>
              <a:latin typeface="Lato"/>
              <a:ea typeface="Lato"/>
              <a:cs typeface="Lato"/>
              <a:sym typeface="Lato"/>
            </a:endParaRPr>
          </a:p>
        </p:txBody>
      </p:sp>
      <p:sp>
        <p:nvSpPr>
          <p:cNvPr id="155" name="Google Shape;155;p13"/>
          <p:cNvSpPr/>
          <p:nvPr/>
        </p:nvSpPr>
        <p:spPr>
          <a:xfrm>
            <a:off x="2248250" y="3039925"/>
            <a:ext cx="285000" cy="400200"/>
          </a:xfrm>
          <a:prstGeom prst="rect">
            <a:avLst/>
          </a:prstGeom>
          <a:solidFill>
            <a:srgbClr val="E587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3794C"/>
              </a:solidFill>
              <a:latin typeface="Arial"/>
              <a:ea typeface="Arial"/>
              <a:cs typeface="Arial"/>
              <a:sym typeface="Arial"/>
            </a:endParaRPr>
          </a:p>
        </p:txBody>
      </p:sp>
      <p:sp>
        <p:nvSpPr>
          <p:cNvPr id="156" name="Google Shape;156;p13"/>
          <p:cNvSpPr/>
          <p:nvPr/>
        </p:nvSpPr>
        <p:spPr>
          <a:xfrm>
            <a:off x="2248250" y="2051150"/>
            <a:ext cx="285000" cy="400200"/>
          </a:xfrm>
          <a:prstGeom prst="rect">
            <a:avLst/>
          </a:prstGeom>
          <a:solidFill>
            <a:srgbClr val="E587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3794C"/>
              </a:solidFill>
              <a:latin typeface="Arial"/>
              <a:ea typeface="Arial"/>
              <a:cs typeface="Arial"/>
              <a:sym typeface="Arial"/>
            </a:endParaRPr>
          </a:p>
        </p:txBody>
      </p:sp>
      <p:pic>
        <p:nvPicPr>
          <p:cNvPr id="157" name="Google Shape;157;p13"/>
          <p:cNvPicPr preferRelativeResize="0"/>
          <p:nvPr/>
        </p:nvPicPr>
        <p:blipFill rotWithShape="1">
          <a:blip r:embed="rId3">
            <a:alphaModFix/>
          </a:blip>
          <a:srcRect/>
          <a:stretch/>
        </p:blipFill>
        <p:spPr>
          <a:xfrm>
            <a:off x="152400" y="4863749"/>
            <a:ext cx="802311" cy="127351"/>
          </a:xfrm>
          <a:prstGeom prst="rect">
            <a:avLst/>
          </a:prstGeom>
          <a:noFill/>
          <a:ln>
            <a:noFill/>
          </a:ln>
        </p:spPr>
      </p:pic>
      <p:sp>
        <p:nvSpPr>
          <p:cNvPr id="158" name="Google Shape;158;p13"/>
          <p:cNvSpPr/>
          <p:nvPr/>
        </p:nvSpPr>
        <p:spPr>
          <a:xfrm>
            <a:off x="3155875" y="2433700"/>
            <a:ext cx="640500" cy="12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9" name="Google Shape;159;p13"/>
          <p:cNvPicPr preferRelativeResize="0"/>
          <p:nvPr/>
        </p:nvPicPr>
        <p:blipFill rotWithShape="1">
          <a:blip r:embed="rId3">
            <a:alphaModFix/>
          </a:blip>
          <a:srcRect/>
          <a:stretch/>
        </p:blipFill>
        <p:spPr>
          <a:xfrm>
            <a:off x="3155825" y="2433790"/>
            <a:ext cx="640575" cy="282350"/>
          </a:xfrm>
          <a:prstGeom prst="rect">
            <a:avLst/>
          </a:prstGeom>
          <a:noFill/>
          <a:ln>
            <a:noFill/>
          </a:ln>
        </p:spPr>
      </p:pic>
      <p:pic>
        <p:nvPicPr>
          <p:cNvPr id="160" name="Google Shape;160;p13"/>
          <p:cNvPicPr preferRelativeResize="0"/>
          <p:nvPr/>
        </p:nvPicPr>
        <p:blipFill rotWithShape="1">
          <a:blip r:embed="rId3">
            <a:alphaModFix/>
          </a:blip>
          <a:srcRect/>
          <a:stretch/>
        </p:blipFill>
        <p:spPr>
          <a:xfrm>
            <a:off x="2927775" y="1262662"/>
            <a:ext cx="802325" cy="72825"/>
          </a:xfrm>
          <a:prstGeom prst="rect">
            <a:avLst/>
          </a:prstGeom>
          <a:noFill/>
          <a:ln w="9525" cap="flat" cmpd="sng">
            <a:solidFill>
              <a:schemeClr val="lt1"/>
            </a:solidFill>
            <a:prstDash val="solid"/>
            <a:round/>
            <a:headEnd type="none" w="sm" len="sm"/>
            <a:tailEnd type="none" w="sm" len="sm"/>
          </a:ln>
        </p:spPr>
      </p:pic>
      <p:pic>
        <p:nvPicPr>
          <p:cNvPr id="161" name="Google Shape;161;p13"/>
          <p:cNvPicPr preferRelativeResize="0"/>
          <p:nvPr/>
        </p:nvPicPr>
        <p:blipFill rotWithShape="1">
          <a:blip r:embed="rId4">
            <a:alphaModFix/>
          </a:blip>
          <a:srcRect/>
          <a:stretch/>
        </p:blipFill>
        <p:spPr>
          <a:xfrm>
            <a:off x="2201288" y="2980025"/>
            <a:ext cx="378932" cy="492600"/>
          </a:xfrm>
          <a:prstGeom prst="rect">
            <a:avLst/>
          </a:prstGeom>
          <a:noFill/>
          <a:ln>
            <a:noFill/>
          </a:ln>
        </p:spPr>
      </p:pic>
      <p:pic>
        <p:nvPicPr>
          <p:cNvPr id="162" name="Google Shape;162;p13"/>
          <p:cNvPicPr preferRelativeResize="0"/>
          <p:nvPr/>
        </p:nvPicPr>
        <p:blipFill rotWithShape="1">
          <a:blip r:embed="rId4">
            <a:alphaModFix/>
          </a:blip>
          <a:srcRect t="-5730" b="5728"/>
          <a:stretch/>
        </p:blipFill>
        <p:spPr>
          <a:xfrm>
            <a:off x="2201288" y="2007275"/>
            <a:ext cx="378932" cy="492600"/>
          </a:xfrm>
          <a:prstGeom prst="rect">
            <a:avLst/>
          </a:prstGeom>
          <a:noFill/>
          <a:ln>
            <a:noFill/>
          </a:ln>
        </p:spPr>
      </p:pic>
      <p:pic>
        <p:nvPicPr>
          <p:cNvPr id="163" name="Google Shape;163;p13"/>
          <p:cNvPicPr preferRelativeResize="0"/>
          <p:nvPr/>
        </p:nvPicPr>
        <p:blipFill rotWithShape="1">
          <a:blip r:embed="rId5">
            <a:alphaModFix/>
          </a:blip>
          <a:srcRect/>
          <a:stretch/>
        </p:blipFill>
        <p:spPr>
          <a:xfrm>
            <a:off x="4454561" y="376274"/>
            <a:ext cx="234892" cy="127351"/>
          </a:xfrm>
          <a:prstGeom prst="rect">
            <a:avLst/>
          </a:prstGeom>
          <a:noFill/>
          <a:ln>
            <a:noFill/>
          </a:ln>
        </p:spPr>
      </p:pic>
      <p:pic>
        <p:nvPicPr>
          <p:cNvPr id="164" name="Google Shape;164;p13"/>
          <p:cNvPicPr preferRelativeResize="0"/>
          <p:nvPr/>
        </p:nvPicPr>
        <p:blipFill>
          <a:blip r:embed="rId6">
            <a:alphaModFix/>
          </a:blip>
          <a:stretch>
            <a:fillRect/>
          </a:stretch>
        </p:blipFill>
        <p:spPr>
          <a:xfrm>
            <a:off x="1647875" y="892900"/>
            <a:ext cx="5095875" cy="360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p:cNvGrpSpPr/>
        <p:nvPr/>
      </p:nvGrpSpPr>
      <p:grpSpPr>
        <a:xfrm>
          <a:off x="0" y="0"/>
          <a:ext cx="0" cy="0"/>
          <a:chOff x="0" y="0"/>
          <a:chExt cx="0" cy="0"/>
        </a:xfrm>
      </p:grpSpPr>
      <p:sp>
        <p:nvSpPr>
          <p:cNvPr id="169" name="Google Shape;169;p14"/>
          <p:cNvSpPr txBox="1"/>
          <p:nvPr/>
        </p:nvSpPr>
        <p:spPr>
          <a:xfrm>
            <a:off x="671250" y="422550"/>
            <a:ext cx="75576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 sz="3200" b="0" i="0" u="none" strike="noStrike" cap="none">
                <a:solidFill>
                  <a:srgbClr val="000000"/>
                </a:solidFill>
                <a:latin typeface="Lobster"/>
                <a:ea typeface="Lobster"/>
                <a:cs typeface="Lobster"/>
                <a:sym typeface="Lobster"/>
              </a:rPr>
              <a:t>We want your feedback!</a:t>
            </a:r>
            <a:endParaRPr sz="3200" b="0" i="0" u="none" strike="noStrike" cap="none">
              <a:solidFill>
                <a:srgbClr val="000000"/>
              </a:solidFill>
              <a:latin typeface="Lobster"/>
              <a:ea typeface="Lobster"/>
              <a:cs typeface="Lobster"/>
              <a:sym typeface="Lobster"/>
            </a:endParaRPr>
          </a:p>
        </p:txBody>
      </p:sp>
      <p:sp>
        <p:nvSpPr>
          <p:cNvPr id="170" name="Google Shape;170;p14"/>
          <p:cNvSpPr txBox="1"/>
          <p:nvPr/>
        </p:nvSpPr>
        <p:spPr>
          <a:xfrm>
            <a:off x="292800" y="1174725"/>
            <a:ext cx="8558400" cy="3390600"/>
          </a:xfrm>
          <a:prstGeom prst="rect">
            <a:avLst/>
          </a:prstGeom>
          <a:noFill/>
          <a:ln>
            <a:noFill/>
          </a:ln>
        </p:spPr>
        <p:txBody>
          <a:bodyPr spcFirstLastPara="1" wrap="square" lIns="91425" tIns="91425" rIns="91425" bIns="91425" anchor="t" anchorCtr="0">
            <a:noAutofit/>
          </a:bodyPr>
          <a:lstStyle/>
          <a:p>
            <a:pPr marL="914400" marR="0" lvl="0" indent="4572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3657600" marR="0" lvl="0" indent="457200" algn="ctr"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imes New Roman"/>
                <a:ea typeface="Times New Roman"/>
                <a:cs typeface="Times New Roman"/>
                <a:sym typeface="Times New Roman"/>
              </a:rPr>
              <a:t>Are the features easy to use?</a:t>
            </a:r>
            <a:endParaRPr sz="1600" b="0" i="0" u="none" strike="noStrike" cap="none">
              <a:solidFill>
                <a:srgbClr val="000000"/>
              </a:solidFill>
              <a:latin typeface="Times New Roman"/>
              <a:ea typeface="Times New Roman"/>
              <a:cs typeface="Times New Roman"/>
              <a:sym typeface="Times New Roman"/>
            </a:endParaRPr>
          </a:p>
          <a:p>
            <a:pPr marL="1371600" marR="0" lvl="0" indent="45720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				</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3657600" marR="0" lvl="0" indent="457200" algn="ctr"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imes New Roman"/>
                <a:ea typeface="Times New Roman"/>
                <a:cs typeface="Times New Roman"/>
                <a:sym typeface="Times New Roman"/>
              </a:rPr>
              <a:t>Do you feel this software is secure?</a:t>
            </a:r>
            <a:endParaRPr sz="1600" b="0" i="0" u="none" strike="noStrike" cap="none">
              <a:solidFill>
                <a:srgbClr val="000000"/>
              </a:solidFill>
              <a:latin typeface="Times New Roman"/>
              <a:ea typeface="Times New Roman"/>
              <a:cs typeface="Times New Roman"/>
              <a:sym typeface="Times New Roman"/>
            </a:endParaRPr>
          </a:p>
          <a:p>
            <a:pPr marL="1371600" marR="0" lvl="0" indent="4572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1371600" marR="0" lvl="0" indent="4572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a:p>
            <a:pPr marL="3657600" marR="0" lvl="0" indent="457200" algn="ctr"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imes New Roman"/>
                <a:ea typeface="Times New Roman"/>
                <a:cs typeface="Times New Roman"/>
                <a:sym typeface="Times New Roman"/>
              </a:rPr>
              <a:t>Any other concerns?</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71" name="Google Shape;171;p14"/>
          <p:cNvSpPr/>
          <p:nvPr/>
        </p:nvSpPr>
        <p:spPr>
          <a:xfrm>
            <a:off x="5582450"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5869738"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6157050"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6439938"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6714025"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7041950"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7369875" y="2186375"/>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txBox="1"/>
          <p:nvPr/>
        </p:nvSpPr>
        <p:spPr>
          <a:xfrm>
            <a:off x="6272425" y="1918450"/>
            <a:ext cx="739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Moderately </a:t>
            </a:r>
            <a:endParaRPr sz="5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easy to use </a:t>
            </a:r>
            <a:endParaRPr sz="500" b="0" i="0" u="none" strike="noStrike" cap="none">
              <a:solidFill>
                <a:srgbClr val="000000"/>
              </a:solidFill>
              <a:latin typeface="Lato"/>
              <a:ea typeface="Lato"/>
              <a:cs typeface="Lato"/>
              <a:sym typeface="Lato"/>
            </a:endParaRPr>
          </a:p>
        </p:txBody>
      </p:sp>
      <p:sp>
        <p:nvSpPr>
          <p:cNvPr id="179" name="Google Shape;179;p14"/>
          <p:cNvSpPr txBox="1"/>
          <p:nvPr/>
        </p:nvSpPr>
        <p:spPr>
          <a:xfrm>
            <a:off x="5260375" y="1918450"/>
            <a:ext cx="8499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Not easy</a:t>
            </a:r>
            <a:endParaRPr sz="5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 at all</a:t>
            </a:r>
            <a:endParaRPr sz="100" b="0" i="0" u="none" strike="noStrike" cap="none">
              <a:solidFill>
                <a:srgbClr val="000000"/>
              </a:solidFill>
              <a:latin typeface="Lato"/>
              <a:ea typeface="Lato"/>
              <a:cs typeface="Lato"/>
              <a:sym typeface="Lato"/>
            </a:endParaRPr>
          </a:p>
        </p:txBody>
      </p:sp>
      <p:sp>
        <p:nvSpPr>
          <p:cNvPr id="180" name="Google Shape;180;p14"/>
          <p:cNvSpPr/>
          <p:nvPr/>
        </p:nvSpPr>
        <p:spPr>
          <a:xfrm>
            <a:off x="5612575"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5869738"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6162788"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6455838"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txBox="1"/>
          <p:nvPr/>
        </p:nvSpPr>
        <p:spPr>
          <a:xfrm>
            <a:off x="7146150" y="1918450"/>
            <a:ext cx="739200" cy="26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Very easy to use </a:t>
            </a:r>
            <a:endParaRPr sz="500" b="0" i="0" u="none" strike="noStrike" cap="none">
              <a:solidFill>
                <a:srgbClr val="000000"/>
              </a:solidFill>
              <a:latin typeface="Lato"/>
              <a:ea typeface="Lato"/>
              <a:cs typeface="Lato"/>
              <a:sym typeface="Lato"/>
            </a:endParaRPr>
          </a:p>
        </p:txBody>
      </p:sp>
      <p:sp>
        <p:nvSpPr>
          <p:cNvPr id="185" name="Google Shape;185;p14"/>
          <p:cNvSpPr/>
          <p:nvPr/>
        </p:nvSpPr>
        <p:spPr>
          <a:xfrm>
            <a:off x="6756125"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7056425"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7398813" y="3055250"/>
            <a:ext cx="145500" cy="169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txBox="1"/>
          <p:nvPr/>
        </p:nvSpPr>
        <p:spPr>
          <a:xfrm>
            <a:off x="6337438" y="2716550"/>
            <a:ext cx="739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Moderately </a:t>
            </a:r>
            <a:endParaRPr sz="5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secure</a:t>
            </a:r>
            <a:endParaRPr sz="500" b="0" i="0" u="none" strike="noStrike" cap="none">
              <a:solidFill>
                <a:srgbClr val="000000"/>
              </a:solidFill>
              <a:latin typeface="Lato"/>
              <a:ea typeface="Lato"/>
              <a:cs typeface="Lato"/>
              <a:sym typeface="Lato"/>
            </a:endParaRPr>
          </a:p>
        </p:txBody>
      </p:sp>
      <p:sp>
        <p:nvSpPr>
          <p:cNvPr id="189" name="Google Shape;189;p14"/>
          <p:cNvSpPr txBox="1"/>
          <p:nvPr/>
        </p:nvSpPr>
        <p:spPr>
          <a:xfrm>
            <a:off x="5475585" y="2716550"/>
            <a:ext cx="849900" cy="26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Not secure</a:t>
            </a:r>
            <a:endParaRPr sz="100" b="0" i="0" u="none" strike="noStrike" cap="none">
              <a:solidFill>
                <a:srgbClr val="000000"/>
              </a:solidFill>
              <a:latin typeface="Lato"/>
              <a:ea typeface="Lato"/>
              <a:cs typeface="Lato"/>
              <a:sym typeface="Lato"/>
            </a:endParaRPr>
          </a:p>
        </p:txBody>
      </p:sp>
      <p:sp>
        <p:nvSpPr>
          <p:cNvPr id="190" name="Google Shape;190;p14"/>
          <p:cNvSpPr txBox="1"/>
          <p:nvPr/>
        </p:nvSpPr>
        <p:spPr>
          <a:xfrm>
            <a:off x="7201913" y="2716550"/>
            <a:ext cx="739200" cy="26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Lato"/>
                <a:ea typeface="Lato"/>
                <a:cs typeface="Lato"/>
                <a:sym typeface="Lato"/>
              </a:rPr>
              <a:t>Very secure</a:t>
            </a:r>
            <a:endParaRPr sz="500" b="0" i="0" u="none" strike="noStrike" cap="none">
              <a:solidFill>
                <a:srgbClr val="000000"/>
              </a:solidFill>
              <a:latin typeface="Lato"/>
              <a:ea typeface="Lato"/>
              <a:cs typeface="Lato"/>
              <a:sym typeface="Lato"/>
            </a:endParaRPr>
          </a:p>
        </p:txBody>
      </p:sp>
      <p:sp>
        <p:nvSpPr>
          <p:cNvPr id="191" name="Google Shape;191;p14"/>
          <p:cNvSpPr txBox="1">
            <a:spLocks noGrp="1"/>
          </p:cNvSpPr>
          <p:nvPr>
            <p:ph type="body" idx="1"/>
          </p:nvPr>
        </p:nvSpPr>
        <p:spPr>
          <a:xfrm>
            <a:off x="292800" y="1377100"/>
            <a:ext cx="4461300" cy="3179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200"/>
              <a:buNone/>
            </a:pPr>
            <a:r>
              <a:rPr lang="en" sz="1700">
                <a:solidFill>
                  <a:srgbClr val="000000"/>
                </a:solidFill>
                <a:latin typeface="Times New Roman"/>
                <a:ea typeface="Times New Roman"/>
                <a:cs typeface="Times New Roman"/>
                <a:sym typeface="Times New Roman"/>
              </a:rPr>
              <a:t>While we do test our apps for months prior to the release date, we need the opinions of those that matter most - our users. Please fill out this quick survey to let us know where we can improve. </a:t>
            </a:r>
            <a:endParaRPr sz="1700">
              <a:solidFill>
                <a:srgbClr val="000000"/>
              </a:solidFill>
              <a:latin typeface="Times New Roman"/>
              <a:ea typeface="Times New Roman"/>
              <a:cs typeface="Times New Roman"/>
              <a:sym typeface="Times New Roman"/>
            </a:endParaRPr>
          </a:p>
          <a:p>
            <a:pPr marL="2286000" lvl="0" indent="0" algn="ctr" rtl="0">
              <a:lnSpc>
                <a:spcPct val="100000"/>
              </a:lnSpc>
              <a:spcBef>
                <a:spcPts val="0"/>
              </a:spcBef>
              <a:spcAft>
                <a:spcPts val="0"/>
              </a:spcAft>
              <a:buSzPts val="1200"/>
              <a:buNone/>
            </a:pPr>
            <a:endParaRPr sz="17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endParaRPr sz="17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200"/>
              <a:buNone/>
            </a:pPr>
            <a:r>
              <a:rPr lang="en" sz="1700">
                <a:solidFill>
                  <a:srgbClr val="000000"/>
                </a:solidFill>
                <a:latin typeface="Times New Roman"/>
                <a:ea typeface="Times New Roman"/>
                <a:cs typeface="Times New Roman"/>
                <a:sym typeface="Times New Roman"/>
              </a:rPr>
              <a:t>The survey can be found at https://usabilitytesting.com/appfeedback.</a:t>
            </a:r>
            <a:endParaRPr sz="1500"/>
          </a:p>
        </p:txBody>
      </p:sp>
      <p:cxnSp>
        <p:nvCxnSpPr>
          <p:cNvPr id="192" name="Google Shape;192;p14"/>
          <p:cNvCxnSpPr/>
          <p:nvPr/>
        </p:nvCxnSpPr>
        <p:spPr>
          <a:xfrm>
            <a:off x="4869750" y="1183900"/>
            <a:ext cx="7200" cy="3565800"/>
          </a:xfrm>
          <a:prstGeom prst="straightConnector1">
            <a:avLst/>
          </a:prstGeom>
          <a:noFill/>
          <a:ln w="9525" cap="flat" cmpd="sng">
            <a:solidFill>
              <a:schemeClr val="dk2"/>
            </a:solidFill>
            <a:prstDash val="solid"/>
            <a:round/>
            <a:headEnd type="none" w="sm" len="sm"/>
            <a:tailEnd type="none" w="sm" len="sm"/>
          </a:ln>
        </p:spPr>
      </p:cxnSp>
      <p:sp>
        <p:nvSpPr>
          <p:cNvPr id="193" name="Google Shape;193;p14"/>
          <p:cNvSpPr/>
          <p:nvPr/>
        </p:nvSpPr>
        <p:spPr>
          <a:xfrm>
            <a:off x="5237325" y="3605700"/>
            <a:ext cx="2648100" cy="893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Resources</a:t>
            </a:r>
            <a:endParaRPr/>
          </a:p>
        </p:txBody>
      </p:sp>
      <p:sp>
        <p:nvSpPr>
          <p:cNvPr id="199" name="Google Shape;199;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u="sng">
                <a:solidFill>
                  <a:schemeClr val="hlink"/>
                </a:solidFill>
                <a:hlinkClick r:id="rId3"/>
              </a:rPr>
              <a:t>https://www.brainspire.com/blog/how-to-check-if-your-companys-software-is-actually-hipaa-compliant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Objective </a:t>
            </a:r>
            <a:endParaRPr/>
          </a:p>
        </p:txBody>
      </p:sp>
      <p:sp>
        <p:nvSpPr>
          <p:cNvPr id="73" name="Google Shape;73;p2"/>
          <p:cNvSpPr txBox="1">
            <a:spLocks noGrp="1"/>
          </p:cNvSpPr>
          <p:nvPr>
            <p:ph type="body" idx="1"/>
          </p:nvPr>
        </p:nvSpPr>
        <p:spPr>
          <a:xfrm>
            <a:off x="311700" y="1152475"/>
            <a:ext cx="8520600" cy="2921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sz="1600">
                <a:solidFill>
                  <a:srgbClr val="2D3B45"/>
                </a:solidFill>
                <a:highlight>
                  <a:srgbClr val="FFFFFF"/>
                </a:highlight>
                <a:latin typeface="Lato"/>
                <a:ea typeface="Lato"/>
                <a:cs typeface="Lato"/>
                <a:sym typeface="Lato"/>
              </a:rPr>
              <a:t>Our team was assigned to conduct usability testing for a software-as-a-service (SAAS) application designed for healthcare systems that will be used by the people they serve. The New Jersey Department of Health and Human Services has made it clear that the health and well-being of the individuals they serve is their main priority. Therefore, our task was to test the usability of the application and ensure that it provides convenience for its users.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HIPAA Compliance</a:t>
            </a:r>
            <a:endParaRPr/>
          </a:p>
        </p:txBody>
      </p:sp>
      <p:sp>
        <p:nvSpPr>
          <p:cNvPr id="79" name="Google Shape;79;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What is HIPAA (Health Insurance Portability and Accountability Act)?</a:t>
            </a:r>
            <a:endParaRPr/>
          </a:p>
          <a:p>
            <a:pPr marL="914400" lvl="1" indent="-317500" algn="l" rtl="0">
              <a:lnSpc>
                <a:spcPct val="150000"/>
              </a:lnSpc>
              <a:spcBef>
                <a:spcPts val="0"/>
              </a:spcBef>
              <a:spcAft>
                <a:spcPts val="0"/>
              </a:spcAft>
              <a:buSzPts val="1400"/>
              <a:buChar char="○"/>
            </a:pPr>
            <a:r>
              <a:rPr lang="en"/>
              <a:t>Companies that retain medical information that is electronically identifiable are required by law to take precautions to secure their data infrastructure.</a:t>
            </a:r>
            <a:endParaRPr/>
          </a:p>
          <a:p>
            <a:pPr marL="457200" lvl="0" indent="-342900" algn="l" rtl="0">
              <a:lnSpc>
                <a:spcPct val="150000"/>
              </a:lnSpc>
              <a:spcBef>
                <a:spcPts val="0"/>
              </a:spcBef>
              <a:spcAft>
                <a:spcPts val="0"/>
              </a:spcAft>
              <a:buSzPts val="1800"/>
              <a:buChar char="●"/>
            </a:pPr>
            <a:r>
              <a:rPr lang="en"/>
              <a:t>HIPAA Compliance</a:t>
            </a:r>
            <a:endParaRPr/>
          </a:p>
          <a:p>
            <a:pPr marL="914400" lvl="1" indent="-317500" algn="l" rtl="0">
              <a:lnSpc>
                <a:spcPct val="150000"/>
              </a:lnSpc>
              <a:spcBef>
                <a:spcPts val="0"/>
              </a:spcBef>
              <a:spcAft>
                <a:spcPts val="0"/>
              </a:spcAft>
              <a:buSzPts val="1400"/>
              <a:buChar char="○"/>
            </a:pPr>
            <a:r>
              <a:rPr lang="en"/>
              <a:t>Tested through security mechanisms and inner workings. </a:t>
            </a:r>
            <a:endParaRPr/>
          </a:p>
          <a:p>
            <a:pPr marL="1371600" lvl="2" indent="-317500" algn="l" rtl="0">
              <a:lnSpc>
                <a:spcPct val="150000"/>
              </a:lnSpc>
              <a:spcBef>
                <a:spcPts val="0"/>
              </a:spcBef>
              <a:spcAft>
                <a:spcPts val="0"/>
              </a:spcAft>
              <a:buSzPts val="1400"/>
              <a:buChar char="■"/>
            </a:pPr>
            <a:r>
              <a:rPr lang="en"/>
              <a:t>Potential vulnerabilities </a:t>
            </a:r>
            <a:r>
              <a:rPr lang="en" b="1"/>
              <a:t>(accomplished through pen-testing)</a:t>
            </a:r>
            <a:endParaRPr b="1"/>
          </a:p>
          <a:p>
            <a:pPr marL="1371600" lvl="0" indent="0" algn="l" rtl="0">
              <a:lnSpc>
                <a:spcPct val="150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pic>
        <p:nvPicPr>
          <p:cNvPr id="80" name="Google Shape;80;p3"/>
          <p:cNvPicPr preferRelativeResize="0"/>
          <p:nvPr/>
        </p:nvPicPr>
        <p:blipFill rotWithShape="1">
          <a:blip r:embed="rId3">
            <a:alphaModFix/>
          </a:blip>
          <a:srcRect/>
          <a:stretch/>
        </p:blipFill>
        <p:spPr>
          <a:xfrm>
            <a:off x="3821750" y="3577225"/>
            <a:ext cx="1500500" cy="133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Penetration Testing</a:t>
            </a:r>
            <a:endParaRPr/>
          </a:p>
        </p:txBody>
      </p:sp>
      <p:sp>
        <p:nvSpPr>
          <p:cNvPr id="86" name="Google Shape;86;p4"/>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Lasting security is impossible</a:t>
            </a:r>
            <a:endParaRPr/>
          </a:p>
          <a:p>
            <a:pPr marL="457200" lvl="0" indent="-342900" algn="l" rtl="0">
              <a:lnSpc>
                <a:spcPct val="150000"/>
              </a:lnSpc>
              <a:spcBef>
                <a:spcPts val="0"/>
              </a:spcBef>
              <a:spcAft>
                <a:spcPts val="0"/>
              </a:spcAft>
              <a:buSzPts val="1800"/>
              <a:buChar char="●"/>
            </a:pPr>
            <a:r>
              <a:rPr lang="en"/>
              <a:t>Ethical hacking</a:t>
            </a:r>
            <a:endParaRPr/>
          </a:p>
          <a:p>
            <a:pPr marL="914400" lvl="1" indent="-317500" algn="l" rtl="0">
              <a:lnSpc>
                <a:spcPct val="150000"/>
              </a:lnSpc>
              <a:spcBef>
                <a:spcPts val="0"/>
              </a:spcBef>
              <a:spcAft>
                <a:spcPts val="0"/>
              </a:spcAft>
              <a:buSzPts val="1400"/>
              <a:buChar char="○"/>
            </a:pPr>
            <a:r>
              <a:rPr lang="en"/>
              <a:t>Pen-testers </a:t>
            </a:r>
            <a:r>
              <a:rPr lang="en" u="sng"/>
              <a:t>authorized </a:t>
            </a:r>
            <a:r>
              <a:rPr lang="en"/>
              <a:t>to compromise a company's network.</a:t>
            </a:r>
            <a:endParaRPr/>
          </a:p>
          <a:p>
            <a:pPr marL="914400" lvl="1" indent="-317500" algn="l" rtl="0">
              <a:lnSpc>
                <a:spcPct val="150000"/>
              </a:lnSpc>
              <a:spcBef>
                <a:spcPts val="0"/>
              </a:spcBef>
              <a:spcAft>
                <a:spcPts val="0"/>
              </a:spcAft>
              <a:buSzPts val="1400"/>
              <a:buChar char="○"/>
            </a:pPr>
            <a:r>
              <a:rPr lang="en"/>
              <a:t>Tests for vulnerabilities</a:t>
            </a:r>
            <a:endParaRPr/>
          </a:p>
          <a:p>
            <a:pPr marL="1371600" lvl="2" indent="-317500" algn="l" rtl="0">
              <a:lnSpc>
                <a:spcPct val="150000"/>
              </a:lnSpc>
              <a:spcBef>
                <a:spcPts val="0"/>
              </a:spcBef>
              <a:spcAft>
                <a:spcPts val="0"/>
              </a:spcAft>
              <a:buSzPts val="1400"/>
              <a:buChar char="■"/>
            </a:pPr>
            <a:r>
              <a:rPr lang="en"/>
              <a:t>Reports about findings</a:t>
            </a:r>
            <a:endParaRPr/>
          </a:p>
          <a:p>
            <a:pPr marL="1371600" lvl="2" indent="-317500" algn="l" rtl="0">
              <a:lnSpc>
                <a:spcPct val="150000"/>
              </a:lnSpc>
              <a:spcBef>
                <a:spcPts val="0"/>
              </a:spcBef>
              <a:spcAft>
                <a:spcPts val="0"/>
              </a:spcAft>
              <a:buSzPts val="1400"/>
              <a:buChar char="■"/>
            </a:pPr>
            <a:r>
              <a:rPr lang="en"/>
              <a:t>Future plans for security</a:t>
            </a:r>
            <a:endParaRPr/>
          </a:p>
          <a:p>
            <a:pPr marL="1371600" lvl="0" indent="0" algn="l" rtl="0">
              <a:lnSpc>
                <a:spcPct val="150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Testing Security Features</a:t>
            </a:r>
            <a:endParaRPr/>
          </a:p>
        </p:txBody>
      </p:sp>
      <p:sp>
        <p:nvSpPr>
          <p:cNvPr id="92" name="Google Shape;92;p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Sign up / Login concerns</a:t>
            </a:r>
            <a:endParaRPr/>
          </a:p>
          <a:p>
            <a:pPr marL="914400" lvl="1" indent="-317500" algn="l" rtl="0">
              <a:lnSpc>
                <a:spcPct val="150000"/>
              </a:lnSpc>
              <a:spcBef>
                <a:spcPts val="0"/>
              </a:spcBef>
              <a:spcAft>
                <a:spcPts val="0"/>
              </a:spcAft>
              <a:buSzPts val="1400"/>
              <a:buChar char="○"/>
            </a:pPr>
            <a:r>
              <a:rPr lang="en"/>
              <a:t>Require security questions and strong passwords</a:t>
            </a:r>
            <a:endParaRPr/>
          </a:p>
          <a:p>
            <a:pPr marL="914400" lvl="1" indent="-317500" algn="l" rtl="0">
              <a:lnSpc>
                <a:spcPct val="150000"/>
              </a:lnSpc>
              <a:spcBef>
                <a:spcPts val="0"/>
              </a:spcBef>
              <a:spcAft>
                <a:spcPts val="0"/>
              </a:spcAft>
              <a:buSzPts val="1400"/>
              <a:buChar char="○"/>
            </a:pPr>
            <a:r>
              <a:rPr lang="en"/>
              <a:t>Several attempts</a:t>
            </a:r>
            <a:endParaRPr/>
          </a:p>
          <a:p>
            <a:pPr marL="1371600" lvl="2" indent="-317500" algn="l" rtl="0">
              <a:lnSpc>
                <a:spcPct val="150000"/>
              </a:lnSpc>
              <a:spcBef>
                <a:spcPts val="0"/>
              </a:spcBef>
              <a:spcAft>
                <a:spcPts val="0"/>
              </a:spcAft>
              <a:buSzPts val="1400"/>
              <a:buChar char="■"/>
            </a:pPr>
            <a:r>
              <a:rPr lang="en"/>
              <a:t>Change password</a:t>
            </a:r>
            <a:endParaRPr/>
          </a:p>
          <a:p>
            <a:pPr marL="914400" lvl="1" indent="-317500" algn="l" rtl="0">
              <a:lnSpc>
                <a:spcPct val="150000"/>
              </a:lnSpc>
              <a:spcBef>
                <a:spcPts val="0"/>
              </a:spcBef>
              <a:spcAft>
                <a:spcPts val="0"/>
              </a:spcAft>
              <a:buSzPts val="1400"/>
              <a:buChar char="○"/>
            </a:pPr>
            <a:r>
              <a:rPr lang="en"/>
              <a:t>Notification of login attempts</a:t>
            </a:r>
            <a:endParaRPr/>
          </a:p>
          <a:p>
            <a:pPr marL="1371600" lvl="2" indent="-317500" algn="l" rtl="0">
              <a:lnSpc>
                <a:spcPct val="150000"/>
              </a:lnSpc>
              <a:spcBef>
                <a:spcPts val="0"/>
              </a:spcBef>
              <a:spcAft>
                <a:spcPts val="0"/>
              </a:spcAft>
              <a:buSzPts val="1400"/>
              <a:buChar char="■"/>
            </a:pPr>
            <a:r>
              <a:rPr lang="en"/>
              <a:t>Through email</a:t>
            </a:r>
            <a:endParaRPr/>
          </a:p>
          <a:p>
            <a:pPr marL="457200" lvl="0" indent="-342900" algn="l" rtl="0">
              <a:lnSpc>
                <a:spcPct val="150000"/>
              </a:lnSpc>
              <a:spcBef>
                <a:spcPts val="0"/>
              </a:spcBef>
              <a:spcAft>
                <a:spcPts val="0"/>
              </a:spcAft>
              <a:buSzPts val="1800"/>
              <a:buChar char="●"/>
            </a:pPr>
            <a:r>
              <a:rPr lang="en"/>
              <a:t>Timeout feature</a:t>
            </a:r>
            <a:endParaRPr/>
          </a:p>
          <a:p>
            <a:pPr marL="914400" lvl="1" indent="-317500" algn="l" rtl="0">
              <a:lnSpc>
                <a:spcPct val="150000"/>
              </a:lnSpc>
              <a:spcBef>
                <a:spcPts val="0"/>
              </a:spcBef>
              <a:spcAft>
                <a:spcPts val="0"/>
              </a:spcAft>
              <a:buSzPts val="1400"/>
              <a:buChar char="○"/>
            </a:pPr>
            <a:r>
              <a:rPr lang="en"/>
              <a:t>X minutes of inactivity</a:t>
            </a:r>
            <a:endParaRPr/>
          </a:p>
        </p:txBody>
      </p:sp>
      <p:pic>
        <p:nvPicPr>
          <p:cNvPr id="93" name="Google Shape;93;p5"/>
          <p:cNvPicPr preferRelativeResize="0"/>
          <p:nvPr/>
        </p:nvPicPr>
        <p:blipFill rotWithShape="1">
          <a:blip r:embed="rId3">
            <a:alphaModFix/>
          </a:blip>
          <a:srcRect/>
          <a:stretch/>
        </p:blipFill>
        <p:spPr>
          <a:xfrm>
            <a:off x="6000538" y="1500188"/>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Basis Patient Information </a:t>
            </a:r>
            <a:endParaRPr/>
          </a:p>
        </p:txBody>
      </p:sp>
      <p:sp>
        <p:nvSpPr>
          <p:cNvPr id="99" name="Google Shape;99;p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 patient’s basic information builds a strong foundation in making the app personalized </a:t>
            </a:r>
            <a:endParaRPr/>
          </a:p>
          <a:p>
            <a:pPr marL="914400" lvl="1" indent="-317500" algn="l" rtl="0">
              <a:lnSpc>
                <a:spcPct val="115000"/>
              </a:lnSpc>
              <a:spcBef>
                <a:spcPts val="0"/>
              </a:spcBef>
              <a:spcAft>
                <a:spcPts val="0"/>
              </a:spcAft>
              <a:buSzPts val="1400"/>
              <a:buChar char="-"/>
            </a:pPr>
            <a:r>
              <a:rPr lang="en"/>
              <a:t>E.g. Weight, Date of Birth, Height </a:t>
            </a:r>
            <a:endParaRPr/>
          </a:p>
          <a:p>
            <a:pPr marL="457200" lvl="0" indent="-342900" algn="l" rtl="0">
              <a:lnSpc>
                <a:spcPct val="115000"/>
              </a:lnSpc>
              <a:spcBef>
                <a:spcPts val="0"/>
              </a:spcBef>
              <a:spcAft>
                <a:spcPts val="0"/>
              </a:spcAft>
              <a:buSzPts val="1800"/>
              <a:buChar char="-"/>
            </a:pPr>
            <a:r>
              <a:rPr lang="en"/>
              <a:t>A user would able able to track their statistics over time, such as weight and vitamins </a:t>
            </a:r>
            <a:endParaRPr/>
          </a:p>
          <a:p>
            <a:pPr marL="0" lvl="0" indent="0" algn="l" rtl="0">
              <a:lnSpc>
                <a:spcPct val="115000"/>
              </a:lnSpc>
              <a:spcBef>
                <a:spcPts val="1200"/>
              </a:spcBef>
              <a:spcAft>
                <a:spcPts val="1200"/>
              </a:spcAft>
              <a:buSzPts val="1800"/>
              <a:buNone/>
            </a:pPr>
            <a:endParaRPr/>
          </a:p>
        </p:txBody>
      </p:sp>
      <p:pic>
        <p:nvPicPr>
          <p:cNvPr id="100" name="Google Shape;100;p6"/>
          <p:cNvPicPr preferRelativeResize="0"/>
          <p:nvPr/>
        </p:nvPicPr>
        <p:blipFill rotWithShape="1">
          <a:blip r:embed="rId3">
            <a:alphaModFix/>
          </a:blip>
          <a:srcRect t="11237"/>
          <a:stretch/>
        </p:blipFill>
        <p:spPr>
          <a:xfrm>
            <a:off x="1579850" y="3278575"/>
            <a:ext cx="4228451" cy="1506900"/>
          </a:xfrm>
          <a:prstGeom prst="rect">
            <a:avLst/>
          </a:prstGeom>
          <a:noFill/>
          <a:ln>
            <a:noFill/>
          </a:ln>
        </p:spPr>
      </p:pic>
      <p:sp>
        <p:nvSpPr>
          <p:cNvPr id="101" name="Google Shape;101;p6"/>
          <p:cNvSpPr txBox="1"/>
          <p:nvPr/>
        </p:nvSpPr>
        <p:spPr>
          <a:xfrm>
            <a:off x="6328200" y="2921525"/>
            <a:ext cx="27135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Lato"/>
                <a:ea typeface="Lato"/>
                <a:cs typeface="Lato"/>
                <a:sym typeface="Lato"/>
              </a:rPr>
              <a:t>As shown in the example figure to the left, weight changes are shown on a graph to allow a patient to see their changes visually </a:t>
            </a:r>
            <a:endParaRPr sz="1100" b="0" i="1" u="none" strike="noStrike" cap="none">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311700" y="1053375"/>
            <a:ext cx="8520600" cy="3736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 patient would also be able to easily make appointments through the app/site</a:t>
            </a:r>
            <a:endParaRPr/>
          </a:p>
          <a:p>
            <a:pPr marL="914400" lvl="1" indent="-317500" algn="l" rtl="0">
              <a:lnSpc>
                <a:spcPct val="115000"/>
              </a:lnSpc>
              <a:spcBef>
                <a:spcPts val="0"/>
              </a:spcBef>
              <a:spcAft>
                <a:spcPts val="0"/>
              </a:spcAft>
              <a:buSzPts val="1400"/>
              <a:buChar char="-"/>
            </a:pPr>
            <a:r>
              <a:rPr lang="en"/>
              <a:t>have the ability to reschedule, and view availability </a:t>
            </a:r>
            <a:endParaRPr/>
          </a:p>
          <a:p>
            <a:pPr marL="457200" lvl="0" indent="-342900" algn="l" rtl="0">
              <a:lnSpc>
                <a:spcPct val="115000"/>
              </a:lnSpc>
              <a:spcBef>
                <a:spcPts val="0"/>
              </a:spcBef>
              <a:spcAft>
                <a:spcPts val="0"/>
              </a:spcAft>
              <a:buSzPts val="1800"/>
              <a:buChar char="-"/>
            </a:pPr>
            <a:r>
              <a:rPr lang="en"/>
              <a:t>Payment methods may also be added, to pay for                                                                                 services, co-pay and other fees online</a:t>
            </a:r>
            <a:endParaRPr/>
          </a:p>
          <a:p>
            <a:pPr marL="457200" lvl="0" indent="-342900" algn="l" rtl="0">
              <a:lnSpc>
                <a:spcPct val="115000"/>
              </a:lnSpc>
              <a:spcBef>
                <a:spcPts val="0"/>
              </a:spcBef>
              <a:spcAft>
                <a:spcPts val="0"/>
              </a:spcAft>
              <a:buSzPts val="1800"/>
              <a:buChar char="-"/>
            </a:pPr>
            <a:r>
              <a:rPr lang="en"/>
              <a:t>creates ease for employees scheduling                                                     appointments, as this reduces phone traffic,                                                                               and creates a linked system that can be viewed                                                                                       remotely as well </a:t>
            </a:r>
            <a:endParaRPr/>
          </a:p>
        </p:txBody>
      </p:sp>
      <p:sp>
        <p:nvSpPr>
          <p:cNvPr id="107" name="Google Shape;107;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Appointments through the App/Site</a:t>
            </a:r>
            <a:endParaRPr/>
          </a:p>
        </p:txBody>
      </p:sp>
      <p:pic>
        <p:nvPicPr>
          <p:cNvPr id="108" name="Google Shape;108;p7"/>
          <p:cNvPicPr preferRelativeResize="0"/>
          <p:nvPr/>
        </p:nvPicPr>
        <p:blipFill rotWithShape="1">
          <a:blip r:embed="rId3">
            <a:alphaModFix/>
          </a:blip>
          <a:srcRect/>
          <a:stretch/>
        </p:blipFill>
        <p:spPr>
          <a:xfrm>
            <a:off x="6160850" y="2069225"/>
            <a:ext cx="2671450" cy="286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Patient Records </a:t>
            </a:r>
            <a:endParaRPr/>
          </a:p>
        </p:txBody>
      </p:sp>
      <p:sp>
        <p:nvSpPr>
          <p:cNvPr id="114" name="Google Shape;114;p8"/>
          <p:cNvSpPr txBox="1">
            <a:spLocks noGrp="1"/>
          </p:cNvSpPr>
          <p:nvPr>
            <p:ph type="body" idx="1"/>
          </p:nvPr>
        </p:nvSpPr>
        <p:spPr>
          <a:xfrm>
            <a:off x="311700" y="1201000"/>
            <a:ext cx="8520600" cy="3261300"/>
          </a:xfrm>
          <a:prstGeom prst="rect">
            <a:avLst/>
          </a:prstGeom>
          <a:noFill/>
          <a:ln>
            <a:noFill/>
          </a:ln>
        </p:spPr>
        <p:txBody>
          <a:bodyPr spcFirstLastPara="1" wrap="square" lIns="91425" tIns="91425" rIns="91425" bIns="91425" anchor="t" anchorCtr="0">
            <a:normAutofit fontScale="70000" lnSpcReduction="20000"/>
          </a:bodyPr>
          <a:lstStyle/>
          <a:p>
            <a:pPr marL="457200" lvl="0" indent="-370840" algn="l" rtl="0">
              <a:lnSpc>
                <a:spcPct val="115000"/>
              </a:lnSpc>
              <a:spcBef>
                <a:spcPts val="0"/>
              </a:spcBef>
              <a:spcAft>
                <a:spcPts val="0"/>
              </a:spcAft>
              <a:buSzPct val="100000"/>
              <a:buChar char="●"/>
            </a:pPr>
            <a:r>
              <a:rPr lang="en" sz="3200"/>
              <a:t>Lab Reports: </a:t>
            </a:r>
            <a:endParaRPr sz="3200"/>
          </a:p>
          <a:p>
            <a:pPr marL="914400" lvl="1" indent="-370840" algn="l" rtl="0">
              <a:lnSpc>
                <a:spcPct val="115000"/>
              </a:lnSpc>
              <a:spcBef>
                <a:spcPts val="0"/>
              </a:spcBef>
              <a:spcAft>
                <a:spcPts val="0"/>
              </a:spcAft>
              <a:buSzPct val="100000"/>
              <a:buChar char="○"/>
            </a:pPr>
            <a:r>
              <a:rPr lang="en" sz="3200"/>
              <a:t>Lab reports could be sent to the patient directly via app </a:t>
            </a:r>
            <a:endParaRPr sz="3200"/>
          </a:p>
          <a:p>
            <a:pPr marL="457200" lvl="0" indent="-370840" algn="l" rtl="0">
              <a:lnSpc>
                <a:spcPct val="95000"/>
              </a:lnSpc>
              <a:spcBef>
                <a:spcPts val="0"/>
              </a:spcBef>
              <a:spcAft>
                <a:spcPts val="0"/>
              </a:spcAft>
              <a:buSzPct val="100000"/>
              <a:buChar char="●"/>
            </a:pPr>
            <a:r>
              <a:rPr lang="en" sz="3200"/>
              <a:t>Medication List</a:t>
            </a:r>
            <a:endParaRPr sz="3200"/>
          </a:p>
          <a:p>
            <a:pPr marL="914400" lvl="1" indent="-370840" algn="l" rtl="0">
              <a:lnSpc>
                <a:spcPct val="95000"/>
              </a:lnSpc>
              <a:spcBef>
                <a:spcPts val="0"/>
              </a:spcBef>
              <a:spcAft>
                <a:spcPts val="0"/>
              </a:spcAft>
              <a:buSzPct val="100000"/>
              <a:buChar char="○"/>
            </a:pPr>
            <a:r>
              <a:rPr lang="en" sz="3200"/>
              <a:t>A patient can view medication history as well as current medical  plan </a:t>
            </a:r>
            <a:endParaRPr sz="3200"/>
          </a:p>
          <a:p>
            <a:pPr marL="457200" lvl="0" indent="-370840" algn="l" rtl="0">
              <a:lnSpc>
                <a:spcPct val="115000"/>
              </a:lnSpc>
              <a:spcBef>
                <a:spcPts val="0"/>
              </a:spcBef>
              <a:spcAft>
                <a:spcPts val="0"/>
              </a:spcAft>
              <a:buSzPct val="100000"/>
              <a:buChar char="●"/>
            </a:pPr>
            <a:r>
              <a:rPr lang="en" sz="3200"/>
              <a:t>Patient Health Education </a:t>
            </a:r>
            <a:r>
              <a:rPr lang="en" sz="3200">
                <a:highlight>
                  <a:srgbClr val="FFFFFF"/>
                </a:highlight>
              </a:rPr>
              <a:t> </a:t>
            </a:r>
            <a:endParaRPr sz="3200">
              <a:highlight>
                <a:srgbClr val="FFFFFF"/>
              </a:highlight>
            </a:endParaRPr>
          </a:p>
          <a:p>
            <a:pPr marL="914400" lvl="1" indent="-370840" algn="l" rtl="0">
              <a:lnSpc>
                <a:spcPct val="115000"/>
              </a:lnSpc>
              <a:spcBef>
                <a:spcPts val="0"/>
              </a:spcBef>
              <a:spcAft>
                <a:spcPts val="0"/>
              </a:spcAft>
              <a:buSzPct val="100000"/>
              <a:buChar char="○"/>
            </a:pPr>
            <a:r>
              <a:rPr lang="en" sz="3200">
                <a:highlight>
                  <a:srgbClr val="FFFFFF"/>
                </a:highlight>
              </a:rPr>
              <a:t>Educate patients  about different health conditions they might want to know more about </a:t>
            </a:r>
            <a:endParaRPr sz="3200">
              <a:highlight>
                <a:srgbClr val="FFFFFF"/>
              </a:highlight>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1200"/>
              </a:spcAft>
              <a:buSzPct val="142857"/>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8765"/>
              <a:buNone/>
            </a:pPr>
            <a:r>
              <a:rPr lang="en"/>
              <a:t>Desktop version</a:t>
            </a:r>
            <a:endParaRPr/>
          </a:p>
        </p:txBody>
      </p:sp>
      <p:sp>
        <p:nvSpPr>
          <p:cNvPr id="120" name="Google Shape;120;p9"/>
          <p:cNvSpPr txBox="1">
            <a:spLocks noGrp="1"/>
          </p:cNvSpPr>
          <p:nvPr>
            <p:ph type="body" idx="1"/>
          </p:nvPr>
        </p:nvSpPr>
        <p:spPr>
          <a:xfrm>
            <a:off x="311700" y="1017450"/>
            <a:ext cx="8520600" cy="4765800"/>
          </a:xfrm>
          <a:prstGeom prst="rect">
            <a:avLst/>
          </a:prstGeom>
          <a:noFill/>
          <a:ln>
            <a:noFill/>
          </a:ln>
        </p:spPr>
        <p:txBody>
          <a:bodyPr spcFirstLastPara="1" wrap="square" lIns="91425" tIns="91425" rIns="91425" bIns="91425" anchor="t" anchorCtr="0">
            <a:normAutofit lnSpcReduction="20000"/>
          </a:bodyPr>
          <a:lstStyle/>
          <a:p>
            <a:pPr marL="457200" lvl="0" indent="-382600" algn="l" rtl="0">
              <a:lnSpc>
                <a:spcPct val="115000"/>
              </a:lnSpc>
              <a:spcBef>
                <a:spcPts val="0"/>
              </a:spcBef>
              <a:spcAft>
                <a:spcPts val="0"/>
              </a:spcAft>
              <a:buSzPts val="2425"/>
              <a:buChar char="●"/>
            </a:pPr>
            <a:r>
              <a:rPr lang="en" sz="2425"/>
              <a:t>Desktop version is just the clone of the app with more advanced reporting and analytics. </a:t>
            </a:r>
            <a:endParaRPr sz="964"/>
          </a:p>
          <a:p>
            <a:pPr marL="457200" lvl="0" indent="-372251" algn="l" rtl="0">
              <a:lnSpc>
                <a:spcPct val="115000"/>
              </a:lnSpc>
              <a:spcBef>
                <a:spcPts val="0"/>
              </a:spcBef>
              <a:spcAft>
                <a:spcPts val="0"/>
              </a:spcAft>
              <a:buSzPts val="2262"/>
              <a:buChar char="●"/>
            </a:pPr>
            <a:r>
              <a:rPr lang="en" sz="2262"/>
              <a:t>With the desktop version: </a:t>
            </a:r>
            <a:endParaRPr sz="2262"/>
          </a:p>
          <a:p>
            <a:pPr marL="914400" lvl="1" indent="-444344" algn="l" rtl="0">
              <a:lnSpc>
                <a:spcPct val="115000"/>
              </a:lnSpc>
              <a:spcBef>
                <a:spcPts val="0"/>
              </a:spcBef>
              <a:spcAft>
                <a:spcPts val="0"/>
              </a:spcAft>
              <a:buSzPts val="3398"/>
              <a:buChar char="○"/>
            </a:pPr>
            <a:r>
              <a:rPr lang="en" sz="2262"/>
              <a:t>user of a larger range of ages can access their information </a:t>
            </a:r>
            <a:endParaRPr sz="2262"/>
          </a:p>
          <a:p>
            <a:pPr marL="914400" lvl="1" indent="-444344" algn="l" rtl="0">
              <a:lnSpc>
                <a:spcPct val="115000"/>
              </a:lnSpc>
              <a:spcBef>
                <a:spcPts val="0"/>
              </a:spcBef>
              <a:spcAft>
                <a:spcPts val="0"/>
              </a:spcAft>
              <a:buSzPts val="3398"/>
              <a:buChar char="○"/>
            </a:pPr>
            <a:r>
              <a:rPr lang="en" sz="2262"/>
              <a:t>security is stronger on the desktop version , for those concerned about safety </a:t>
            </a:r>
            <a:endParaRPr sz="2262"/>
          </a:p>
          <a:p>
            <a:pPr marL="0" lvl="0" indent="0" algn="l" rtl="0">
              <a:lnSpc>
                <a:spcPct val="115000"/>
              </a:lnSpc>
              <a:spcBef>
                <a:spcPts val="1200"/>
              </a:spcBef>
              <a:spcAft>
                <a:spcPts val="0"/>
              </a:spcAft>
              <a:buSzPts val="1800"/>
              <a:buNone/>
            </a:pPr>
            <a:endParaRPr sz="714"/>
          </a:p>
          <a:p>
            <a:pPr marL="0" lvl="0" indent="0" algn="l" rtl="0">
              <a:lnSpc>
                <a:spcPct val="115000"/>
              </a:lnSpc>
              <a:spcBef>
                <a:spcPts val="1200"/>
              </a:spcBef>
              <a:spcAft>
                <a:spcPts val="0"/>
              </a:spcAft>
              <a:buSzPts val="1800"/>
              <a:buNone/>
            </a:pPr>
            <a:endParaRPr sz="414"/>
          </a:p>
          <a:p>
            <a:pPr marL="0" lvl="0" indent="0" algn="l" rtl="0">
              <a:lnSpc>
                <a:spcPct val="115000"/>
              </a:lnSpc>
              <a:spcBef>
                <a:spcPts val="1200"/>
              </a:spcBef>
              <a:spcAft>
                <a:spcPts val="0"/>
              </a:spcAft>
              <a:buSzPts val="1800"/>
              <a:buNone/>
            </a:pPr>
            <a:endParaRPr sz="1500">
              <a:solidFill>
                <a:srgbClr val="030303"/>
              </a:solidFill>
              <a:latin typeface="Arial"/>
              <a:ea typeface="Arial"/>
              <a:cs typeface="Arial"/>
              <a:sym typeface="Arial"/>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Office PowerPoint</Application>
  <PresentationFormat>On-screen Show (16:9)</PresentationFormat>
  <Paragraphs>100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PT Sans Narrow</vt:lpstr>
      <vt:lpstr>Lobster</vt:lpstr>
      <vt:lpstr>Arial</vt:lpstr>
      <vt:lpstr>Times New Roman</vt:lpstr>
      <vt:lpstr>Open Sans</vt:lpstr>
      <vt:lpstr>Lato</vt:lpstr>
      <vt:lpstr>Tropic</vt:lpstr>
      <vt:lpstr> User Accessibility Testing</vt:lpstr>
      <vt:lpstr>Objective </vt:lpstr>
      <vt:lpstr>HIPAA Compliance</vt:lpstr>
      <vt:lpstr>Penetration Testing</vt:lpstr>
      <vt:lpstr>Testing Security Features</vt:lpstr>
      <vt:lpstr>Basis Patient Information </vt:lpstr>
      <vt:lpstr>Appointments through the App/Site</vt:lpstr>
      <vt:lpstr>Patient Records </vt:lpstr>
      <vt:lpstr>Desktop version</vt:lpstr>
      <vt:lpstr>Reward System </vt:lpstr>
      <vt:lpstr>Rate and Review</vt:lpstr>
      <vt:lpstr>Health Insurance Provider</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User Accessibility Testing</dc:title>
  <cp:lastModifiedBy>Nirgun Amin</cp:lastModifiedBy>
  <cp:revision>1</cp:revision>
  <dcterms:modified xsi:type="dcterms:W3CDTF">2023-04-29T16:05:56Z</dcterms:modified>
</cp:coreProperties>
</file>