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</p:sldIdLst>
  <p:sldSz cx="12192000" cy="6858000"/>
  <p:notesSz cx="6858000" cy="9144000"/>
  <p:embeddedFontLs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3d4EaMShFC+vrm4NiNnFInjn2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1486" autoAdjust="0"/>
  </p:normalViewPr>
  <p:slideViewPr>
    <p:cSldViewPr snapToGrid="0">
      <p:cViewPr varScale="1">
        <p:scale>
          <a:sx n="80" d="100"/>
          <a:sy n="8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further validate the 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Zipf’s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law, we would need to obtain some level of confidence intervals for our fitted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have not yet been able to do so, as seen in the figure below; all of our confidence boundaries are almost exactly equal to the fitted line. We have been working hard to get this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Some possible solutions: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Schoolbook"/>
              <a:buChar char="●"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 is something wrong in our coding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Schoolbook"/>
              <a:buChar char="●"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Our approach is wrong, linear regression is not the way to tackle this problem</a:t>
            </a: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25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18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Table: Nine most common words from Wikicorpus with their frequency, rank and probability.</a:t>
            </a: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We used nltk python library’s corpus and FreqDist modules for loading the corpus and calculating frequency of </a:t>
            </a:r>
            <a:r>
              <a:rPr lang="fi-FI" dirty="0" err="1"/>
              <a:t>words</a:t>
            </a:r>
            <a:r>
              <a:rPr lang="fi-FI" dirty="0"/>
              <a:t>. </a:t>
            </a:r>
            <a:r>
              <a:rPr lang="fi-FI" dirty="0" err="1"/>
              <a:t>All</a:t>
            </a:r>
            <a:r>
              <a:rPr lang="fi-FI" dirty="0"/>
              <a:t> of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words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stopwords</a:t>
            </a:r>
            <a:r>
              <a:rPr lang="fi-FI" dirty="0"/>
              <a:t>.</a:t>
            </a: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When we plot word frequency in logarithmic scale, we can see that it follows approximately a linear presentation.</a:t>
            </a:r>
            <a:endParaRPr dirty="0"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Task is to quantify the goodness of fit of 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Zipf’s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law.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fitted regression line on our data, log(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freq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~ log(Rank)</a:t>
            </a: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tsikkodia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sisält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umps.wikimedia.org/enwiki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261872" y="1579418"/>
            <a:ext cx="941832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fi-FI" dirty="0"/>
              <a:t>Zipf Law and Validation 2 -</a:t>
            </a:r>
            <a:br>
              <a:rPr lang="fi-FI" dirty="0"/>
            </a:br>
            <a:r>
              <a:rPr lang="fi-FI" sz="5400" dirty="0"/>
              <a:t>Analyzing WikiCorpus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fi-FI" dirty="0"/>
              <a:t>Aapo Juutinen, Eetu Ervasti &amp; Niklas Riikonen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129310"/>
            <a:ext cx="9692640" cy="132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3</a:t>
            </a:r>
            <a:br>
              <a:rPr lang="fi-FI" dirty="0"/>
            </a:br>
            <a:r>
              <a:rPr lang="fi-FI" dirty="0"/>
              <a:t>Quantifying goodness of fit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765712"/>
            <a:ext cx="6303623" cy="45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4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 err="1"/>
              <a:t>Task</a:t>
            </a:r>
            <a:r>
              <a:rPr lang="fi-FI" dirty="0"/>
              <a:t> 4</a:t>
            </a:r>
            <a:br>
              <a:rPr lang="fi-FI" dirty="0"/>
            </a:br>
            <a:r>
              <a:rPr lang="fi-FI" dirty="0" err="1"/>
              <a:t>Making</a:t>
            </a:r>
            <a:r>
              <a:rPr lang="fi-FI" dirty="0"/>
              <a:t> </a:t>
            </a:r>
            <a:r>
              <a:rPr lang="fi-FI" dirty="0" err="1"/>
              <a:t>queries</a:t>
            </a:r>
            <a:endParaRPr dirty="0"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Write down a code that would allow you to query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WikiCorpus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 corpus using two contrasting topics of your choice. For instance, remote learning versus traditional education; peaceful solution versus military solution. </a:t>
            </a:r>
          </a:p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We had a lot of problems with this task, but we now have a piece of code that works.  </a:t>
            </a:r>
          </a:p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Our sol</a:t>
            </a:r>
            <a:r>
              <a:rPr lang="en-US" dirty="0" err="1">
                <a:solidFill>
                  <a:srgbClr val="FFFFFF"/>
                </a:solidFill>
              </a:rPr>
              <a:t>ution</a:t>
            </a:r>
            <a:r>
              <a:rPr lang="en-US" dirty="0">
                <a:solidFill>
                  <a:srgbClr val="FFFFFF"/>
                </a:solidFill>
              </a:rPr>
              <a:t> is very similar to the code for the task 6 in </a:t>
            </a:r>
            <a:r>
              <a:rPr lang="fi-FI" dirty="0" err="1">
                <a:solidFill>
                  <a:srgbClr val="FFFFFF"/>
                </a:solidFill>
              </a:rPr>
              <a:t>lab</a:t>
            </a:r>
            <a:r>
              <a:rPr lang="fi-FI" dirty="0">
                <a:solidFill>
                  <a:srgbClr val="FFFFFF"/>
                </a:solidFill>
              </a:rPr>
              <a:t> 1.</a:t>
            </a:r>
            <a:endParaRPr kumimoji="0" lang="fi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sym typeface="Century Schoolbook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fi-FI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B98-2E1C-4B56-B03F-707EF56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Challenges and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8175F-AC1B-476E-9B43-9284A4FE5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Size of dataset resulted in slow processing</a:t>
            </a:r>
          </a:p>
          <a:p>
            <a:pPr lvl="1"/>
            <a:r>
              <a:rPr lang="fi-FI" dirty="0"/>
              <a:t>Using a partial dataset during development</a:t>
            </a:r>
          </a:p>
          <a:p>
            <a:pPr lvl="1"/>
            <a:r>
              <a:rPr lang="fi-FI" dirty="0"/>
              <a:t>Optimizing structures</a:t>
            </a:r>
          </a:p>
          <a:p>
            <a:pPr marL="137160" indent="0">
              <a:buNone/>
            </a:pPr>
            <a:endParaRPr lang="fi-FI" dirty="0"/>
          </a:p>
          <a:p>
            <a:r>
              <a:rPr lang="fi-FI" dirty="0">
                <a:solidFill>
                  <a:schemeClr val="bg1"/>
                </a:solidFill>
              </a:rPr>
              <a:t>Unexpected results in task 3, possible reasons</a:t>
            </a:r>
          </a:p>
          <a:p>
            <a:pPr lvl="1"/>
            <a:r>
              <a:rPr lang="fi-FI" dirty="0">
                <a:solidFill>
                  <a:schemeClr val="bg1"/>
                </a:solidFill>
              </a:rPr>
              <a:t>There is something wrong in our code, need to further investigate this</a:t>
            </a:r>
          </a:p>
          <a:p>
            <a:pPr lvl="1"/>
            <a:r>
              <a:rPr lang="fi-FI" dirty="0">
                <a:solidFill>
                  <a:schemeClr val="bg1"/>
                </a:solidFill>
              </a:rPr>
              <a:t>Our approach is wrong; linear regression is not the way to tackle this problem</a:t>
            </a:r>
          </a:p>
        </p:txBody>
      </p:sp>
    </p:spTree>
    <p:extLst>
      <p:ext uri="{BB962C8B-B14F-4D97-AF65-F5344CB8AC3E}">
        <p14:creationId xmlns:p14="http://schemas.microsoft.com/office/powerpoint/2010/main" val="2397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262063" y="253206"/>
            <a:ext cx="9692640" cy="54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3700" dirty="0"/>
              <a:t>Timeline for </a:t>
            </a:r>
            <a:r>
              <a:rPr lang="fi-FI" sz="3700" dirty="0" err="1"/>
              <a:t>future</a:t>
            </a:r>
            <a:r>
              <a:rPr lang="fi-FI" sz="3700" dirty="0"/>
              <a:t> </a:t>
            </a:r>
            <a:r>
              <a:rPr lang="fi-FI" sz="3700" dirty="0" err="1"/>
              <a:t>tasks</a:t>
            </a:r>
            <a:endParaRPr sz="3700" dirty="0">
              <a:solidFill>
                <a:schemeClr val="accent2"/>
              </a:solidFill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262063" y="1828800"/>
            <a:ext cx="8594725" cy="4351337"/>
            <a:chOff x="0" y="0"/>
            <a:chExt cx="8594725" cy="4351337"/>
          </a:xfrm>
        </p:grpSpPr>
        <p:sp>
          <p:nvSpPr>
            <p:cNvPr id="182" name="Google Shape;182;p11"/>
            <p:cNvSpPr/>
            <p:nvPr/>
          </p:nvSpPr>
          <p:spPr>
            <a:xfrm>
              <a:off x="0" y="1305401"/>
              <a:ext cx="8594725" cy="1740535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Presentation 22.10</a:t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17329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959024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 txBox="1"/>
            <p:nvPr/>
          </p:nvSpPr>
          <p:spPr>
            <a:xfrm>
              <a:off x="1959023" y="2610802"/>
              <a:ext cx="1955153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26.10-1.11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dirty="0">
                  <a:solidFill>
                    <a:schemeClr val="bg1"/>
                  </a:solidFill>
                  <a:latin typeface="Century Schoolbook"/>
                  <a:sym typeface="Century Schoolbook"/>
                </a:rPr>
                <a:t>Implementing tasks 4-9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672482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 txBox="1"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bg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Analyzing results &amp; report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2.11-7.11</a:t>
              </a:r>
              <a:endParaRPr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27635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 txBox="1"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Deadline 8.11</a:t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582788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24606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051047" y="2697467"/>
            <a:ext cx="9692640" cy="54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4000" dirty="0"/>
              <a:t>				</a:t>
            </a:r>
            <a:r>
              <a:rPr lang="fi-FI" sz="4000" dirty="0" err="1"/>
              <a:t>Questions</a:t>
            </a:r>
            <a:r>
              <a:rPr lang="fi-FI" sz="4000" dirty="0"/>
              <a:t>?</a:t>
            </a:r>
            <a:endParaRPr sz="3700" dirty="0">
              <a:solidFill>
                <a:schemeClr val="accent2"/>
              </a:solidFill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9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89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Abstract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191350" y="13052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/>
              <a:t>Zipf’s law states that rank of a word multiplied by its probability (frequency) is approximately a constant. In this project, we aim to validate Zipf’s law on a English Wikipedia corpora containing over 1.5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/>
              <a:t>articles</a:t>
            </a:r>
            <a:r>
              <a:rPr lang="fi-FI" dirty="0"/>
              <a:t> (</a:t>
            </a:r>
            <a:r>
              <a:rPr lang="fi-FI" dirty="0" err="1"/>
              <a:t>exact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articles</a:t>
            </a:r>
            <a:r>
              <a:rPr lang="fi-FI" dirty="0"/>
              <a:t>: 1 531 203).</a:t>
            </a:r>
          </a:p>
        </p:txBody>
      </p:sp>
      <p:sp>
        <p:nvSpPr>
          <p:cNvPr id="118" name="Google Shape;118;p2"/>
          <p:cNvSpPr txBox="1"/>
          <p:nvPr/>
        </p:nvSpPr>
        <p:spPr>
          <a:xfrm>
            <a:off x="2641675" y="3480800"/>
            <a:ext cx="34497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2636589" y="4039627"/>
            <a:ext cx="3000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rgbClr val="FFFFFF"/>
                </a:solidFill>
              </a:rPr>
              <a:t>r × Pr ≈ constant</a:t>
            </a:r>
            <a:endParaRPr sz="2000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A93511A8-BF5F-4A92-BBB0-12DEB8440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10939"/>
              </p:ext>
            </p:extLst>
          </p:nvPr>
        </p:nvGraphicFramePr>
        <p:xfrm>
          <a:off x="5489000" y="2654823"/>
          <a:ext cx="4524420" cy="349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96">
                  <a:extLst>
                    <a:ext uri="{9D8B030D-6E8A-4147-A177-3AD203B41FA5}">
                      <a16:colId xmlns:a16="http://schemas.microsoft.com/office/drawing/2014/main" val="2020948370"/>
                    </a:ext>
                  </a:extLst>
                </a:gridCol>
                <a:gridCol w="1178904">
                  <a:extLst>
                    <a:ext uri="{9D8B030D-6E8A-4147-A177-3AD203B41FA5}">
                      <a16:colId xmlns:a16="http://schemas.microsoft.com/office/drawing/2014/main" val="2191345118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1010332485"/>
                    </a:ext>
                  </a:extLst>
                </a:gridCol>
                <a:gridCol w="911085">
                  <a:extLst>
                    <a:ext uri="{9D8B030D-6E8A-4147-A177-3AD203B41FA5}">
                      <a16:colId xmlns:a16="http://schemas.microsoft.com/office/drawing/2014/main" val="1328164752"/>
                    </a:ext>
                  </a:extLst>
                </a:gridCol>
                <a:gridCol w="1323997">
                  <a:extLst>
                    <a:ext uri="{9D8B030D-6E8A-4147-A177-3AD203B41FA5}">
                      <a16:colId xmlns:a16="http://schemas.microsoft.com/office/drawing/2014/main" val="2937167656"/>
                    </a:ext>
                  </a:extLst>
                </a:gridCol>
              </a:tblGrid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r x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23105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89815185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7.03 %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72192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45330518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3.55 %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0.0709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30095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36990190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2.89 %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06102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35021778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2.74 %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0.1096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94162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25464415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1.99 %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99933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13661416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9658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11111438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42458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10635149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94359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10471522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08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261872" y="698160"/>
            <a:ext cx="9692640" cy="67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Related Work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1261872" y="1808503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Topics investigated: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fi-FI" dirty="0" err="1"/>
              <a:t>Zipf’s</a:t>
            </a:r>
            <a:r>
              <a:rPr lang="fi-FI" dirty="0"/>
              <a:t> Law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Validation </a:t>
            </a: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Topic modelling (LDA)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Relevant prior work:</a:t>
            </a:r>
            <a:endParaRPr dirty="0"/>
          </a:p>
          <a:p>
            <a:pPr marL="457200" lvl="1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lang="fi-FI" b="1" dirty="0"/>
              <a:t>Zipf’s word frequency law in natural language: A critical review and future directions,</a:t>
            </a:r>
            <a:r>
              <a:rPr lang="fi-FI" dirty="0"/>
              <a:t> Steven T. Piantadosi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261872" y="441984"/>
            <a:ext cx="9692640" cy="75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Group member responsibilities</a:t>
            </a:r>
            <a:endParaRPr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1261872" y="1688759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Aapo: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Project </a:t>
            </a:r>
            <a:r>
              <a:rPr lang="fi-FI" dirty="0" err="1">
                <a:solidFill>
                  <a:schemeClr val="bg1"/>
                </a:solidFill>
              </a:rPr>
              <a:t>leader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tasks</a:t>
            </a:r>
            <a:r>
              <a:rPr lang="fi-FI" dirty="0">
                <a:solidFill>
                  <a:schemeClr val="bg1"/>
                </a:solidFill>
              </a:rPr>
              <a:t> 1 and 2, </a:t>
            </a:r>
            <a:r>
              <a:rPr lang="fi-FI" dirty="0" err="1">
                <a:solidFill>
                  <a:schemeClr val="bg1"/>
                </a:solidFill>
              </a:rPr>
              <a:t>documentation</a:t>
            </a:r>
            <a:endParaRPr dirty="0">
              <a:solidFill>
                <a:schemeClr val="accent2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Eetu: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Task 3, documentation</a:t>
            </a:r>
            <a:endParaRPr dirty="0">
              <a:solidFill>
                <a:schemeClr val="bg1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Niklas: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Task 4, </a:t>
            </a:r>
            <a:r>
              <a:rPr lang="fi-FI" dirty="0" err="1">
                <a:solidFill>
                  <a:schemeClr val="bg1"/>
                </a:solidFill>
              </a:rPr>
              <a:t>documentation</a:t>
            </a:r>
            <a:endParaRPr lang="fi-FI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95000"/>
              </a:lnSpc>
              <a:spcBef>
                <a:spcPts val="1600"/>
              </a:spcBef>
              <a:buSzPts val="1440"/>
              <a:buNone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fi-FI" dirty="0">
                <a:solidFill>
                  <a:schemeClr val="bg1"/>
                </a:solidFill>
              </a:rPr>
              <a:t>Group </a:t>
            </a:r>
            <a:r>
              <a:rPr lang="fi-FI" dirty="0" err="1">
                <a:solidFill>
                  <a:schemeClr val="bg1"/>
                </a:solidFill>
              </a:rPr>
              <a:t>members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responsibilities</a:t>
            </a:r>
            <a:r>
              <a:rPr lang="fi-FI" dirty="0">
                <a:solidFill>
                  <a:schemeClr val="bg1"/>
                </a:solidFill>
              </a:rPr>
              <a:t> for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remaining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tasks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had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not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been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decided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yet</a:t>
            </a:r>
            <a:r>
              <a:rPr lang="fi-FI" dirty="0">
                <a:solidFill>
                  <a:schemeClr val="bg1"/>
                </a:solidFill>
              </a:rPr>
              <a:t>. </a:t>
            </a:r>
            <a:r>
              <a:rPr lang="fi-FI" dirty="0" err="1">
                <a:solidFill>
                  <a:schemeClr val="bg1"/>
                </a:solidFill>
              </a:rPr>
              <a:t>Ideally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group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members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participate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coding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report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writing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process</a:t>
            </a:r>
            <a:r>
              <a:rPr lang="fi-FI" dirty="0">
                <a:solidFill>
                  <a:schemeClr val="bg1"/>
                </a:solidFill>
              </a:rPr>
              <a:t>. </a:t>
            </a:r>
            <a:endParaRPr dirty="0">
              <a:solidFill>
                <a:schemeClr val="bg1"/>
              </a:solidFill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Resources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Data Sources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Wikipedia dump file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Consist of English Wikipedia articles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Acquired from Wikimedia Foundation’s xml dumps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Technologies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Python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External Python libraries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Gensim, matplotlib, nltk, numpy, </a:t>
            </a:r>
            <a:r>
              <a:rPr lang="fi-FI" dirty="0" err="1"/>
              <a:t>scipy</a:t>
            </a:r>
            <a:r>
              <a:rPr lang="fi-FI" dirty="0"/>
              <a:t>, </a:t>
            </a:r>
            <a:r>
              <a:rPr lang="fi-FI" dirty="0" err="1"/>
              <a:t>sklearn</a:t>
            </a:r>
            <a:endParaRPr lang="fi-FI" dirty="0"/>
          </a:p>
          <a:p>
            <a:pPr marL="914400" lvl="2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</p:txBody>
      </p:sp>
      <p:sp>
        <p:nvSpPr>
          <p:cNvPr id="139" name="Google Shape;139;p5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Implementation details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Building text corpus from a Wikipedia dump file using python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Wikipedia dump downloaded from </a:t>
            </a:r>
            <a:r>
              <a:rPr lang="fi-FI" u="sng" dirty="0">
                <a:solidFill>
                  <a:schemeClr val="hlink"/>
                </a:solidFill>
                <a:hlinkClick r:id="rId3"/>
              </a:rPr>
              <a:t>https://dumps.wikimedia.org/enwiki/latest/</a:t>
            </a:r>
            <a:r>
              <a:rPr lang="fi-FI" dirty="0"/>
              <a:t> 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Original size reduced from 16.6 to 7.4 GB, over 1.5 million lines of text.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Plotting the 30 most frequent words in the corpus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To validate Zipf’s law, we plotted frequency and rank on a logarithmic scale from the words present in corpus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Rank = The most frequent word’s rank is 1, second most frequent word’s rank is 2 and so on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Further investigation of Zipf’s law by quantifying the goodness of fit using statistical confidence at values of 80%, 85% and 90%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lang="fi-FI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 err="1"/>
              <a:t>Writing</a:t>
            </a:r>
            <a:r>
              <a:rPr lang="fi-FI" dirty="0"/>
              <a:t> a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evaluates</a:t>
            </a:r>
            <a:r>
              <a:rPr lang="fi-FI" dirty="0"/>
              <a:t> </a:t>
            </a:r>
            <a:r>
              <a:rPr lang="en-US" dirty="0"/>
              <a:t>the search result of the query to each document 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	</a:t>
            </a:r>
            <a:endParaRPr dirty="0"/>
          </a:p>
        </p:txBody>
      </p:sp>
      <p:sp>
        <p:nvSpPr>
          <p:cNvPr id="147" name="Google Shape;147;p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1261872" y="184720"/>
            <a:ext cx="96927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1</a:t>
            </a:r>
            <a:br>
              <a:rPr lang="fi-FI" dirty="0"/>
            </a:br>
            <a:r>
              <a:rPr lang="fi-FI" dirty="0"/>
              <a:t>Frequency of most common words</a:t>
            </a:r>
            <a:endParaRPr dirty="0"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38" y="1487055"/>
            <a:ext cx="7221590" cy="512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1261872" y="203200"/>
            <a:ext cx="9692700" cy="118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2</a:t>
            </a:r>
            <a:br>
              <a:rPr lang="fi-FI" dirty="0"/>
            </a:br>
            <a:r>
              <a:rPr lang="fi-FI" dirty="0"/>
              <a:t>Fitting </a:t>
            </a:r>
            <a:r>
              <a:rPr lang="fi-FI" dirty="0" err="1"/>
              <a:t>Zipf’s</a:t>
            </a:r>
            <a:r>
              <a:rPr lang="fi-FI" dirty="0"/>
              <a:t> </a:t>
            </a:r>
            <a:r>
              <a:rPr lang="fi-FI" dirty="0" err="1"/>
              <a:t>law</a:t>
            </a:r>
            <a:endParaRPr dirty="0"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9850"/>
            <a:ext cx="5673954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943" y="1939850"/>
            <a:ext cx="5584858" cy="4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129310"/>
            <a:ext cx="9692640" cy="132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3</a:t>
            </a:r>
            <a:br>
              <a:rPr lang="fi-FI" dirty="0"/>
            </a:br>
            <a:r>
              <a:rPr lang="fi-FI" dirty="0"/>
              <a:t>Quantifying goodness of fit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765712"/>
            <a:ext cx="6301232" cy="4577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äkymä">
  <a:themeElements>
    <a:clrScheme name="Näkym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751</Words>
  <Application>Microsoft Office PowerPoint</Application>
  <PresentationFormat>Widescreen</PresentationFormat>
  <Paragraphs>134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Noto Sans Symbols</vt:lpstr>
      <vt:lpstr>Century Schoolbook</vt:lpstr>
      <vt:lpstr>Arial</vt:lpstr>
      <vt:lpstr>Näkymä</vt:lpstr>
      <vt:lpstr>Zipf Law and Validation 2 - Analyzing WikiCorpus</vt:lpstr>
      <vt:lpstr>Abstract</vt:lpstr>
      <vt:lpstr>Related Work</vt:lpstr>
      <vt:lpstr>Group member responsibilities</vt:lpstr>
      <vt:lpstr>Resources</vt:lpstr>
      <vt:lpstr>Implementation details</vt:lpstr>
      <vt:lpstr>Task 1 Frequency of most common words</vt:lpstr>
      <vt:lpstr>Task 2 Fitting Zipf’s law</vt:lpstr>
      <vt:lpstr>Task 3 Quantifying goodness of fit</vt:lpstr>
      <vt:lpstr>Task 3 Quantifying goodness of fit</vt:lpstr>
      <vt:lpstr>Task 4 Making queries</vt:lpstr>
      <vt:lpstr>Challenges and solutions</vt:lpstr>
      <vt:lpstr>Timeline for future tasks</vt:lpstr>
      <vt:lpstr>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Aapo Juutinen</dc:creator>
  <cp:lastModifiedBy>Sebu</cp:lastModifiedBy>
  <cp:revision>41</cp:revision>
  <dcterms:created xsi:type="dcterms:W3CDTF">2020-10-19T14:52:07Z</dcterms:created>
  <dcterms:modified xsi:type="dcterms:W3CDTF">2020-10-21T18:36:55Z</dcterms:modified>
</cp:coreProperties>
</file>