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  <p:sldId id="267" r:id="rId14"/>
    <p:sldId id="266" r:id="rId15"/>
    <p:sldId id="269" r:id="rId16"/>
  </p:sldIdLst>
  <p:sldSz cx="12192000" cy="6858000"/>
  <p:notesSz cx="6858000" cy="9144000"/>
  <p:embeddedFontLs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1486" autoAdjust="0"/>
  </p:normalViewPr>
  <p:slideViewPr>
    <p:cSldViewPr snapToGrid="0">
      <p:cViewPr varScale="1">
        <p:scale>
          <a:sx n="80" d="100"/>
          <a:sy n="8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further validate the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law, we would need to obtain some level of confidence intervals for our fitted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have not yet been able to do so, as seen in the figure below; all of our confidence boundaries are almost exactly equal to the fitted line. We have been working hard to get this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Some possible solutions: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something wrong in our coding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entury Schoolbook"/>
              <a:buChar char="●"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approach is wrong, linear regression is not the way to tackle this problem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2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32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22.10. – 26.10.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  Fixing/improving tasks 3 and 4</a:t>
            </a: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18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Table: Nine most common words from Wikicorpus with their frequency, rank and probability.</a:t>
            </a: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We used nltk python library’s corpus and FreqDist modules for loading the corpus and calculating frequency of </a:t>
            </a:r>
            <a:r>
              <a:rPr lang="fi-FI" dirty="0" err="1"/>
              <a:t>words</a:t>
            </a:r>
            <a:r>
              <a:rPr lang="fi-FI" dirty="0"/>
              <a:t>. </a:t>
            </a:r>
            <a:r>
              <a:rPr lang="fi-FI" dirty="0" err="1"/>
              <a:t>All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words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stopwords</a:t>
            </a:r>
            <a:r>
              <a:rPr lang="fi-FI" dirty="0"/>
              <a:t>.</a:t>
            </a: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When we plot word frequency in logarithmic scale, we can see that it follows approximately a linear presentation.</a:t>
            </a:r>
            <a:endParaRPr dirty="0"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is to quantify the goodness of fit of 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Zipf’s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law.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fitted regression line on our data, log(</a:t>
            </a:r>
            <a:r>
              <a:rPr lang="en-US" sz="1100" dirty="0" err="1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freq</a:t>
            </a:r>
            <a:r>
              <a:rPr lang="en-US" sz="1100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~ log(Rank)</a:t>
            </a:r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3623" cy="4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4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 err="1"/>
              <a:t>Task</a:t>
            </a:r>
            <a:r>
              <a:rPr lang="fi-FI" dirty="0"/>
              <a:t> 4</a:t>
            </a:r>
            <a:br>
              <a:rPr lang="fi-FI" dirty="0"/>
            </a:br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queries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Write down a code that would allow you to query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WikiCorpus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 corpus using two contrasting topics of your choice. For instance, remote learning versus traditional education; peaceful solution versus military solution.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We had a lot of problems with this task, but we now have a piece of code that works.  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sym typeface="Century Schoolbook"/>
              </a:rPr>
              <a:t>Our sol</a:t>
            </a:r>
            <a:r>
              <a:rPr lang="en-US" dirty="0" err="1">
                <a:solidFill>
                  <a:srgbClr val="FFFFFF"/>
                </a:solidFill>
              </a:rPr>
              <a:t>ution</a:t>
            </a:r>
            <a:r>
              <a:rPr lang="en-US" dirty="0">
                <a:solidFill>
                  <a:srgbClr val="FFFFFF"/>
                </a:solidFill>
              </a:rPr>
              <a:t> is very similar to the code for the task 6 in </a:t>
            </a:r>
            <a:r>
              <a:rPr lang="fi-FI" dirty="0" err="1">
                <a:solidFill>
                  <a:srgbClr val="FFFFFF"/>
                </a:solidFill>
              </a:rPr>
              <a:t>lab</a:t>
            </a:r>
            <a:r>
              <a:rPr lang="fi-FI" dirty="0">
                <a:solidFill>
                  <a:srgbClr val="FFFFFF"/>
                </a:solidFill>
              </a:rPr>
              <a:t> 1.</a:t>
            </a:r>
            <a:endParaRPr kumimoji="0" lang="fi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sym typeface="Century Schoolbook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fi-FI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9</a:t>
            </a:r>
            <a:br>
              <a:rPr lang="fi-FI" dirty="0"/>
            </a:br>
            <a:r>
              <a:rPr lang="fi-FI" dirty="0"/>
              <a:t>(Plan for) GUI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919357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We want to display our results in a user-friendly manner by generating a graphical user interface.</a:t>
            </a: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457200" marR="0" lvl="0" indent="-32004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User should be able to generate and view graphs</a:t>
            </a:r>
          </a:p>
          <a:p>
            <a:pPr lvl="1">
              <a:buClr>
                <a:srgbClr val="6F6F74"/>
              </a:buClr>
              <a:defRPr/>
            </a:pPr>
            <a:r>
              <a:rPr lang="en-US" dirty="0">
                <a:solidFill>
                  <a:srgbClr val="FFFFFF"/>
                </a:solidFill>
              </a:rPr>
              <a:t>Also ability to save and load previous results due to size of datasets</a:t>
            </a:r>
          </a:p>
          <a:p>
            <a:pPr lvl="1">
              <a:buClr>
                <a:srgbClr val="6F6F74"/>
              </a:buClr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rgbClr val="6F6F74"/>
              </a:buClr>
              <a:defRPr/>
            </a:pPr>
            <a:r>
              <a:rPr lang="en-US" dirty="0">
                <a:solidFill>
                  <a:srgbClr val="FFFFFF"/>
                </a:solidFill>
              </a:rPr>
              <a:t>Likely to be develop using </a:t>
            </a:r>
            <a:r>
              <a:rPr lang="en-US" dirty="0" err="1">
                <a:solidFill>
                  <a:srgbClr val="FFFFFF"/>
                </a:solidFill>
              </a:rPr>
              <a:t>Tkinter</a:t>
            </a:r>
            <a:r>
              <a:rPr lang="en-US" dirty="0">
                <a:solidFill>
                  <a:srgbClr val="FFFFFF"/>
                </a:solidFill>
              </a:rPr>
              <a:t> and matplotlib Python libraries</a:t>
            </a:r>
            <a:endParaRPr lang="fi-FI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9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bg1"/>
                </a:solidFill>
              </a:rPr>
              <a:t>Unexpected results in task 3, possible reasons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There is something wrong in our code, need to further investigate this</a:t>
            </a:r>
          </a:p>
          <a:p>
            <a:pPr lvl="1"/>
            <a:r>
              <a:rPr lang="fi-FI" dirty="0">
                <a:solidFill>
                  <a:schemeClr val="bg1"/>
                </a:solidFill>
              </a:rPr>
              <a:t>Our approach is wrong; linear regression is not the way to tackle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</a:t>
            </a:r>
            <a:r>
              <a:rPr lang="fi-FI" sz="3700" dirty="0" err="1"/>
              <a:t>future</a:t>
            </a:r>
            <a:r>
              <a:rPr lang="fi-FI" sz="3700" dirty="0"/>
              <a:t> </a:t>
            </a:r>
            <a:r>
              <a:rPr lang="fi-FI" sz="3700" dirty="0" err="1"/>
              <a:t>tasks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bg1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bg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24606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051047" y="2697467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4000" dirty="0"/>
              <a:t>				</a:t>
            </a:r>
            <a:r>
              <a:rPr lang="fi-FI" sz="4000" dirty="0" err="1"/>
              <a:t>Questions</a:t>
            </a:r>
            <a:r>
              <a:rPr lang="fi-FI" sz="4000" dirty="0"/>
              <a:t>?</a:t>
            </a:r>
            <a:endParaRPr sz="3700" dirty="0">
              <a:solidFill>
                <a:schemeClr val="accent2"/>
              </a:solidFill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9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articles</a:t>
            </a:r>
            <a:r>
              <a:rPr lang="fi-FI" dirty="0"/>
              <a:t> (</a:t>
            </a:r>
            <a:r>
              <a:rPr lang="fi-FI" dirty="0" err="1"/>
              <a:t>exact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articles</a:t>
            </a:r>
            <a:r>
              <a:rPr lang="fi-FI" dirty="0"/>
              <a:t>: 1 531 203).</a:t>
            </a: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2636589" y="4039627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A93511A8-BF5F-4A92-BBB0-12DEB8440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10939"/>
              </p:ext>
            </p:extLst>
          </p:nvPr>
        </p:nvGraphicFramePr>
        <p:xfrm>
          <a:off x="5489000" y="2654823"/>
          <a:ext cx="4524420" cy="349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96">
                  <a:extLst>
                    <a:ext uri="{9D8B030D-6E8A-4147-A177-3AD203B41FA5}">
                      <a16:colId xmlns:a16="http://schemas.microsoft.com/office/drawing/2014/main" val="2020948370"/>
                    </a:ext>
                  </a:extLst>
                </a:gridCol>
                <a:gridCol w="1178904">
                  <a:extLst>
                    <a:ext uri="{9D8B030D-6E8A-4147-A177-3AD203B41FA5}">
                      <a16:colId xmlns:a16="http://schemas.microsoft.com/office/drawing/2014/main" val="2191345118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1010332485"/>
                    </a:ext>
                  </a:extLst>
                </a:gridCol>
                <a:gridCol w="911085">
                  <a:extLst>
                    <a:ext uri="{9D8B030D-6E8A-4147-A177-3AD203B41FA5}">
                      <a16:colId xmlns:a16="http://schemas.microsoft.com/office/drawing/2014/main" val="1328164752"/>
                    </a:ext>
                  </a:extLst>
                </a:gridCol>
                <a:gridCol w="1323997">
                  <a:extLst>
                    <a:ext uri="{9D8B030D-6E8A-4147-A177-3AD203B41FA5}">
                      <a16:colId xmlns:a16="http://schemas.microsoft.com/office/drawing/2014/main" val="2937167656"/>
                    </a:ext>
                  </a:extLst>
                </a:gridCol>
              </a:tblGrid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 x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23105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89815185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7.03 %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7219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45330518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3.55 %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30095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36990190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0610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35021778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2.74 %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94162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25464415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1.99 %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99933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13661416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9658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11111438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42458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10635149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94359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r>
                        <a:rPr lang="fi-FI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10471522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08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 err="1"/>
              <a:t>Zipf’s</a:t>
            </a:r>
            <a:r>
              <a:rPr lang="fi-FI" dirty="0"/>
              <a:t>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Project </a:t>
            </a:r>
            <a:r>
              <a:rPr lang="fi-FI" dirty="0" err="1">
                <a:solidFill>
                  <a:schemeClr val="bg1"/>
                </a:solidFill>
              </a:rPr>
              <a:t>leader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1 and 2,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3, documentation</a:t>
            </a:r>
            <a:endParaRPr dirty="0">
              <a:solidFill>
                <a:schemeClr val="bg1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bg1"/>
                </a:solidFill>
              </a:rPr>
              <a:t>Task 4, </a:t>
            </a:r>
            <a:r>
              <a:rPr lang="fi-FI" dirty="0" err="1">
                <a:solidFill>
                  <a:schemeClr val="bg1"/>
                </a:solidFill>
              </a:rPr>
              <a:t>documentation</a:t>
            </a:r>
            <a:endParaRPr lang="fi-FI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95000"/>
              </a:lnSpc>
              <a:spcBef>
                <a:spcPts val="1600"/>
              </a:spcBef>
              <a:buSzPts val="1440"/>
              <a:buNone/>
            </a:pPr>
            <a:endParaRPr lang="fi-FI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fi-FI" dirty="0">
                <a:solidFill>
                  <a:schemeClr val="bg1"/>
                </a:solidFill>
              </a:rPr>
              <a:t>Group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responsibilities</a:t>
            </a:r>
            <a:r>
              <a:rPr lang="fi-FI" dirty="0">
                <a:solidFill>
                  <a:schemeClr val="bg1"/>
                </a:solidFill>
              </a:rPr>
              <a:t> for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remaining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tasks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had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not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been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decided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yet</a:t>
            </a:r>
            <a:r>
              <a:rPr lang="fi-FI" dirty="0">
                <a:solidFill>
                  <a:schemeClr val="bg1"/>
                </a:solidFill>
              </a:rPr>
              <a:t>. </a:t>
            </a:r>
            <a:r>
              <a:rPr lang="fi-FI" dirty="0" err="1">
                <a:solidFill>
                  <a:schemeClr val="bg1"/>
                </a:solidFill>
              </a:rPr>
              <a:t>Ideally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group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members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will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participate</a:t>
            </a:r>
            <a:r>
              <a:rPr lang="fi-FI" dirty="0">
                <a:solidFill>
                  <a:schemeClr val="bg1"/>
                </a:solidFill>
              </a:rPr>
              <a:t> to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coding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report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writing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process</a:t>
            </a:r>
            <a:r>
              <a:rPr lang="fi-FI" dirty="0">
                <a:solidFill>
                  <a:schemeClr val="bg1"/>
                </a:solidFill>
              </a:rPr>
              <a:t>. </a:t>
            </a:r>
            <a:endParaRPr dirty="0">
              <a:solidFill>
                <a:schemeClr val="bg1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Resources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</a:t>
            </a:r>
            <a:r>
              <a:rPr lang="fi-FI" dirty="0" err="1"/>
              <a:t>scipy</a:t>
            </a:r>
            <a:r>
              <a:rPr lang="fi-FI" dirty="0"/>
              <a:t>, </a:t>
            </a:r>
            <a:r>
              <a:rPr lang="fi-FI" dirty="0" err="1"/>
              <a:t>sklearn</a:t>
            </a:r>
            <a:endParaRPr lang="fi-FI" dirty="0"/>
          </a:p>
          <a:p>
            <a:pPr marL="914400" lvl="2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fi-FI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 err="1"/>
              <a:t>Writing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evaluates</a:t>
            </a:r>
            <a:r>
              <a:rPr lang="fi-FI" dirty="0"/>
              <a:t> </a:t>
            </a:r>
            <a:r>
              <a:rPr lang="en-US" dirty="0"/>
              <a:t>the search result of the query to each document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2" y="184720"/>
            <a:ext cx="9692700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1</a:t>
            </a:r>
            <a:br>
              <a:rPr lang="fi-FI" dirty="0"/>
            </a:br>
            <a:r>
              <a:rPr lang="fi-FI" dirty="0"/>
              <a:t>Frequency of most common words</a:t>
            </a:r>
            <a:endParaRPr dirty="0"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8" y="1487055"/>
            <a:ext cx="7221590" cy="512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203200"/>
            <a:ext cx="9692700" cy="118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2</a:t>
            </a:r>
            <a:br>
              <a:rPr lang="fi-FI" dirty="0"/>
            </a:br>
            <a:r>
              <a:rPr lang="fi-FI" dirty="0"/>
              <a:t>Fitting </a:t>
            </a:r>
            <a:r>
              <a:rPr lang="fi-FI" dirty="0" err="1"/>
              <a:t>Zipf’s</a:t>
            </a:r>
            <a:r>
              <a:rPr lang="fi-FI" dirty="0"/>
              <a:t> </a:t>
            </a:r>
            <a:r>
              <a:rPr lang="fi-FI" dirty="0" err="1"/>
              <a:t>law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129310"/>
            <a:ext cx="9692640" cy="132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Task 3</a:t>
            </a:r>
            <a:br>
              <a:rPr lang="fi-FI" dirty="0"/>
            </a:br>
            <a:r>
              <a:rPr lang="fi-FI" dirty="0"/>
              <a:t>Quantifying goodness of fit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765712"/>
            <a:ext cx="6301232" cy="4577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821</Words>
  <Application>Microsoft Office PowerPoint</Application>
  <PresentationFormat>Widescreen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Noto Sans Symbols</vt:lpstr>
      <vt:lpstr>Century Schoolbook</vt:lpstr>
      <vt:lpstr>Arial</vt:lpstr>
      <vt:lpstr>Näkymä</vt:lpstr>
      <vt:lpstr>Zipf Law and Validation 2 - Analyzing WikiCorpus</vt:lpstr>
      <vt:lpstr>Abstract</vt:lpstr>
      <vt:lpstr>Related Work</vt:lpstr>
      <vt:lpstr>Group member responsibilities</vt:lpstr>
      <vt:lpstr>Resources</vt:lpstr>
      <vt:lpstr>Implementation details</vt:lpstr>
      <vt:lpstr>Task 1 Frequency of most common words</vt:lpstr>
      <vt:lpstr>Task 2 Fitting Zipf’s law</vt:lpstr>
      <vt:lpstr>Task 3 Quantifying goodness of fit</vt:lpstr>
      <vt:lpstr>Task 3 Quantifying goodness of fit</vt:lpstr>
      <vt:lpstr>Task 4 Making queries</vt:lpstr>
      <vt:lpstr>Task 9 (Plan for) GUI</vt:lpstr>
      <vt:lpstr>Challenges and solutions</vt:lpstr>
      <vt:lpstr>Timeline for future tasks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Sebu</cp:lastModifiedBy>
  <cp:revision>43</cp:revision>
  <dcterms:created xsi:type="dcterms:W3CDTF">2020-10-19T14:52:07Z</dcterms:created>
  <dcterms:modified xsi:type="dcterms:W3CDTF">2020-10-22T07:29:32Z</dcterms:modified>
</cp:coreProperties>
</file>