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embeddedFontLst>
    <p:embeddedFont>
      <p:font typeface="Century Schoolbook" panose="02040604050505020304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3d4EaMShFC+vrm4NiNnFInjn2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tsikkodia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 ja sisältö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umps.wikimedia.org/enwiki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261872" y="1579418"/>
            <a:ext cx="941832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fi-FI" dirty="0"/>
              <a:t>Zipf Law and Validation 2 -</a:t>
            </a:r>
            <a:br>
              <a:rPr lang="fi-FI" dirty="0"/>
            </a:br>
            <a:r>
              <a:rPr lang="fi-FI" sz="5400" dirty="0"/>
              <a:t>Analyzing WikiCorpus</a:t>
            </a:r>
            <a:endParaRPr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fi-FI" dirty="0"/>
              <a:t>Aapo Juutinen, Eetu Ervasti &amp; Niklas Riikonen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Results: Task 4</a:t>
            </a:r>
            <a:endParaRPr dirty="0"/>
          </a:p>
        </p:txBody>
      </p:sp>
      <p:sp>
        <p:nvSpPr>
          <p:cNvPr id="174" name="Google Shape;174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i-FI" dirty="0">
                <a:solidFill>
                  <a:schemeClr val="accent2"/>
                </a:solidFill>
              </a:rPr>
              <a:t>[Tähän jottain tekstiä tai jättää nelosen ulos presestä]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1B98-2E1C-4B56-B03F-707EF56E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Challenges and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8175F-AC1B-476E-9B43-9284A4FE5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Size of dataset resulted in slow processing</a:t>
            </a:r>
          </a:p>
          <a:p>
            <a:pPr lvl="1"/>
            <a:r>
              <a:rPr lang="fi-FI" dirty="0"/>
              <a:t>Using a partial dataset during development</a:t>
            </a:r>
          </a:p>
          <a:p>
            <a:pPr lvl="1"/>
            <a:r>
              <a:rPr lang="fi-FI" dirty="0"/>
              <a:t>Optimizing structures</a:t>
            </a:r>
          </a:p>
          <a:p>
            <a:pPr marL="137160" indent="0">
              <a:buNone/>
            </a:pPr>
            <a:endParaRPr lang="fi-FI" dirty="0"/>
          </a:p>
          <a:p>
            <a:r>
              <a:rPr lang="fi-FI" dirty="0">
                <a:solidFill>
                  <a:schemeClr val="accent2"/>
                </a:solidFill>
              </a:rPr>
              <a:t>[Miten kirjoittaisi task 3-4:stä?]</a:t>
            </a:r>
          </a:p>
          <a:p>
            <a:pPr lvl="1"/>
            <a:r>
              <a:rPr lang="fi-FI" dirty="0">
                <a:solidFill>
                  <a:schemeClr val="accent2"/>
                </a:solidFill>
              </a:rPr>
              <a:t>Ratkaisut</a:t>
            </a:r>
          </a:p>
        </p:txBody>
      </p:sp>
    </p:spTree>
    <p:extLst>
      <p:ext uri="{BB962C8B-B14F-4D97-AF65-F5344CB8AC3E}">
        <p14:creationId xmlns:p14="http://schemas.microsoft.com/office/powerpoint/2010/main" val="2397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1262063" y="253206"/>
            <a:ext cx="9692640" cy="54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sz="3700" dirty="0"/>
              <a:t>Timeline for future tasks </a:t>
            </a:r>
            <a:r>
              <a:rPr lang="fi-FI" sz="3700" dirty="0">
                <a:solidFill>
                  <a:schemeClr val="accent2"/>
                </a:solidFill>
              </a:rPr>
              <a:t>[jotenkin näin?]</a:t>
            </a:r>
            <a:endParaRPr sz="3700" dirty="0">
              <a:solidFill>
                <a:schemeClr val="accent2"/>
              </a:solidFill>
            </a:endParaRPr>
          </a:p>
        </p:txBody>
      </p:sp>
      <p:grpSp>
        <p:nvGrpSpPr>
          <p:cNvPr id="181" name="Google Shape;181;p11"/>
          <p:cNvGrpSpPr/>
          <p:nvPr/>
        </p:nvGrpSpPr>
        <p:grpSpPr>
          <a:xfrm>
            <a:off x="1262063" y="1828800"/>
            <a:ext cx="8594725" cy="4351337"/>
            <a:chOff x="0" y="0"/>
            <a:chExt cx="8594725" cy="4351337"/>
          </a:xfrm>
        </p:grpSpPr>
        <p:sp>
          <p:nvSpPr>
            <p:cNvPr id="182" name="Google Shape;182;p11"/>
            <p:cNvSpPr/>
            <p:nvPr/>
          </p:nvSpPr>
          <p:spPr>
            <a:xfrm>
              <a:off x="0" y="1305401"/>
              <a:ext cx="8594725" cy="1740535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71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 txBox="1"/>
            <p:nvPr/>
          </p:nvSpPr>
          <p:spPr>
            <a:xfrm>
              <a:off x="3871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Presentation 22.10</a:t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17329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959024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 txBox="1"/>
            <p:nvPr/>
          </p:nvSpPr>
          <p:spPr>
            <a:xfrm>
              <a:off x="1959023" y="2610802"/>
              <a:ext cx="1955153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26.10-1.11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dirty="0">
                  <a:solidFill>
                    <a:schemeClr val="accent2"/>
                  </a:solidFill>
                  <a:latin typeface="Century Schoolbook"/>
                  <a:sym typeface="Century Schoolbook"/>
                </a:rPr>
                <a:t>Implementing tasks 4-9</a:t>
              </a:r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672482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914177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 txBox="1"/>
            <p:nvPr/>
          </p:nvSpPr>
          <p:spPr>
            <a:xfrm>
              <a:off x="3914177" y="0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accent2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Analyzing results &amp; report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 dirty="0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2.11-7.11</a:t>
              </a:r>
              <a:endParaRPr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27635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5869330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 txBox="1"/>
            <p:nvPr/>
          </p:nvSpPr>
          <p:spPr>
            <a:xfrm>
              <a:off x="5869330" y="2610802"/>
              <a:ext cx="1862050" cy="17405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Schoolbook"/>
                <a:buNone/>
              </a:pPr>
              <a:r>
                <a:rPr lang="fi-FI" sz="2000" b="0" i="0" u="none" strike="noStrike" cap="none">
                  <a:solidFill>
                    <a:schemeClr val="lt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Deadline 8.11</a:t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6582788" y="1958102"/>
              <a:ext cx="435133" cy="435133"/>
            </a:xfrm>
            <a:prstGeom prst="ellipse">
              <a:avLst/>
            </a:prstGeom>
            <a:solidFill>
              <a:schemeClr val="accent1"/>
            </a:solidFill>
            <a:ln w="139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1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89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Abstract</a:t>
            </a:r>
            <a:endParaRPr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1191350" y="13052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i-FI" dirty="0"/>
              <a:t>Zipf’s law states that rank of a word multiplied by its probability (frequency) is approximately a constant. In this project, we aim to validate Zipf’s law on a English Wikipedia corpora containing over 1.5 million articles.</a:t>
            </a:r>
          </a:p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i-FI" dirty="0">
                <a:solidFill>
                  <a:schemeClr val="accent2"/>
                </a:solidFill>
              </a:rPr>
              <a:t>[montako artikkelia sielä nyt onkaan // jos jokainen rivi on oma artikkelinsa, niin 1531203 kpl]. 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198" y="2878199"/>
            <a:ext cx="2662400" cy="27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1191349" y="6116150"/>
            <a:ext cx="7887995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bg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Image source: [Lisää kuvan lähde tai tee vastaava taulukko omasta datasta]</a:t>
            </a:r>
            <a:endParaRPr dirty="0">
              <a:solidFill>
                <a:schemeClr val="bg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641675" y="3480800"/>
            <a:ext cx="34497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3091375" y="3735150"/>
            <a:ext cx="3000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dirty="0">
                <a:solidFill>
                  <a:srgbClr val="FFFFFF"/>
                </a:solidFill>
              </a:rPr>
              <a:t>r × Pr ≈ constant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1261872" y="698160"/>
            <a:ext cx="9692640" cy="67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Related Work</a:t>
            </a:r>
            <a:endParaRPr dirty="0"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1261872" y="1808503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Topics investigated: 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Zipf Law 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Validation </a:t>
            </a:r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fi-FI" dirty="0"/>
              <a:t>Topic modelling (LDA) </a:t>
            </a:r>
            <a:endParaRPr dirty="0"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Relevant prior work:</a:t>
            </a:r>
            <a:endParaRPr dirty="0"/>
          </a:p>
          <a:p>
            <a:pPr marL="457200" lvl="1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800"/>
              <a:buChar char="●"/>
            </a:pPr>
            <a:r>
              <a:rPr lang="fi-FI" b="1" dirty="0"/>
              <a:t>Zipf’s word frequency law in natural language: A critical review and future directions,</a:t>
            </a:r>
            <a:r>
              <a:rPr lang="fi-FI" dirty="0"/>
              <a:t> Steven T. Piantadosi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1261872" y="441984"/>
            <a:ext cx="9692640" cy="75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Group member responsibilities</a:t>
            </a:r>
            <a:endParaRPr dirty="0"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1261872" y="1688759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Aapo: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>
                <a:solidFill>
                  <a:schemeClr val="accent2"/>
                </a:solidFill>
              </a:rPr>
              <a:t>[Taskit 1-2?, documentation]</a:t>
            </a:r>
            <a:endParaRPr dirty="0">
              <a:solidFill>
                <a:schemeClr val="accent2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Eetu: </a:t>
            </a:r>
          </a:p>
          <a:p>
            <a:pPr marL="640080" lvl="1" indent="-182880">
              <a:lnSpc>
                <a:spcPct val="95000"/>
              </a:lnSpc>
              <a:spcBef>
                <a:spcPts val="1600"/>
              </a:spcBef>
              <a:buSzPts val="1440"/>
              <a:buChar char="•"/>
            </a:pPr>
            <a:r>
              <a:rPr lang="fi-FI" dirty="0">
                <a:solidFill>
                  <a:schemeClr val="accent2"/>
                </a:solidFill>
              </a:rPr>
              <a:t>[Task 3?, documentation]</a:t>
            </a:r>
            <a:endParaRPr dirty="0">
              <a:solidFill>
                <a:schemeClr val="accent2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Niklas: </a:t>
            </a:r>
          </a:p>
          <a:p>
            <a:pPr marL="640080" lvl="1" indent="-182880">
              <a:lnSpc>
                <a:spcPct val="95000"/>
              </a:lnSpc>
              <a:spcBef>
                <a:spcPts val="1600"/>
              </a:spcBef>
              <a:buSzPts val="1440"/>
              <a:buChar char="•"/>
            </a:pPr>
            <a:r>
              <a:rPr lang="fi-FI" dirty="0">
                <a:solidFill>
                  <a:schemeClr val="accent2"/>
                </a:solidFill>
              </a:rPr>
              <a:t>[Task 4, documentation]</a:t>
            </a:r>
            <a:endParaRPr dirty="0">
              <a:solidFill>
                <a:schemeClr val="accent2"/>
              </a:solidFill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Data sources/Technologies/Existing tools (alt.title? Resources?</a:t>
            </a:r>
            <a:endParaRPr dirty="0"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Data Sources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Wikipedia dump file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Consist of English Wikipedia articles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Acquired from Wikimedia Foundation’s xml dumps</a:t>
            </a:r>
          </a:p>
          <a:p>
            <a:pPr marL="457200" lvl="1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endParaRPr lang="fi-FI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Technologies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Python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External Python libraries</a:t>
            </a:r>
          </a:p>
          <a:p>
            <a:pPr marL="1097280" lvl="2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/>
              <a:t>Gensim, matplotlib, nltk, numpy, scipy, </a:t>
            </a:r>
            <a:r>
              <a:rPr lang="fi-FI" dirty="0">
                <a:solidFill>
                  <a:schemeClr val="accent2"/>
                </a:solidFill>
              </a:rPr>
              <a:t>[some other...]</a:t>
            </a:r>
          </a:p>
          <a:p>
            <a:pPr marL="457200" lvl="1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endParaRPr lang="fi-FI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i-FI" dirty="0"/>
              <a:t>Existing Tools</a:t>
            </a:r>
          </a:p>
          <a:p>
            <a:pPr marL="640080" lvl="1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fi-FI" dirty="0">
                <a:solidFill>
                  <a:schemeClr val="accent2"/>
                </a:solidFill>
              </a:rPr>
              <a:t>[Something]</a:t>
            </a:r>
          </a:p>
        </p:txBody>
      </p:sp>
      <p:sp>
        <p:nvSpPr>
          <p:cNvPr id="139" name="Google Shape;139;p5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Implementation details</a:t>
            </a: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Building text corpus from a Wikipedia dump file using python</a:t>
            </a:r>
            <a:endParaRPr dirty="0"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Wikipedia dump downloaded from </a:t>
            </a:r>
            <a:r>
              <a:rPr lang="fi-FI" u="sng" dirty="0">
                <a:solidFill>
                  <a:schemeClr val="hlink"/>
                </a:solidFill>
                <a:hlinkClick r:id="rId3"/>
              </a:rPr>
              <a:t>https://dumps.wikimedia.org/enwiki/latest/</a:t>
            </a:r>
            <a:r>
              <a:rPr lang="fi-FI" dirty="0"/>
              <a:t> </a:t>
            </a:r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Original size reduced from 16.6 to 7.4 GB, over 1.5 million lines of text.</a:t>
            </a:r>
            <a:endParaRPr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Plotting the 30 most frequent words in the corpus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To validate Zipf’s law, we plotted frequency and rank on a logarithmic scale from the words present in corpus</a:t>
            </a:r>
            <a:endParaRPr dirty="0"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i-FI" dirty="0"/>
              <a:t>Rank = The most frequent word’s rank is 1, second most frequent word’s rank is 2 and so on</a:t>
            </a:r>
            <a:endParaRPr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fi-FI" dirty="0"/>
              <a:t>Further investigation of Zipf’s law by quantifying the goodness of fit using statistical confidence at values of 80%, 85% and 90%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	</a:t>
            </a:r>
            <a:endParaRPr dirty="0"/>
          </a:p>
        </p:txBody>
      </p:sp>
      <p:sp>
        <p:nvSpPr>
          <p:cNvPr id="147" name="Google Shape;147;p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1261875" y="365750"/>
            <a:ext cx="9692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/>
              <a:t>Results: Task 1</a:t>
            </a:r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937" y="1173050"/>
            <a:ext cx="7311225" cy="54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1261872" y="677863"/>
            <a:ext cx="96927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Results: Task 2</a:t>
            </a:r>
            <a:endParaRPr dirty="0"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39850"/>
            <a:ext cx="5673954" cy="41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943" y="1939850"/>
            <a:ext cx="5584858" cy="41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</a:pPr>
            <a:r>
              <a:rPr lang="fi-FI" dirty="0"/>
              <a:t>Results: Task 3  </a:t>
            </a:r>
            <a:r>
              <a:rPr lang="fi-FI" dirty="0">
                <a:solidFill>
                  <a:schemeClr val="accent2"/>
                </a:solidFill>
              </a:rPr>
              <a:t>[placeholder img]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9413E-9BE5-4BA4-A894-F640AD34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4768" y="1691322"/>
            <a:ext cx="6301232" cy="47259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äkymä">
  <a:themeElements>
    <a:clrScheme name="Näkymä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409</Words>
  <Application>Microsoft Office PowerPoint</Application>
  <PresentationFormat>Widescreen</PresentationFormat>
  <Paragraphs>64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Schoolbook</vt:lpstr>
      <vt:lpstr>Arial</vt:lpstr>
      <vt:lpstr>Noto Sans Symbols</vt:lpstr>
      <vt:lpstr>Näkymä</vt:lpstr>
      <vt:lpstr>Zipf Law and Validation 2 - Analyzing WikiCorpus</vt:lpstr>
      <vt:lpstr>Abstract</vt:lpstr>
      <vt:lpstr>Related Work</vt:lpstr>
      <vt:lpstr>Group member responsibilities</vt:lpstr>
      <vt:lpstr>Data sources/Technologies/Existing tools (alt.title? Resources?</vt:lpstr>
      <vt:lpstr>Implementation details</vt:lpstr>
      <vt:lpstr>Results: Task 1</vt:lpstr>
      <vt:lpstr>Results: Task 2</vt:lpstr>
      <vt:lpstr>Results: Task 3  [placeholder img]</vt:lpstr>
      <vt:lpstr>Results: Task 4</vt:lpstr>
      <vt:lpstr>Challenges and solutions</vt:lpstr>
      <vt:lpstr>Timeline for future tasks [jotenkin näin?]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Aapo Juutinen</dc:creator>
  <cp:lastModifiedBy>Sebu</cp:lastModifiedBy>
  <cp:revision>15</cp:revision>
  <dcterms:created xsi:type="dcterms:W3CDTF">2020-10-19T14:52:07Z</dcterms:created>
  <dcterms:modified xsi:type="dcterms:W3CDTF">2020-10-21T13:59:16Z</dcterms:modified>
</cp:coreProperties>
</file>