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embeddedFontLst>
    <p:embeddedFont>
      <p:font typeface="Century Schoolbook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2774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913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12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75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25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9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24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05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61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44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52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91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tsikkodia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enwiki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579418"/>
            <a:ext cx="941832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 dirty="0"/>
              <a:t>Zipf Law and Validation 2 -</a:t>
            </a:r>
            <a:br>
              <a:rPr lang="fi-FI" dirty="0"/>
            </a:br>
            <a:r>
              <a:rPr lang="fi-FI" sz="5400" dirty="0"/>
              <a:t>Analyzing WikiCorpus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i-FI" dirty="0"/>
              <a:t>Aapo Juutinen, Eetu Ervasti &amp; Niklas Riikonen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4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[Tähän jottain tekstiä tai jättää nelosen ulos presestä]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D1B98-2E1C-4B56-B03F-707EF56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38175F-AC1B-476E-9B43-9284A4FE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Size of dataset resulted in slow processing</a:t>
            </a:r>
          </a:p>
          <a:p>
            <a:pPr lvl="1"/>
            <a:r>
              <a:rPr lang="fi-FI" dirty="0"/>
              <a:t>Using a partial dataset during development</a:t>
            </a:r>
          </a:p>
          <a:p>
            <a:pPr lvl="1"/>
            <a:r>
              <a:rPr lang="fi-FI" dirty="0"/>
              <a:t>Optimizing structures</a:t>
            </a:r>
          </a:p>
          <a:p>
            <a:pPr marL="137160" indent="0">
              <a:buNone/>
            </a:pPr>
            <a:endParaRPr lang="fi-FI" dirty="0"/>
          </a:p>
          <a:p>
            <a:r>
              <a:rPr lang="fi-FI" dirty="0" err="1" smtClean="0">
                <a:solidFill>
                  <a:schemeClr val="bg1"/>
                </a:solidFill>
              </a:rPr>
              <a:t>Possible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solutions</a:t>
            </a:r>
            <a:r>
              <a:rPr lang="fi-FI" dirty="0" smtClean="0">
                <a:solidFill>
                  <a:schemeClr val="bg1"/>
                </a:solidFill>
              </a:rPr>
              <a:t> for </a:t>
            </a:r>
            <a:r>
              <a:rPr lang="fi-FI" dirty="0" err="1" smtClean="0">
                <a:solidFill>
                  <a:schemeClr val="bg1"/>
                </a:solidFill>
              </a:rPr>
              <a:t>task</a:t>
            </a:r>
            <a:r>
              <a:rPr lang="fi-FI" dirty="0" smtClean="0">
                <a:solidFill>
                  <a:schemeClr val="bg1"/>
                </a:solidFill>
              </a:rPr>
              <a:t> 3:</a:t>
            </a:r>
          </a:p>
          <a:p>
            <a:pPr lvl="1"/>
            <a:r>
              <a:rPr lang="fi-FI" dirty="0" err="1" smtClean="0">
                <a:solidFill>
                  <a:schemeClr val="bg1"/>
                </a:solidFill>
              </a:rPr>
              <a:t>There</a:t>
            </a:r>
            <a:r>
              <a:rPr lang="fi-FI" dirty="0" smtClean="0">
                <a:solidFill>
                  <a:schemeClr val="bg1"/>
                </a:solidFill>
              </a:rPr>
              <a:t> is </a:t>
            </a:r>
            <a:r>
              <a:rPr lang="fi-FI" dirty="0" err="1" smtClean="0">
                <a:solidFill>
                  <a:schemeClr val="bg1"/>
                </a:solidFill>
              </a:rPr>
              <a:t>something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wrong</a:t>
            </a:r>
            <a:r>
              <a:rPr lang="fi-FI" dirty="0" smtClean="0">
                <a:solidFill>
                  <a:schemeClr val="bg1"/>
                </a:solidFill>
              </a:rPr>
              <a:t> in </a:t>
            </a:r>
            <a:r>
              <a:rPr lang="fi-FI" dirty="0" err="1" smtClean="0">
                <a:solidFill>
                  <a:schemeClr val="bg1"/>
                </a:solidFill>
              </a:rPr>
              <a:t>our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code</a:t>
            </a:r>
            <a:r>
              <a:rPr lang="fi-FI" dirty="0" smtClean="0">
                <a:solidFill>
                  <a:schemeClr val="bg1"/>
                </a:solidFill>
              </a:rPr>
              <a:t>, </a:t>
            </a:r>
            <a:r>
              <a:rPr lang="fi-FI" dirty="0" err="1" smtClean="0">
                <a:solidFill>
                  <a:schemeClr val="bg1"/>
                </a:solidFill>
              </a:rPr>
              <a:t>need</a:t>
            </a:r>
            <a:r>
              <a:rPr lang="fi-FI" dirty="0" smtClean="0">
                <a:solidFill>
                  <a:schemeClr val="bg1"/>
                </a:solidFill>
              </a:rPr>
              <a:t> to </a:t>
            </a:r>
            <a:r>
              <a:rPr lang="fi-FI" dirty="0" err="1" smtClean="0">
                <a:solidFill>
                  <a:schemeClr val="bg1"/>
                </a:solidFill>
              </a:rPr>
              <a:t>further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investigte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this</a:t>
            </a:r>
            <a:endParaRPr lang="fi-FI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Our approach is wrong, linear regression is not the way to tackle this problem</a:t>
            </a:r>
            <a:endParaRPr lang="fi-FI" dirty="0" smtClean="0">
              <a:solidFill>
                <a:schemeClr val="bg1"/>
              </a:solidFill>
            </a:endParaRPr>
          </a:p>
          <a:p>
            <a:pPr lvl="1"/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262063" y="253206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 dirty="0"/>
              <a:t>Timeline for future tasks </a:t>
            </a:r>
            <a:r>
              <a:rPr lang="fi-FI" sz="3700" dirty="0">
                <a:solidFill>
                  <a:schemeClr val="accent2"/>
                </a:solidFill>
              </a:rPr>
              <a:t>[jotenkin näin?]</a:t>
            </a:r>
            <a:endParaRPr sz="3700" dirty="0">
              <a:solidFill>
                <a:schemeClr val="accent2"/>
              </a:solidFill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3" y="2610802"/>
              <a:ext cx="1955153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dirty="0">
                  <a:solidFill>
                    <a:schemeClr val="accent2"/>
                  </a:solidFill>
                  <a:latin typeface="Century Schoolbook"/>
                  <a:sym typeface="Century Schoolbook"/>
                </a:rPr>
                <a:t>Implementing tasks 4-9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accent2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Analyzing results &amp; report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Abstract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191350" y="13052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/>
              <a:t>Zipf’s law states that rank of a word multiplied by its probability (frequency) is approximately a constant. In this project, we aim to validate Zipf’s law on a English Wikipedia corpora containing over 1.5 million articles.</a:t>
            </a:r>
          </a:p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[montako artikkelia sielä nyt onkaan // jos jokainen rivi on oma artikkelinsa, niin 1531203 kpl].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98" y="2878199"/>
            <a:ext cx="2662400" cy="2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191349" y="6116150"/>
            <a:ext cx="7887995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source: [Lisää kuvan lähde tai tee vastaava taulukko omasta datasta]</a:t>
            </a:r>
            <a:endParaRPr dirty="0">
              <a:solidFill>
                <a:schemeClr val="bg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091375" y="3735150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rgbClr val="FFFFFF"/>
                </a:solidFill>
              </a:rPr>
              <a:t>r × Pr ≈ constant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61872" y="698160"/>
            <a:ext cx="9692640" cy="67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Related Work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261872" y="180850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Topics investigated: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Zipf Law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Validation 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Topic modelling (LDA)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Relevant prior work:</a:t>
            </a:r>
            <a:endParaRPr dirty="0"/>
          </a:p>
          <a:p>
            <a:pPr marL="457200" lvl="1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Zipf’s word frequency law in natural language: A critical review and future directions,</a:t>
            </a:r>
            <a:r>
              <a:rPr lang="fi-FI" dirty="0"/>
              <a:t> Steven T. Piantadosi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61872" y="441984"/>
            <a:ext cx="969264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Group member responsibilities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261872" y="1688759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Aapo: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[Taskit 1-2?,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Eetu: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 err="1" smtClean="0">
                <a:solidFill>
                  <a:schemeClr val="bg1"/>
                </a:solidFill>
              </a:rPr>
              <a:t>Task</a:t>
            </a:r>
            <a:r>
              <a:rPr lang="fi-FI" dirty="0" smtClean="0">
                <a:solidFill>
                  <a:schemeClr val="bg1"/>
                </a:solidFill>
              </a:rPr>
              <a:t> 3, </a:t>
            </a:r>
            <a:r>
              <a:rPr lang="fi-FI" dirty="0" err="1" smtClean="0">
                <a:solidFill>
                  <a:schemeClr val="bg1"/>
                </a:solidFill>
              </a:rPr>
              <a:t>documentation</a:t>
            </a:r>
            <a:endParaRPr dirty="0">
              <a:solidFill>
                <a:schemeClr val="bg1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Niklas: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 4,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Data sources/Technologies/Existing tools (alt.title? Resources?</a:t>
            </a:r>
            <a:endParaRPr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Data Sources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Wikipedia dump file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Consist of English Wikipedia articles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Acquired from Wikimedia Foundation’s xml dumps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Technologies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Python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External Python libraries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Gensim, matplotlib, nltk, numpy, scipy, </a:t>
            </a:r>
            <a:r>
              <a:rPr lang="fi-FI" dirty="0">
                <a:solidFill>
                  <a:schemeClr val="accent2"/>
                </a:solidFill>
              </a:rPr>
              <a:t>[some other...]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Existing Tools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[Something]</a:t>
            </a:r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Building text corpus from a Wikipedia dump file using python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Wikipedia dump downloaded from </a:t>
            </a:r>
            <a:r>
              <a:rPr lang="fi-FI" u="sng" dirty="0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 dirty="0"/>
              <a:t> 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Original size reduced from 16.6 to 7.4 GB, over 1.5 million lines of text.</a:t>
            </a: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Plotting the 30 most frequent words in the corpus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To validate Zipf’s law, we plotted frequency and rank on a logarithmic scale from the words present in corpus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Rank = The most frequent word’s rank is 1, second most frequent word’s rank is 2 and so on</a:t>
            </a: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Further investigation of Zipf’s law by quantifying the goodness of fit using statistical confidence at values of 80%, 85% and 90%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	</a:t>
            </a:r>
            <a:endParaRPr dirty="0"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261875" y="365750"/>
            <a:ext cx="9692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Results: Task 1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7" y="1173050"/>
            <a:ext cx="7311225" cy="54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261872" y="677863"/>
            <a:ext cx="9692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2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-6501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3  </a:t>
            </a:r>
            <a:r>
              <a:rPr lang="fi-FI" dirty="0">
                <a:solidFill>
                  <a:schemeClr val="accent2"/>
                </a:solidFill>
              </a:rPr>
              <a:t>[placeholder img]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691322"/>
            <a:ext cx="6301232" cy="4725924"/>
          </a:xfrm>
          <a:prstGeom prst="rect">
            <a:avLst/>
          </a:prstGeom>
        </p:spPr>
      </p:pic>
      <p:sp>
        <p:nvSpPr>
          <p:cNvPr id="2" name="Tekstiruutu 1"/>
          <p:cNvSpPr txBox="1"/>
          <p:nvPr/>
        </p:nvSpPr>
        <p:spPr>
          <a:xfrm>
            <a:off x="848070" y="675433"/>
            <a:ext cx="9274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Task is to quantify the good of fit of the </a:t>
            </a:r>
            <a:r>
              <a:rPr lang="en-US" dirty="0" err="1">
                <a:solidFill>
                  <a:schemeClr val="bg1"/>
                </a:solidFill>
              </a:rPr>
              <a:t>zipf’s</a:t>
            </a:r>
            <a:r>
              <a:rPr lang="en-US" dirty="0">
                <a:solidFill>
                  <a:schemeClr val="bg1"/>
                </a:solidFill>
              </a:rPr>
              <a:t> law. We fitted regression line on our data, log(</a:t>
            </a:r>
            <a:r>
              <a:rPr lang="en-US" dirty="0" err="1">
                <a:solidFill>
                  <a:schemeClr val="bg1"/>
                </a:solidFill>
              </a:rPr>
              <a:t>freq</a:t>
            </a:r>
            <a:r>
              <a:rPr lang="en-US" dirty="0">
                <a:solidFill>
                  <a:schemeClr val="bg1"/>
                </a:solidFill>
              </a:rPr>
              <a:t>) ~ log(Rank</a:t>
            </a:r>
            <a:r>
              <a:rPr lang="en-US" dirty="0" smtClean="0">
                <a:solidFill>
                  <a:schemeClr val="bg1"/>
                </a:solidFill>
              </a:rPr>
              <a:t>). To also further validate the </a:t>
            </a:r>
            <a:r>
              <a:rPr lang="en-US" dirty="0" err="1" smtClean="0">
                <a:solidFill>
                  <a:schemeClr val="bg1"/>
                </a:solidFill>
              </a:rPr>
              <a:t>Zipf’s</a:t>
            </a:r>
            <a:r>
              <a:rPr lang="en-US" dirty="0">
                <a:solidFill>
                  <a:schemeClr val="bg1"/>
                </a:solidFill>
              </a:rPr>
              <a:t> law, we would need to obtain some level of confidence intervals for our fitted line</a:t>
            </a:r>
            <a:r>
              <a:rPr lang="en-US" dirty="0" smtClean="0">
                <a:solidFill>
                  <a:schemeClr val="bg1"/>
                </a:solidFill>
              </a:rPr>
              <a:t>. As you can see below, it’s not working so well so far. </a:t>
            </a:r>
            <a:r>
              <a:rPr lang="en-US" dirty="0"/>
              <a:t/>
            </a:r>
            <a:br>
              <a:rPr lang="en-US" dirty="0"/>
            </a:br>
            <a:endParaRPr lang="fi-F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477</Words>
  <Application>Microsoft Office PowerPoint</Application>
  <PresentationFormat>Laajakuva</PresentationFormat>
  <Paragraphs>66</Paragraphs>
  <Slides>12</Slides>
  <Notes>11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Noto Sans Symbols</vt:lpstr>
      <vt:lpstr>Arial</vt:lpstr>
      <vt:lpstr>Century Schoolbook</vt:lpstr>
      <vt:lpstr>Näkymä</vt:lpstr>
      <vt:lpstr>Zipf Law and Validation 2 - Analyzing WikiCorpus</vt:lpstr>
      <vt:lpstr>Abstract</vt:lpstr>
      <vt:lpstr>Related Work</vt:lpstr>
      <vt:lpstr>Group member responsibilities</vt:lpstr>
      <vt:lpstr>Data sources/Technologies/Existing tools (alt.title? Resources?</vt:lpstr>
      <vt:lpstr>Implementation details</vt:lpstr>
      <vt:lpstr>Results: Task 1</vt:lpstr>
      <vt:lpstr>Results: Task 2</vt:lpstr>
      <vt:lpstr>Results: Task 3  [placeholder img]</vt:lpstr>
      <vt:lpstr>Results: Task 4</vt:lpstr>
      <vt:lpstr>Challenges and solutions</vt:lpstr>
      <vt:lpstr>Timeline for future tasks [jotenkin näin?]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Aapo Juutinen</dc:creator>
  <cp:lastModifiedBy>Eetu Ervasti</cp:lastModifiedBy>
  <cp:revision>18</cp:revision>
  <dcterms:created xsi:type="dcterms:W3CDTF">2020-10-19T14:52:07Z</dcterms:created>
  <dcterms:modified xsi:type="dcterms:W3CDTF">2020-10-21T14:41:32Z</dcterms:modified>
</cp:coreProperties>
</file>