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11"/>
    <p:restoredTop sz="94697"/>
  </p:normalViewPr>
  <p:slideViewPr>
    <p:cSldViewPr snapToGrid="0" snapToObjects="1">
      <p:cViewPr varScale="1">
        <p:scale>
          <a:sx n="144" d="100"/>
          <a:sy n="144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datki.gov.si/dataset/surs0301935s?resource_id=8935a064-5888-4ab9-9066-0838f6f2743b" TargetMode="External"/><Relationship Id="rId2" Type="http://schemas.openxmlformats.org/officeDocument/2006/relationships/hyperlink" Target="https://podatki.gov.si/dataset/surs0700992s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/>
              <a:t>Analiza </a:t>
            </a:r>
            <a:r>
              <a:rPr lang="en-US" dirty="0" err="1"/>
              <a:t>delovno</a:t>
            </a:r>
            <a:r>
              <a:rPr lang="en-US" dirty="0"/>
              <a:t> </a:t>
            </a:r>
            <a:r>
              <a:rPr lang="en-US" dirty="0" err="1"/>
              <a:t>aktivnega</a:t>
            </a:r>
            <a:r>
              <a:rPr lang="en-US" dirty="0"/>
              <a:t> </a:t>
            </a:r>
            <a:r>
              <a:rPr lang="en-US" dirty="0" err="1"/>
              <a:t>prebivalstva</a:t>
            </a:r>
            <a:r>
              <a:rPr lang="en-US" dirty="0"/>
              <a:t> in BDP </a:t>
            </a:r>
            <a:r>
              <a:rPr lang="en-US" dirty="0" err="1"/>
              <a:t>Slovenije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/>
              <a:t>Viri </a:t>
            </a:r>
            <a:r>
              <a:rPr lang="en-US" sz="1600" dirty="0" err="1"/>
              <a:t>podatkov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https://podatki.gov.si/dataset/surs0700992s</a:t>
            </a:r>
            <a:r>
              <a:rPr lang="en-US" sz="1600" dirty="0"/>
              <a:t>, </a:t>
            </a:r>
            <a:r>
              <a:rPr lang="en-US" sz="1600" dirty="0">
                <a:hlinkClick r:id="rId3"/>
              </a:rPr>
              <a:t>https://podatki.gov.si/dataset/surs0301935s?resource_id=8935a064-5888-4ab9-9066-0838f6f2743b</a:t>
            </a:r>
            <a:r>
              <a:rPr lang="en-US" sz="1600" dirty="0"/>
              <a:t> </a:t>
            </a:r>
          </a:p>
          <a:p>
            <a:pPr>
              <a:buFontTx/>
              <a:buChar char="-"/>
            </a:pPr>
            <a:r>
              <a:rPr lang="en-US" sz="1600" dirty="0" err="1"/>
              <a:t>Prvotni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</a:t>
            </a:r>
            <a:r>
              <a:rPr lang="en-US" sz="1600" dirty="0" err="1"/>
              <a:t>zbiranja</a:t>
            </a:r>
            <a:r>
              <a:rPr lang="en-US" sz="1600" dirty="0"/>
              <a:t>: </a:t>
            </a:r>
            <a:r>
              <a:rPr lang="en-US" sz="1600" dirty="0" err="1"/>
              <a:t>spremljanje</a:t>
            </a:r>
            <a:r>
              <a:rPr lang="en-US" sz="1600" dirty="0"/>
              <a:t> </a:t>
            </a:r>
            <a:r>
              <a:rPr lang="en-US" sz="1600" dirty="0" err="1"/>
              <a:t>števila</a:t>
            </a:r>
            <a:r>
              <a:rPr lang="en-US" sz="1600" dirty="0"/>
              <a:t> in </a:t>
            </a:r>
            <a:r>
              <a:rPr lang="en-US" sz="1600" dirty="0" err="1"/>
              <a:t>strukture</a:t>
            </a:r>
            <a:r>
              <a:rPr lang="en-US" sz="1600" dirty="0"/>
              <a:t> </a:t>
            </a:r>
            <a:r>
              <a:rPr lang="en-US" sz="1600" dirty="0" err="1"/>
              <a:t>zaposlenih</a:t>
            </a:r>
            <a:r>
              <a:rPr lang="en-US" sz="1600" dirty="0"/>
              <a:t> </a:t>
            </a:r>
            <a:r>
              <a:rPr lang="en-US" sz="1600" dirty="0" err="1"/>
              <a:t>oseb</a:t>
            </a:r>
            <a:r>
              <a:rPr lang="en-US" sz="1600" dirty="0"/>
              <a:t> po </a:t>
            </a:r>
            <a:r>
              <a:rPr lang="en-US" sz="1600" dirty="0" err="1"/>
              <a:t>starosti</a:t>
            </a:r>
            <a:r>
              <a:rPr lang="en-US" sz="1600" dirty="0"/>
              <a:t> in </a:t>
            </a:r>
            <a:r>
              <a:rPr lang="en-US" sz="1600" dirty="0" err="1"/>
              <a:t>regijah</a:t>
            </a:r>
            <a:r>
              <a:rPr lang="en-US" sz="1600" dirty="0"/>
              <a:t> v </a:t>
            </a:r>
            <a:r>
              <a:rPr lang="en-US" sz="1600" dirty="0" err="1"/>
              <a:t>povezavi</a:t>
            </a:r>
            <a:r>
              <a:rPr lang="en-US" sz="1600" dirty="0"/>
              <a:t> s </a:t>
            </a:r>
            <a:r>
              <a:rPr lang="en-US" sz="1600" dirty="0" err="1"/>
              <a:t>takratno</a:t>
            </a:r>
            <a:r>
              <a:rPr lang="en-US" sz="1600" dirty="0"/>
              <a:t> </a:t>
            </a:r>
            <a:r>
              <a:rPr lang="en-US" sz="1600" dirty="0" err="1"/>
              <a:t>gospodarsko</a:t>
            </a:r>
            <a:r>
              <a:rPr lang="en-US" sz="1600" dirty="0"/>
              <a:t> </a:t>
            </a:r>
            <a:r>
              <a:rPr lang="en-US" sz="1600" dirty="0" err="1"/>
              <a:t>stanje</a:t>
            </a:r>
            <a:r>
              <a:rPr lang="en-US" sz="1600" dirty="0"/>
              <a:t> </a:t>
            </a:r>
            <a:r>
              <a:rPr lang="en-US" sz="1600" dirty="0" err="1"/>
              <a:t>države</a:t>
            </a:r>
            <a:r>
              <a:rPr lang="en-US" sz="1600" dirty="0"/>
              <a:t> in </a:t>
            </a:r>
            <a:r>
              <a:rPr lang="en-US" sz="1600" dirty="0" err="1"/>
              <a:t>sestave</a:t>
            </a:r>
            <a:r>
              <a:rPr lang="en-US" sz="1600" dirty="0"/>
              <a:t> BDP po </a:t>
            </a:r>
            <a:r>
              <a:rPr lang="en-US" sz="1600" dirty="0" err="1"/>
              <a:t>posameznih</a:t>
            </a:r>
            <a:r>
              <a:rPr lang="en-US" sz="1600" dirty="0"/>
              <a:t> </a:t>
            </a:r>
            <a:r>
              <a:rPr lang="en-US" sz="1600" dirty="0" err="1"/>
              <a:t>opazovanih</a:t>
            </a:r>
            <a:r>
              <a:rPr lang="en-US" sz="1600" dirty="0"/>
              <a:t> </a:t>
            </a:r>
            <a:r>
              <a:rPr lang="en-US" sz="1600" dirty="0" err="1"/>
              <a:t>komponentah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Tipi </a:t>
            </a:r>
            <a:r>
              <a:rPr lang="en-US" sz="1600" dirty="0" err="1"/>
              <a:t>podatkov</a:t>
            </a:r>
            <a:r>
              <a:rPr lang="en-US" sz="1600" dirty="0"/>
              <a:t>: </a:t>
            </a:r>
            <a:r>
              <a:rPr lang="en-US" sz="1600" dirty="0" err="1"/>
              <a:t>števci</a:t>
            </a:r>
            <a:r>
              <a:rPr lang="en-US" sz="1600" dirty="0"/>
              <a:t> in </a:t>
            </a:r>
            <a:r>
              <a:rPr lang="en-US" sz="1600" dirty="0" err="1"/>
              <a:t>opisni</a:t>
            </a:r>
            <a:r>
              <a:rPr lang="en-US" sz="1600" dirty="0"/>
              <a:t> </a:t>
            </a:r>
            <a:r>
              <a:rPr lang="en-US" sz="1600" dirty="0" err="1"/>
              <a:t>atributi</a:t>
            </a:r>
            <a:r>
              <a:rPr lang="en-US" sz="1600" dirty="0"/>
              <a:t> (</a:t>
            </a:r>
            <a:r>
              <a:rPr lang="en-US" sz="1600" dirty="0" err="1"/>
              <a:t>besedilne</a:t>
            </a:r>
            <a:r>
              <a:rPr lang="en-US" sz="1600" dirty="0"/>
              <a:t> </a:t>
            </a:r>
            <a:r>
              <a:rPr lang="en-US" sz="1600" dirty="0" err="1"/>
              <a:t>oznak</a:t>
            </a:r>
            <a:r>
              <a:rPr lang="en-US" sz="1600" dirty="0"/>
              <a:t> </a:t>
            </a:r>
            <a:r>
              <a:rPr lang="en-US" sz="1600" dirty="0" err="1"/>
              <a:t>regij</a:t>
            </a:r>
            <a:r>
              <a:rPr lang="en-US" sz="1600" dirty="0"/>
              <a:t>, </a:t>
            </a:r>
            <a:r>
              <a:rPr lang="en-US" sz="1600" dirty="0" err="1"/>
              <a:t>starostnih</a:t>
            </a:r>
            <a:r>
              <a:rPr lang="en-US" sz="1600" dirty="0"/>
              <a:t> </a:t>
            </a:r>
            <a:r>
              <a:rPr lang="en-US" sz="1600" dirty="0" err="1"/>
              <a:t>skupin</a:t>
            </a:r>
            <a:r>
              <a:rPr lang="en-US" sz="1600" dirty="0"/>
              <a:t>, let, </a:t>
            </a:r>
            <a:r>
              <a:rPr lang="en-US" sz="1600" dirty="0" err="1"/>
              <a:t>mesecev</a:t>
            </a:r>
            <a:r>
              <a:rPr lang="en-US" sz="1600" dirty="0"/>
              <a:t>, …)</a:t>
            </a:r>
          </a:p>
          <a:p>
            <a:pPr>
              <a:buFontTx/>
              <a:buChar char="-"/>
            </a:pPr>
            <a:r>
              <a:rPr lang="en-US" sz="1600" dirty="0" err="1"/>
              <a:t>Obseg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Delovno</a:t>
            </a:r>
            <a:r>
              <a:rPr lang="en-US" sz="1600" dirty="0"/>
              <a:t> </a:t>
            </a:r>
            <a:r>
              <a:rPr lang="en-US" sz="1600" dirty="0" err="1"/>
              <a:t>aktivno</a:t>
            </a:r>
            <a:r>
              <a:rPr lang="en-US" sz="1600" dirty="0"/>
              <a:t> </a:t>
            </a:r>
            <a:r>
              <a:rPr lang="en-US" sz="1600" dirty="0" err="1"/>
              <a:t>prebivalstvo</a:t>
            </a:r>
            <a:r>
              <a:rPr lang="en-US" sz="1600" dirty="0"/>
              <a:t> [</a:t>
            </a:r>
            <a:r>
              <a:rPr lang="en-US" sz="1600" dirty="0" err="1"/>
              <a:t>statisticna</a:t>
            </a:r>
            <a:r>
              <a:rPr lang="en-US" sz="1600" dirty="0"/>
              <a:t> </a:t>
            </a:r>
            <a:r>
              <a:rPr lang="en-US" sz="1600" dirty="0" err="1"/>
              <a:t>regija</a:t>
            </a:r>
            <a:r>
              <a:rPr lang="en-US" sz="1600" dirty="0"/>
              <a:t>, </a:t>
            </a:r>
            <a:r>
              <a:rPr lang="en-US" sz="1600" dirty="0" err="1"/>
              <a:t>starostni</a:t>
            </a:r>
            <a:r>
              <a:rPr lang="en-US" sz="1600" dirty="0"/>
              <a:t> </a:t>
            </a:r>
            <a:r>
              <a:rPr lang="en-US" sz="1600" dirty="0" err="1"/>
              <a:t>razred</a:t>
            </a:r>
            <a:r>
              <a:rPr lang="en-US" sz="1600" dirty="0"/>
              <a:t>, </a:t>
            </a:r>
            <a:r>
              <a:rPr lang="en-US" sz="1600" dirty="0" err="1"/>
              <a:t>leto</a:t>
            </a:r>
            <a:r>
              <a:rPr lang="en-US" sz="1600" dirty="0"/>
              <a:t>, </a:t>
            </a:r>
            <a:r>
              <a:rPr lang="en-US" sz="1600" dirty="0" err="1"/>
              <a:t>mesec</a:t>
            </a:r>
            <a:r>
              <a:rPr lang="en-US" sz="1600" dirty="0"/>
              <a:t>]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Izdatkovna</a:t>
            </a:r>
            <a:r>
              <a:rPr lang="en-US" sz="1600" dirty="0"/>
              <a:t> </a:t>
            </a:r>
            <a:r>
              <a:rPr lang="en-US" sz="1600" dirty="0" err="1"/>
              <a:t>struktura</a:t>
            </a:r>
            <a:r>
              <a:rPr lang="en-US" sz="1600" dirty="0"/>
              <a:t> BDP[</a:t>
            </a:r>
            <a:r>
              <a:rPr lang="en-US" sz="1600" dirty="0" err="1"/>
              <a:t>transakcije</a:t>
            </a:r>
            <a:r>
              <a:rPr lang="en-US" sz="1600" dirty="0"/>
              <a:t> (</a:t>
            </a:r>
            <a:r>
              <a:rPr lang="en-US" sz="1600" dirty="0" err="1"/>
              <a:t>končna</a:t>
            </a:r>
            <a:r>
              <a:rPr lang="en-US" sz="1600" dirty="0"/>
              <a:t> </a:t>
            </a:r>
            <a:r>
              <a:rPr lang="en-US" sz="1600" dirty="0" err="1"/>
              <a:t>potrošnja</a:t>
            </a:r>
            <a:r>
              <a:rPr lang="en-US" sz="1600" dirty="0"/>
              <a:t> </a:t>
            </a:r>
            <a:r>
              <a:rPr lang="en-US" sz="1600" dirty="0" err="1"/>
              <a:t>gospodinstev</a:t>
            </a:r>
            <a:r>
              <a:rPr lang="en-US" sz="1600" dirty="0"/>
              <a:t>, </a:t>
            </a:r>
            <a:r>
              <a:rPr lang="en-US" sz="1600" dirty="0" err="1"/>
              <a:t>izvoz</a:t>
            </a:r>
            <a:r>
              <a:rPr lang="en-US" sz="1600" dirty="0"/>
              <a:t> </a:t>
            </a:r>
            <a:r>
              <a:rPr lang="en-US" sz="1600" dirty="0" err="1"/>
              <a:t>blaga</a:t>
            </a:r>
            <a:r>
              <a:rPr lang="en-US" sz="1600" dirty="0"/>
              <a:t>, </a:t>
            </a:r>
            <a:r>
              <a:rPr lang="en-US" sz="1600" dirty="0" err="1"/>
              <a:t>investicije</a:t>
            </a:r>
            <a:r>
              <a:rPr lang="en-US" sz="1600" dirty="0"/>
              <a:t>, 	</a:t>
            </a:r>
            <a:r>
              <a:rPr lang="en-US" sz="1600" dirty="0" err="1"/>
              <a:t>izvoz</a:t>
            </a:r>
            <a:r>
              <a:rPr lang="en-US" sz="1600" dirty="0"/>
              <a:t>, …), </a:t>
            </a:r>
            <a:r>
              <a:rPr lang="en-US" sz="1600" dirty="0" err="1"/>
              <a:t>meritve</a:t>
            </a:r>
            <a:r>
              <a:rPr lang="en-US" sz="1600" dirty="0"/>
              <a:t> (</a:t>
            </a:r>
            <a:r>
              <a:rPr lang="en-US" sz="1600" dirty="0" err="1"/>
              <a:t>tekoče</a:t>
            </a:r>
            <a:r>
              <a:rPr lang="en-US" sz="1600" dirty="0"/>
              <a:t> </a:t>
            </a:r>
            <a:r>
              <a:rPr lang="en-US" sz="1600" dirty="0" err="1"/>
              <a:t>cene</a:t>
            </a:r>
            <a:r>
              <a:rPr lang="en-US" sz="1600" dirty="0"/>
              <a:t>, </a:t>
            </a:r>
            <a:r>
              <a:rPr lang="en-US" sz="1600" dirty="0" err="1"/>
              <a:t>stalne</a:t>
            </a:r>
            <a:r>
              <a:rPr lang="en-US" sz="1600" dirty="0"/>
              <a:t> </a:t>
            </a:r>
            <a:r>
              <a:rPr lang="en-US" sz="1600" dirty="0" err="1"/>
              <a:t>cene</a:t>
            </a:r>
            <a:r>
              <a:rPr lang="en-US" sz="1600" dirty="0"/>
              <a:t>, % od BDP, …), </a:t>
            </a:r>
            <a:r>
              <a:rPr lang="en-US" sz="1600" dirty="0" err="1"/>
              <a:t>leto</a:t>
            </a:r>
            <a:r>
              <a:rPr lang="en-US" sz="1600" dirty="0"/>
              <a:t> (od 1995 do 2024, po </a:t>
            </a:r>
            <a:r>
              <a:rPr lang="en-US" sz="1600" dirty="0" err="1"/>
              <a:t>en</a:t>
            </a:r>
            <a:r>
              <a:rPr lang="en-US" sz="1600" dirty="0"/>
              <a:t> 	</a:t>
            </a:r>
            <a:r>
              <a:rPr lang="en-US" sz="1600" dirty="0" err="1"/>
              <a:t>zapis</a:t>
            </a:r>
            <a:r>
              <a:rPr lang="en-US" sz="1600" dirty="0"/>
              <a:t> za </a:t>
            </a:r>
            <a:r>
              <a:rPr lang="en-US" sz="1600" dirty="0" err="1"/>
              <a:t>vsako</a:t>
            </a:r>
            <a:r>
              <a:rPr lang="en-US" sz="1600" dirty="0"/>
              <a:t> </a:t>
            </a:r>
            <a:r>
              <a:rPr lang="en-US" sz="1600" dirty="0" err="1"/>
              <a:t>leto</a:t>
            </a:r>
            <a:r>
              <a:rPr lang="en-US" sz="1600" dirty="0"/>
              <a:t>)]</a:t>
            </a:r>
          </a:p>
          <a:p>
            <a:pPr>
              <a:buFontTx/>
              <a:buChar char="-"/>
            </a:pPr>
            <a:r>
              <a:rPr lang="en-US" sz="1600" dirty="0" err="1"/>
              <a:t>Predprocesiranje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: v </a:t>
            </a:r>
            <a:r>
              <a:rPr lang="en-US" sz="1600" dirty="0" err="1"/>
              <a:t>obeh</a:t>
            </a:r>
            <a:r>
              <a:rPr lang="en-US" sz="1600" dirty="0"/>
              <a:t> </a:t>
            </a:r>
            <a:r>
              <a:rPr lang="en-US" sz="1600" dirty="0" err="1"/>
              <a:t>bazah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</a:t>
            </a:r>
            <a:r>
              <a:rPr lang="en-US" sz="1600" dirty="0" err="1"/>
              <a:t>smo</a:t>
            </a:r>
            <a:r>
              <a:rPr lang="en-US" sz="1600" dirty="0"/>
              <a:t> </a:t>
            </a:r>
            <a:r>
              <a:rPr lang="en-US" sz="1600" dirty="0" err="1"/>
              <a:t>preverile</a:t>
            </a:r>
            <a:r>
              <a:rPr lang="en-US" sz="1600" dirty="0"/>
              <a:t> </a:t>
            </a:r>
            <a:r>
              <a:rPr lang="en-US" sz="1600" dirty="0" err="1"/>
              <a:t>sladnost</a:t>
            </a:r>
            <a:r>
              <a:rPr lang="en-US" sz="1600" dirty="0"/>
              <a:t> </a:t>
            </a:r>
            <a:r>
              <a:rPr lang="en-US" sz="1600" dirty="0" err="1"/>
              <a:t>časovnih</a:t>
            </a:r>
            <a:r>
              <a:rPr lang="en-US" sz="1600" dirty="0"/>
              <a:t> </a:t>
            </a:r>
            <a:r>
              <a:rPr lang="en-US" sz="1600" dirty="0" err="1"/>
              <a:t>obdobij</a:t>
            </a:r>
            <a:r>
              <a:rPr lang="en-US" sz="1600" dirty="0"/>
              <a:t>, </a:t>
            </a:r>
            <a:r>
              <a:rPr lang="en-US" sz="1600" dirty="0" err="1"/>
              <a:t>odstranile</a:t>
            </a:r>
            <a:r>
              <a:rPr lang="en-US" sz="1600" dirty="0"/>
              <a:t> </a:t>
            </a:r>
            <a:r>
              <a:rPr lang="en-US" sz="1600" dirty="0" err="1"/>
              <a:t>smo</a:t>
            </a:r>
            <a:r>
              <a:rPr lang="en-US" sz="1600" dirty="0"/>
              <a:t> </a:t>
            </a:r>
            <a:r>
              <a:rPr lang="en-US" sz="1600" dirty="0" err="1"/>
              <a:t>manjkajoče</a:t>
            </a:r>
            <a:r>
              <a:rPr lang="en-US" sz="1600" dirty="0"/>
              <a:t> </a:t>
            </a:r>
            <a:r>
              <a:rPr lang="en-US" sz="1600" dirty="0" err="1"/>
              <a:t>vrednosti</a:t>
            </a:r>
            <a:r>
              <a:rPr lang="en-US" sz="1600" dirty="0"/>
              <a:t>, </a:t>
            </a:r>
            <a:r>
              <a:rPr lang="en-US" sz="1600" dirty="0" err="1"/>
              <a:t>odstranile</a:t>
            </a:r>
            <a:r>
              <a:rPr lang="en-US" sz="1600" dirty="0"/>
              <a:t> </a:t>
            </a:r>
            <a:r>
              <a:rPr lang="en-US" sz="1600" dirty="0" err="1"/>
              <a:t>smo</a:t>
            </a:r>
            <a:r>
              <a:rPr lang="en-US" sz="1600" dirty="0"/>
              <a:t> </a:t>
            </a:r>
            <a:r>
              <a:rPr lang="en-US" sz="1600" dirty="0" err="1"/>
              <a:t>leto</a:t>
            </a:r>
            <a:r>
              <a:rPr lang="en-US" sz="1600" dirty="0"/>
              <a:t> 2025, </a:t>
            </a:r>
            <a:r>
              <a:rPr lang="en-US" sz="1600" dirty="0" err="1"/>
              <a:t>ker</a:t>
            </a:r>
            <a:r>
              <a:rPr lang="en-US" sz="1600" dirty="0"/>
              <a:t> </a:t>
            </a:r>
            <a:r>
              <a:rPr lang="en-US" sz="1600" dirty="0" err="1"/>
              <a:t>nimamo</a:t>
            </a:r>
            <a:r>
              <a:rPr lang="en-US" sz="1600" dirty="0"/>
              <a:t> </a:t>
            </a:r>
            <a:r>
              <a:rPr lang="en-US" sz="1600" dirty="0" err="1"/>
              <a:t>še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za </a:t>
            </a:r>
            <a:r>
              <a:rPr lang="en-US" sz="1600" dirty="0" err="1"/>
              <a:t>celo</a:t>
            </a:r>
            <a:r>
              <a:rPr lang="en-US" sz="1600" dirty="0"/>
              <a:t> </a:t>
            </a:r>
            <a:r>
              <a:rPr lang="en-US" sz="1600" dirty="0" err="1"/>
              <a:t>leto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-    </a:t>
            </a:r>
            <a:r>
              <a:rPr lang="en-US" sz="1600" dirty="0" err="1"/>
              <a:t>združevanje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Posebnosti</a:t>
            </a:r>
            <a:r>
              <a:rPr lang="en-US" sz="1600" dirty="0"/>
              <a:t>: </a:t>
            </a:r>
            <a:r>
              <a:rPr lang="en-US" sz="1600" dirty="0" err="1"/>
              <a:t>podatki</a:t>
            </a:r>
            <a:r>
              <a:rPr lang="en-US" sz="1600" dirty="0"/>
              <a:t> pred </a:t>
            </a:r>
            <a:r>
              <a:rPr lang="en-US" sz="1600" dirty="0" err="1"/>
              <a:t>letom</a:t>
            </a:r>
            <a:r>
              <a:rPr lang="en-US" sz="1600" dirty="0"/>
              <a:t> 2007 so </a:t>
            </a:r>
            <a:r>
              <a:rPr lang="en-US" sz="1600" dirty="0" err="1"/>
              <a:t>preračunani</a:t>
            </a:r>
            <a:r>
              <a:rPr lang="en-US" sz="1600" dirty="0"/>
              <a:t> </a:t>
            </a:r>
            <a:r>
              <a:rPr lang="en-US" sz="1600" dirty="0" err="1"/>
              <a:t>iz</a:t>
            </a:r>
            <a:r>
              <a:rPr lang="en-US" sz="1600" dirty="0"/>
              <a:t> </a:t>
            </a:r>
            <a:r>
              <a:rPr lang="en-US" sz="1600" dirty="0" err="1"/>
              <a:t>tolarjev</a:t>
            </a:r>
            <a:r>
              <a:rPr lang="en-US" sz="1600" dirty="0"/>
              <a:t> v </a:t>
            </a:r>
            <a:r>
              <a:rPr lang="en-US" sz="1600" dirty="0" err="1"/>
              <a:t>evre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/>
              <a:t> Kako se je </a:t>
            </a:r>
            <a:r>
              <a:rPr lang="en-US" sz="1600" dirty="0" err="1"/>
              <a:t>spreminjala</a:t>
            </a:r>
            <a:r>
              <a:rPr lang="en-US" sz="1600" dirty="0"/>
              <a:t> </a:t>
            </a:r>
            <a:r>
              <a:rPr lang="en-US" sz="1600" dirty="0" err="1"/>
              <a:t>starostna</a:t>
            </a:r>
            <a:r>
              <a:rPr lang="en-US" sz="1600" dirty="0"/>
              <a:t> </a:t>
            </a:r>
            <a:r>
              <a:rPr lang="en-US" sz="1600" dirty="0" err="1"/>
              <a:t>struktura</a:t>
            </a:r>
            <a:r>
              <a:rPr lang="en-US" sz="1600" dirty="0"/>
              <a:t> </a:t>
            </a:r>
            <a:r>
              <a:rPr lang="en-US" sz="1600" dirty="0" err="1"/>
              <a:t>delovno</a:t>
            </a:r>
            <a:r>
              <a:rPr lang="en-US" sz="1600" dirty="0"/>
              <a:t> </a:t>
            </a:r>
            <a:r>
              <a:rPr lang="en-US" sz="1600" dirty="0" err="1"/>
              <a:t>aktivnega</a:t>
            </a:r>
            <a:r>
              <a:rPr lang="en-US" sz="1600" dirty="0"/>
              <a:t> </a:t>
            </a:r>
            <a:r>
              <a:rPr lang="en-US" sz="1600" dirty="0" err="1"/>
              <a:t>prebivalstva</a:t>
            </a:r>
            <a:r>
              <a:rPr lang="en-US" sz="1600" dirty="0"/>
              <a:t> v </a:t>
            </a:r>
            <a:r>
              <a:rPr lang="en-US" sz="1600" dirty="0" err="1"/>
              <a:t>različnih</a:t>
            </a:r>
            <a:r>
              <a:rPr lang="en-US" sz="1600" dirty="0"/>
              <a:t> </a:t>
            </a:r>
            <a:r>
              <a:rPr lang="en-US" sz="1600" dirty="0" err="1"/>
              <a:t>regijah</a:t>
            </a:r>
            <a:r>
              <a:rPr lang="en-US" sz="1600" dirty="0"/>
              <a:t>? </a:t>
            </a:r>
          </a:p>
          <a:p>
            <a:pPr>
              <a:buFontTx/>
              <a:buChar char="-"/>
            </a:pPr>
            <a:r>
              <a:rPr lang="en-US" sz="1600" dirty="0" err="1"/>
              <a:t>Kakšna</a:t>
            </a:r>
            <a:r>
              <a:rPr lang="en-US" sz="1600" dirty="0"/>
              <a:t> je </a:t>
            </a:r>
            <a:r>
              <a:rPr lang="en-US" sz="1600" dirty="0" err="1"/>
              <a:t>povezava</a:t>
            </a:r>
            <a:r>
              <a:rPr lang="en-US" sz="1600" dirty="0"/>
              <a:t> med </a:t>
            </a:r>
            <a:r>
              <a:rPr lang="en-US" sz="1600" dirty="0" err="1"/>
              <a:t>delovno</a:t>
            </a:r>
            <a:r>
              <a:rPr lang="en-US" sz="1600" dirty="0"/>
              <a:t> </a:t>
            </a:r>
            <a:r>
              <a:rPr lang="en-US" sz="1600" dirty="0" err="1"/>
              <a:t>aktivnim</a:t>
            </a:r>
            <a:r>
              <a:rPr lang="en-US" sz="1600" dirty="0"/>
              <a:t> </a:t>
            </a:r>
            <a:r>
              <a:rPr lang="en-US" sz="1600" dirty="0" err="1"/>
              <a:t>prebivalstvom</a:t>
            </a:r>
            <a:r>
              <a:rPr lang="en-US" sz="1600" dirty="0"/>
              <a:t> in BDP?</a:t>
            </a:r>
            <a:endParaRPr lang="sl-SI" sz="1600" dirty="0"/>
          </a:p>
          <a:p>
            <a:pPr>
              <a:buFontTx/>
              <a:buChar char="-"/>
            </a:pPr>
            <a:r>
              <a:rPr lang="en-US" sz="1600" dirty="0" err="1"/>
              <a:t>Kakšna</a:t>
            </a:r>
            <a:r>
              <a:rPr lang="en-US" sz="1600" dirty="0"/>
              <a:t> je </a:t>
            </a:r>
            <a:r>
              <a:rPr lang="en-US" sz="1600" dirty="0" err="1"/>
              <a:t>povezava</a:t>
            </a:r>
            <a:r>
              <a:rPr lang="en-US" sz="1600" dirty="0"/>
              <a:t> </a:t>
            </a:r>
            <a:r>
              <a:rPr lang="en-US" sz="1600" dirty="0" err="1"/>
              <a:t>ustvarjenim</a:t>
            </a:r>
            <a:r>
              <a:rPr lang="en-US" sz="1600" dirty="0"/>
              <a:t> BDP </a:t>
            </a:r>
            <a:r>
              <a:rPr lang="en-US" sz="1600" dirty="0" err="1"/>
              <a:t>delovno</a:t>
            </a:r>
            <a:r>
              <a:rPr lang="en-US" sz="1600" dirty="0"/>
              <a:t> </a:t>
            </a:r>
            <a:r>
              <a:rPr lang="en-US" sz="1600" dirty="0" err="1"/>
              <a:t>aktivnega</a:t>
            </a:r>
            <a:r>
              <a:rPr lang="en-US" sz="1600" dirty="0"/>
              <a:t> </a:t>
            </a:r>
            <a:r>
              <a:rPr lang="en-US" sz="1600" dirty="0" err="1"/>
              <a:t>prebivalsta</a:t>
            </a:r>
            <a:r>
              <a:rPr lang="en-US" sz="1600" dirty="0"/>
              <a:t> in </a:t>
            </a:r>
            <a:r>
              <a:rPr lang="en-US" sz="1600" dirty="0" err="1"/>
              <a:t>določena</a:t>
            </a:r>
            <a:r>
              <a:rPr lang="en-US" sz="1600" dirty="0"/>
              <a:t> </a:t>
            </a:r>
            <a:r>
              <a:rPr lang="en-US" sz="1600" dirty="0" err="1"/>
              <a:t>poraba</a:t>
            </a:r>
            <a:r>
              <a:rPr lang="en-US" sz="1600" dirty="0"/>
              <a:t> BDP s </a:t>
            </a:r>
            <a:r>
              <a:rPr lang="en-US" sz="1600" dirty="0" err="1"/>
              <a:t>strani</a:t>
            </a:r>
            <a:r>
              <a:rPr lang="en-US" sz="1600" dirty="0"/>
              <a:t> </a:t>
            </a:r>
            <a:r>
              <a:rPr lang="en-US" sz="1600" dirty="0" err="1"/>
              <a:t>vlade</a:t>
            </a:r>
            <a:r>
              <a:rPr lang="en-US" sz="1600" dirty="0"/>
              <a:t>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- Nika Demšar  </a:t>
            </a:r>
          </a:p>
          <a:p>
            <a:r>
              <a:rPr lang="en-US" dirty="0"/>
              <a:t>- Urška Frelih Uhelj  </a:t>
            </a:r>
          </a:p>
          <a:p>
            <a:r>
              <a:rPr lang="en-US" dirty="0"/>
              <a:t>- Anja Klančar  </a:t>
            </a:r>
          </a:p>
          <a:p>
            <a:r>
              <a:rPr lang="en-US" dirty="0"/>
              <a:t>- Eva Müller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err="1"/>
              <a:t>Kako</a:t>
            </a:r>
            <a:r>
              <a:rPr lang="en-US" sz="1400" dirty="0"/>
              <a:t> </a:t>
            </a:r>
            <a:r>
              <a:rPr lang="en-US" sz="1400" dirty="0" err="1"/>
              <a:t>boste</a:t>
            </a:r>
            <a:r>
              <a:rPr lang="en-US" sz="1400" dirty="0"/>
              <a:t> </a:t>
            </a:r>
            <a:r>
              <a:rPr lang="en-US" sz="1400" dirty="0" err="1"/>
              <a:t>dosegli</a:t>
            </a:r>
            <a:r>
              <a:rPr lang="en-US" sz="1400" dirty="0"/>
              <a:t> </a:t>
            </a:r>
            <a:r>
              <a:rPr lang="en-US" sz="1400" dirty="0" err="1"/>
              <a:t>cilj</a:t>
            </a:r>
            <a:r>
              <a:rPr lang="en-US" sz="1400" dirty="0"/>
              <a:t> 1 </a:t>
            </a:r>
            <a:r>
              <a:rPr lang="en-US" sz="1400" dirty="0" err="1"/>
              <a:t>oziroma</a:t>
            </a:r>
            <a:r>
              <a:rPr lang="en-US" sz="1400" dirty="0"/>
              <a:t> </a:t>
            </a:r>
            <a:r>
              <a:rPr lang="en-US" sz="1400" dirty="0" err="1"/>
              <a:t>odgovorili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vprašanje</a:t>
            </a:r>
            <a:r>
              <a:rPr lang="en-US" sz="1400" dirty="0"/>
              <a:t> 1…</a:t>
            </a:r>
          </a:p>
          <a:p>
            <a:pPr marL="0" indent="0">
              <a:buNone/>
            </a:pPr>
            <a:r>
              <a:rPr lang="en-US" sz="1400" dirty="0" err="1"/>
              <a:t>Vprašanje</a:t>
            </a:r>
            <a:r>
              <a:rPr lang="en-US" sz="1400" dirty="0"/>
              <a:t> 1:  </a:t>
            </a:r>
            <a:r>
              <a:rPr lang="en-US" sz="1400" dirty="0" err="1"/>
              <a:t>Kako</a:t>
            </a:r>
            <a:r>
              <a:rPr lang="en-US" sz="1400" dirty="0"/>
              <a:t> se je </a:t>
            </a:r>
            <a:r>
              <a:rPr lang="en-US" sz="1400" dirty="0" err="1"/>
              <a:t>spreminjala</a:t>
            </a:r>
            <a:r>
              <a:rPr lang="en-US" sz="1400" dirty="0"/>
              <a:t> </a:t>
            </a:r>
            <a:r>
              <a:rPr lang="en-US" sz="1400" dirty="0" err="1"/>
              <a:t>starostna</a:t>
            </a:r>
            <a:r>
              <a:rPr lang="en-US" sz="1400" dirty="0"/>
              <a:t> </a:t>
            </a:r>
            <a:r>
              <a:rPr lang="en-US" sz="1400" dirty="0" err="1"/>
              <a:t>struktura</a:t>
            </a:r>
            <a:r>
              <a:rPr lang="en-US" sz="1400" dirty="0"/>
              <a:t> </a:t>
            </a:r>
            <a:r>
              <a:rPr lang="en-US" sz="1400" dirty="0" err="1"/>
              <a:t>delovno</a:t>
            </a:r>
            <a:r>
              <a:rPr lang="en-US" sz="1400" dirty="0"/>
              <a:t> </a:t>
            </a:r>
            <a:r>
              <a:rPr lang="en-US" sz="1400" dirty="0" err="1"/>
              <a:t>aktivnega</a:t>
            </a:r>
            <a:r>
              <a:rPr lang="en-US" sz="1400" dirty="0"/>
              <a:t> </a:t>
            </a:r>
            <a:r>
              <a:rPr lang="en-US" sz="1400" dirty="0" err="1"/>
              <a:t>prebivalstva</a:t>
            </a:r>
            <a:r>
              <a:rPr lang="en-US" sz="1400" dirty="0"/>
              <a:t> v </a:t>
            </a:r>
            <a:r>
              <a:rPr lang="en-US" sz="1400" dirty="0" err="1"/>
              <a:t>različnih</a:t>
            </a:r>
            <a:r>
              <a:rPr lang="en-US" sz="1400" dirty="0"/>
              <a:t> </a:t>
            </a:r>
            <a:r>
              <a:rPr lang="en-US" sz="1400" dirty="0" err="1"/>
              <a:t>regijah</a:t>
            </a:r>
            <a:r>
              <a:rPr lang="en-US" sz="1400" dirty="0"/>
              <a:t>? </a:t>
            </a:r>
          </a:p>
          <a:p>
            <a:pPr marL="0" indent="0">
              <a:buNone/>
            </a:pPr>
            <a:r>
              <a:rPr lang="en-US" sz="1400" dirty="0"/>
              <a:t>CILJI:</a:t>
            </a:r>
          </a:p>
          <a:p>
            <a:r>
              <a:rPr lang="en-US" sz="1400" dirty="0" err="1"/>
              <a:t>Ugotiviti</a:t>
            </a:r>
            <a:r>
              <a:rPr lang="en-US" sz="1400" dirty="0"/>
              <a:t>, </a:t>
            </a:r>
            <a:r>
              <a:rPr lang="en-US" sz="1400" dirty="0" err="1"/>
              <a:t>katere</a:t>
            </a:r>
            <a:r>
              <a:rPr lang="en-US" sz="1400" dirty="0"/>
              <a:t> </a:t>
            </a:r>
            <a:r>
              <a:rPr lang="en-US" sz="1400" dirty="0" err="1"/>
              <a:t>starostne</a:t>
            </a:r>
            <a:r>
              <a:rPr lang="en-US" sz="1400" dirty="0"/>
              <a:t> </a:t>
            </a:r>
            <a:r>
              <a:rPr lang="en-US" sz="1400" dirty="0" err="1"/>
              <a:t>skupine</a:t>
            </a:r>
            <a:r>
              <a:rPr lang="en-US" sz="1400" dirty="0"/>
              <a:t> so bile </a:t>
            </a:r>
            <a:r>
              <a:rPr lang="en-US" sz="1400" dirty="0" err="1"/>
              <a:t>najbolj</a:t>
            </a:r>
            <a:r>
              <a:rPr lang="en-US" sz="1400" dirty="0"/>
              <a:t> </a:t>
            </a:r>
            <a:r>
              <a:rPr lang="en-US" sz="1400" dirty="0" err="1"/>
              <a:t>številčne</a:t>
            </a:r>
            <a:r>
              <a:rPr lang="en-US" sz="1400" dirty="0"/>
              <a:t> </a:t>
            </a:r>
            <a:r>
              <a:rPr lang="en-US" sz="1400" dirty="0" err="1"/>
              <a:t>skozi</a:t>
            </a:r>
            <a:r>
              <a:rPr lang="en-US" sz="1400" dirty="0"/>
              <a:t> </a:t>
            </a:r>
            <a:r>
              <a:rPr lang="en-US" sz="1400" dirty="0" err="1"/>
              <a:t>leta</a:t>
            </a:r>
            <a:endParaRPr lang="en-US" sz="1400" dirty="0"/>
          </a:p>
          <a:p>
            <a:r>
              <a:rPr lang="en-US" sz="1400" dirty="0" err="1"/>
              <a:t>Ugotoviti</a:t>
            </a:r>
            <a:r>
              <a:rPr lang="en-US" sz="1400" dirty="0"/>
              <a:t>, </a:t>
            </a:r>
            <a:r>
              <a:rPr lang="en-US" sz="1400" dirty="0" err="1"/>
              <a:t>kako</a:t>
            </a:r>
            <a:r>
              <a:rPr lang="en-US" sz="1400" dirty="0"/>
              <a:t> se po </a:t>
            </a:r>
            <a:r>
              <a:rPr lang="en-US" sz="1400" dirty="0" err="1"/>
              <a:t>regijah</a:t>
            </a:r>
            <a:r>
              <a:rPr lang="en-US" sz="1400" dirty="0"/>
              <a:t> </a:t>
            </a:r>
            <a:r>
              <a:rPr lang="en-US" sz="1400" dirty="0" err="1"/>
              <a:t>spreminjajo</a:t>
            </a:r>
            <a:r>
              <a:rPr lang="en-US" sz="1400" dirty="0"/>
              <a:t> </a:t>
            </a:r>
            <a:r>
              <a:rPr lang="en-US" sz="1400" dirty="0" err="1"/>
              <a:t>deleži</a:t>
            </a:r>
            <a:r>
              <a:rPr lang="en-US" sz="1400" dirty="0"/>
              <a:t> </a:t>
            </a:r>
            <a:r>
              <a:rPr lang="en-US" sz="1400" dirty="0" err="1"/>
              <a:t>starostnih</a:t>
            </a:r>
            <a:r>
              <a:rPr lang="en-US" sz="1400" dirty="0"/>
              <a:t> </a:t>
            </a:r>
            <a:r>
              <a:rPr lang="en-US" sz="1400" dirty="0" err="1"/>
              <a:t>skupin</a:t>
            </a:r>
            <a:r>
              <a:rPr lang="en-US" sz="1400" dirty="0"/>
              <a:t> </a:t>
            </a:r>
            <a:r>
              <a:rPr lang="en-US" sz="1400" dirty="0" err="1"/>
              <a:t>skozi</a:t>
            </a:r>
            <a:r>
              <a:rPr lang="en-US" sz="1400" dirty="0"/>
              <a:t> </a:t>
            </a:r>
            <a:r>
              <a:rPr lang="en-US" sz="1400" dirty="0" err="1"/>
              <a:t>leta</a:t>
            </a:r>
            <a:r>
              <a:rPr lang="en-US" sz="1400" dirty="0"/>
              <a:t> (</a:t>
            </a:r>
            <a:r>
              <a:rPr lang="en-US" sz="1400" dirty="0" err="1"/>
              <a:t>staranje</a:t>
            </a:r>
            <a:r>
              <a:rPr lang="en-US" sz="1400" dirty="0"/>
              <a:t> </a:t>
            </a:r>
            <a:r>
              <a:rPr lang="en-US" sz="1400" dirty="0" err="1"/>
              <a:t>prebivalstva</a:t>
            </a:r>
            <a:r>
              <a:rPr lang="en-US" sz="1400" dirty="0"/>
              <a:t>, </a:t>
            </a:r>
            <a:r>
              <a:rPr lang="en-US" sz="1400" dirty="0" err="1"/>
              <a:t>kasnejše</a:t>
            </a:r>
            <a:r>
              <a:rPr lang="en-US" sz="1400" dirty="0"/>
              <a:t> </a:t>
            </a:r>
            <a:r>
              <a:rPr lang="en-US" sz="1400" dirty="0" err="1"/>
              <a:t>upokojevanje</a:t>
            </a:r>
            <a:r>
              <a:rPr lang="en-US" sz="1400" dirty="0"/>
              <a:t>, …)</a:t>
            </a:r>
          </a:p>
          <a:p>
            <a:r>
              <a:rPr lang="en-US" sz="1400" dirty="0" err="1"/>
              <a:t>Ugotoviti</a:t>
            </a:r>
            <a:r>
              <a:rPr lang="en-US" sz="1400" dirty="0"/>
              <a:t>, </a:t>
            </a:r>
            <a:r>
              <a:rPr lang="en-US" sz="1400" dirty="0" err="1"/>
              <a:t>kako</a:t>
            </a:r>
            <a:r>
              <a:rPr lang="en-US" sz="1400" dirty="0"/>
              <a:t> se po </a:t>
            </a:r>
            <a:r>
              <a:rPr lang="en-US" sz="1400" dirty="0" err="1"/>
              <a:t>regijah</a:t>
            </a:r>
            <a:r>
              <a:rPr lang="en-US" sz="1400" dirty="0"/>
              <a:t> </a:t>
            </a:r>
            <a:r>
              <a:rPr lang="en-US" sz="1400" dirty="0" err="1"/>
              <a:t>razlikujej</a:t>
            </a:r>
            <a:r>
              <a:rPr lang="en-US" sz="1400" dirty="0"/>
              <a:t> </a:t>
            </a:r>
            <a:r>
              <a:rPr lang="en-US" sz="1400" dirty="0" err="1"/>
              <a:t>število</a:t>
            </a:r>
            <a:r>
              <a:rPr lang="en-US" sz="1400" dirty="0"/>
              <a:t> </a:t>
            </a:r>
            <a:r>
              <a:rPr lang="en-US" sz="1400" dirty="0" err="1"/>
              <a:t>delovno</a:t>
            </a:r>
            <a:r>
              <a:rPr lang="en-US" sz="1400" dirty="0"/>
              <a:t> </a:t>
            </a:r>
            <a:r>
              <a:rPr lang="en-US" sz="1400" dirty="0" err="1"/>
              <a:t>aktivnih</a:t>
            </a:r>
            <a:r>
              <a:rPr lang="en-US" sz="1400" dirty="0"/>
              <a:t> </a:t>
            </a:r>
            <a:r>
              <a:rPr lang="en-US" sz="1400" dirty="0" err="1"/>
              <a:t>ljudi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METODE:</a:t>
            </a:r>
          </a:p>
          <a:p>
            <a:r>
              <a:rPr lang="en-US" sz="1400" dirty="0" err="1"/>
              <a:t>Priprava</a:t>
            </a:r>
            <a:r>
              <a:rPr lang="en-US" sz="1400" dirty="0"/>
              <a:t> in </a:t>
            </a:r>
            <a:r>
              <a:rPr lang="en-US" sz="1400" dirty="0" err="1"/>
              <a:t>predprocesiranje</a:t>
            </a:r>
            <a:r>
              <a:rPr lang="en-US" sz="1400" dirty="0"/>
              <a:t> </a:t>
            </a:r>
            <a:r>
              <a:rPr lang="en-US" sz="1400" dirty="0" err="1"/>
              <a:t>podatkov</a:t>
            </a:r>
            <a:r>
              <a:rPr lang="en-US" sz="1400" dirty="0"/>
              <a:t>: </a:t>
            </a:r>
            <a:r>
              <a:rPr lang="en-US" sz="1400" dirty="0" err="1"/>
              <a:t>iz</a:t>
            </a:r>
            <a:r>
              <a:rPr lang="en-US" sz="1400" dirty="0"/>
              <a:t> </a:t>
            </a:r>
            <a:r>
              <a:rPr lang="en-US" sz="1400" dirty="0" err="1"/>
              <a:t>podatkov</a:t>
            </a:r>
            <a:r>
              <a:rPr lang="en-US" sz="1400" dirty="0"/>
              <a:t> o </a:t>
            </a:r>
            <a:r>
              <a:rPr lang="en-US" sz="1400" dirty="0" err="1"/>
              <a:t>delovno</a:t>
            </a:r>
            <a:r>
              <a:rPr lang="en-US" sz="1400" dirty="0"/>
              <a:t> </a:t>
            </a:r>
            <a:r>
              <a:rPr lang="en-US" sz="1400" dirty="0" err="1"/>
              <a:t>aktivnem</a:t>
            </a:r>
            <a:r>
              <a:rPr lang="en-US" sz="1400" dirty="0"/>
              <a:t> </a:t>
            </a:r>
            <a:r>
              <a:rPr lang="en-US" sz="1400" dirty="0" err="1"/>
              <a:t>prebivalstvo</a:t>
            </a:r>
            <a:r>
              <a:rPr lang="en-US" sz="1400" dirty="0"/>
              <a:t> </a:t>
            </a:r>
            <a:r>
              <a:rPr lang="en-US" sz="1400" dirty="0" err="1"/>
              <a:t>izbrale</a:t>
            </a:r>
            <a:r>
              <a:rPr lang="en-US" sz="1400" dirty="0"/>
              <a:t> </a:t>
            </a:r>
            <a:r>
              <a:rPr lang="en-US" sz="1400" dirty="0" err="1"/>
              <a:t>ključna</a:t>
            </a:r>
            <a:r>
              <a:rPr lang="en-US" sz="1400" dirty="0"/>
              <a:t> </a:t>
            </a:r>
            <a:r>
              <a:rPr lang="en-US" sz="1400" dirty="0" err="1"/>
              <a:t>leta</a:t>
            </a:r>
            <a:r>
              <a:rPr lang="en-US" sz="1400" dirty="0"/>
              <a:t> za </a:t>
            </a:r>
            <a:r>
              <a:rPr lang="en-US" sz="1400" dirty="0" err="1"/>
              <a:t>analizo</a:t>
            </a:r>
            <a:r>
              <a:rPr lang="en-US" sz="1400" dirty="0"/>
              <a:t> (</a:t>
            </a:r>
            <a:r>
              <a:rPr lang="en-US" sz="1400" dirty="0" err="1"/>
              <a:t>zaradi</a:t>
            </a:r>
            <a:r>
              <a:rPr lang="en-US" sz="1400" dirty="0"/>
              <a:t> </a:t>
            </a:r>
            <a:r>
              <a:rPr lang="en-US" sz="1400" dirty="0" err="1"/>
              <a:t>preglednosti</a:t>
            </a:r>
            <a:r>
              <a:rPr lang="en-US" sz="1400" dirty="0"/>
              <a:t>) in </a:t>
            </a:r>
            <a:r>
              <a:rPr lang="en-US" sz="1400" dirty="0" err="1"/>
              <a:t>jih</a:t>
            </a:r>
            <a:r>
              <a:rPr lang="en-US" sz="1400" dirty="0"/>
              <a:t> </a:t>
            </a:r>
            <a:r>
              <a:rPr lang="en-US" sz="1400" dirty="0" err="1"/>
              <a:t>razdelile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dva</a:t>
            </a:r>
            <a:r>
              <a:rPr lang="en-US" sz="1400" dirty="0"/>
              <a:t> </a:t>
            </a:r>
            <a:r>
              <a:rPr lang="en-US" sz="1400" dirty="0" err="1"/>
              <a:t>sklopa</a:t>
            </a:r>
            <a:r>
              <a:rPr lang="en-US" sz="1400" dirty="0"/>
              <a:t> (</a:t>
            </a:r>
            <a:r>
              <a:rPr lang="en-US" sz="1400" dirty="0" err="1"/>
              <a:t>starostne</a:t>
            </a:r>
            <a:r>
              <a:rPr lang="en-US" sz="1400" dirty="0"/>
              <a:t> </a:t>
            </a:r>
            <a:r>
              <a:rPr lang="en-US" sz="1400" dirty="0" err="1"/>
              <a:t>skupine</a:t>
            </a:r>
            <a:r>
              <a:rPr lang="en-US" sz="1400" dirty="0"/>
              <a:t>, </a:t>
            </a:r>
            <a:r>
              <a:rPr lang="en-US" sz="1400" dirty="0" err="1"/>
              <a:t>regije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vizualizacije</a:t>
            </a:r>
            <a:r>
              <a:rPr lang="en-US" sz="1400" dirty="0"/>
              <a:t>: </a:t>
            </a:r>
          </a:p>
          <a:p>
            <a:pPr marL="0" indent="0">
              <a:buNone/>
            </a:pPr>
            <a:r>
              <a:rPr lang="en-US" sz="1400" b="1" dirty="0" err="1"/>
              <a:t>Stolpični</a:t>
            </a:r>
            <a:r>
              <a:rPr lang="en-US" sz="1400" b="1" dirty="0"/>
              <a:t> </a:t>
            </a:r>
            <a:r>
              <a:rPr lang="en-US" sz="1400" b="1" dirty="0" err="1"/>
              <a:t>graf</a:t>
            </a:r>
            <a:r>
              <a:rPr lang="en-US" sz="1400" b="1" dirty="0"/>
              <a:t> </a:t>
            </a:r>
            <a:r>
              <a:rPr lang="en-US" sz="1400" dirty="0"/>
              <a:t>za </a:t>
            </a:r>
            <a:r>
              <a:rPr lang="en-US" sz="1400" dirty="0" err="1"/>
              <a:t>starostne</a:t>
            </a:r>
            <a:r>
              <a:rPr lang="en-US" sz="1400" dirty="0"/>
              <a:t> </a:t>
            </a:r>
            <a:r>
              <a:rPr lang="en-US" sz="1400" dirty="0" err="1"/>
              <a:t>skupine</a:t>
            </a:r>
            <a:r>
              <a:rPr lang="en-US" sz="1400" dirty="0"/>
              <a:t> (za </a:t>
            </a:r>
            <a:r>
              <a:rPr lang="en-US" sz="1400" dirty="0" err="1"/>
              <a:t>vsako</a:t>
            </a:r>
            <a:r>
              <a:rPr lang="en-US" sz="1400" dirty="0"/>
              <a:t> </a:t>
            </a:r>
            <a:r>
              <a:rPr lang="en-US" sz="1400" dirty="0" err="1"/>
              <a:t>leto</a:t>
            </a:r>
            <a:r>
              <a:rPr lang="en-US" sz="1400" dirty="0"/>
              <a:t> </a:t>
            </a:r>
            <a:r>
              <a:rPr lang="en-US" sz="1400" dirty="0" err="1"/>
              <a:t>seštevek</a:t>
            </a:r>
            <a:r>
              <a:rPr lang="en-US" sz="1400" dirty="0"/>
              <a:t> </a:t>
            </a:r>
            <a:r>
              <a:rPr lang="en-US" sz="1400" dirty="0" err="1"/>
              <a:t>delovno</a:t>
            </a:r>
            <a:r>
              <a:rPr lang="en-US" sz="1400" dirty="0"/>
              <a:t> </a:t>
            </a:r>
            <a:r>
              <a:rPr lang="en-US" sz="1400" dirty="0" err="1"/>
              <a:t>aktivnih</a:t>
            </a:r>
            <a:r>
              <a:rPr lang="en-US" sz="1400" dirty="0"/>
              <a:t> po </a:t>
            </a:r>
            <a:r>
              <a:rPr lang="en-US" sz="1400" dirty="0" err="1"/>
              <a:t>starostnih</a:t>
            </a:r>
            <a:r>
              <a:rPr lang="en-US" sz="1400" dirty="0"/>
              <a:t> </a:t>
            </a:r>
            <a:r>
              <a:rPr lang="en-US" sz="1400" dirty="0" err="1"/>
              <a:t>regijah</a:t>
            </a:r>
            <a:r>
              <a:rPr lang="en-US" sz="1400" dirty="0"/>
              <a:t> – </a:t>
            </a:r>
            <a:r>
              <a:rPr lang="en-US" sz="1400" dirty="0" err="1"/>
              <a:t>vsako</a:t>
            </a:r>
            <a:r>
              <a:rPr lang="en-US" sz="1400" dirty="0"/>
              <a:t> </a:t>
            </a:r>
            <a:r>
              <a:rPr lang="en-US" sz="1400" dirty="0" err="1"/>
              <a:t>leto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svojo</a:t>
            </a:r>
            <a:r>
              <a:rPr lang="en-US" sz="1400" dirty="0"/>
              <a:t> bravo) </a:t>
            </a:r>
          </a:p>
          <a:p>
            <a:pPr marL="0" indent="0">
              <a:buNone/>
            </a:pPr>
            <a:r>
              <a:rPr lang="en-US" sz="1400" b="1" dirty="0" err="1"/>
              <a:t>Linijski</a:t>
            </a:r>
            <a:r>
              <a:rPr lang="en-US" sz="1400" b="1" dirty="0"/>
              <a:t> </a:t>
            </a:r>
            <a:r>
              <a:rPr lang="en-US" sz="1400" b="1" dirty="0" err="1"/>
              <a:t>graf</a:t>
            </a:r>
            <a:r>
              <a:rPr lang="en-US" sz="1400" dirty="0"/>
              <a:t> – </a:t>
            </a:r>
            <a:r>
              <a:rPr lang="en-US" sz="1400" dirty="0" err="1"/>
              <a:t>spremembe</a:t>
            </a:r>
            <a:r>
              <a:rPr lang="en-US" sz="1400" dirty="0"/>
              <a:t> po </a:t>
            </a:r>
            <a:r>
              <a:rPr lang="en-US" sz="1400" dirty="0" err="1"/>
              <a:t>letih</a:t>
            </a:r>
            <a:r>
              <a:rPr lang="en-US" sz="1400" dirty="0"/>
              <a:t> za </a:t>
            </a:r>
            <a:r>
              <a:rPr lang="en-US" sz="1400" dirty="0" err="1"/>
              <a:t>število</a:t>
            </a:r>
            <a:r>
              <a:rPr lang="en-US" sz="1400" dirty="0"/>
              <a:t> </a:t>
            </a:r>
            <a:r>
              <a:rPr lang="en-US" sz="1400" dirty="0" err="1"/>
              <a:t>prebivalcev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dirty="0" err="1"/>
              <a:t>Stolpični</a:t>
            </a:r>
            <a:r>
              <a:rPr lang="en-US" sz="1400" b="1" dirty="0"/>
              <a:t> </a:t>
            </a:r>
            <a:r>
              <a:rPr lang="en-US" sz="1400" b="1" dirty="0" err="1"/>
              <a:t>graf</a:t>
            </a:r>
            <a:r>
              <a:rPr lang="en-US" sz="1400" b="1" dirty="0"/>
              <a:t> po </a:t>
            </a:r>
            <a:r>
              <a:rPr lang="en-US" sz="1400" b="1" dirty="0" err="1"/>
              <a:t>regijah</a:t>
            </a:r>
            <a:r>
              <a:rPr lang="en-US" sz="1400" b="1" dirty="0"/>
              <a:t>: </a:t>
            </a:r>
            <a:r>
              <a:rPr lang="en-US" sz="1400" dirty="0" err="1"/>
              <a:t>iz</a:t>
            </a:r>
            <a:r>
              <a:rPr lang="en-US" sz="1400" dirty="0"/>
              <a:t> </a:t>
            </a:r>
            <a:r>
              <a:rPr lang="en-US" sz="1400" dirty="0" err="1"/>
              <a:t>podatkov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prikazale</a:t>
            </a:r>
            <a:r>
              <a:rPr lang="en-US" sz="1400" dirty="0"/>
              <a:t> </a:t>
            </a:r>
            <a:r>
              <a:rPr lang="en-US" sz="1400" dirty="0" err="1"/>
              <a:t>število</a:t>
            </a:r>
            <a:r>
              <a:rPr lang="en-US" sz="1400" dirty="0"/>
              <a:t> </a:t>
            </a:r>
            <a:r>
              <a:rPr lang="en-US" sz="1400" dirty="0" err="1"/>
              <a:t>zaposlenih</a:t>
            </a:r>
            <a:r>
              <a:rPr lang="en-US" sz="1400" dirty="0"/>
              <a:t> po </a:t>
            </a:r>
            <a:r>
              <a:rPr lang="en-US" sz="1400" dirty="0" err="1"/>
              <a:t>posameznih</a:t>
            </a:r>
            <a:r>
              <a:rPr lang="en-US" sz="1400" dirty="0"/>
              <a:t> </a:t>
            </a:r>
            <a:r>
              <a:rPr lang="en-US" sz="1400" dirty="0" err="1"/>
              <a:t>regijah</a:t>
            </a:r>
            <a:r>
              <a:rPr lang="en-US" sz="1400" dirty="0"/>
              <a:t> s </a:t>
            </a:r>
            <a:r>
              <a:rPr lang="en-US" sz="1400" dirty="0" err="1"/>
              <a:t>primerjavo</a:t>
            </a:r>
            <a:r>
              <a:rPr lang="en-US" sz="1400" dirty="0"/>
              <a:t> po </a:t>
            </a:r>
            <a:r>
              <a:rPr lang="en-US" sz="1400" dirty="0" err="1"/>
              <a:t>letih</a:t>
            </a:r>
            <a:r>
              <a:rPr lang="en-US" sz="1400" dirty="0"/>
              <a:t>.</a:t>
            </a:r>
            <a:endParaRPr lang="en-US" sz="1400" b="1" dirty="0"/>
          </a:p>
        </p:txBody>
      </p:sp>
      <p:pic>
        <p:nvPicPr>
          <p:cNvPr id="4" name="Content Placeholder 3" descr="A graph of a number of bars&#10;&#10;Description automatically generated">
            <a:extLst>
              <a:ext uri="{FF2B5EF4-FFF2-40B4-BE49-F238E27FC236}">
                <a16:creationId xmlns:a16="http://schemas.microsoft.com/office/drawing/2014/main" id="{AF29A5BE-410C-0961-D362-27421EF44B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9112" y="589356"/>
            <a:ext cx="2204289" cy="1324881"/>
          </a:xfrm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11AA032C-0384-1754-2868-28484A1FF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88" y="1849302"/>
            <a:ext cx="4585300" cy="1617797"/>
          </a:xfrm>
          <a:prstGeom prst="rect">
            <a:avLst/>
          </a:prstGeom>
        </p:spPr>
      </p:pic>
      <p:pic>
        <p:nvPicPr>
          <p:cNvPr id="10" name="Picture 9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F633507E-BF16-D8B8-D359-1B430748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809" y="3667120"/>
            <a:ext cx="2204289" cy="1059925"/>
          </a:xfrm>
          <a:prstGeom prst="rect">
            <a:avLst/>
          </a:prstGeom>
        </p:spPr>
      </p:pic>
      <p:pic>
        <p:nvPicPr>
          <p:cNvPr id="15" name="Picture 1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A308AF1-1CC8-EA69-F6A6-74D216BD3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45" y="3707387"/>
            <a:ext cx="2315616" cy="111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3" y="513336"/>
            <a:ext cx="2057401" cy="425392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UGOTOVITVE:</a:t>
            </a:r>
          </a:p>
          <a:p>
            <a:r>
              <a:rPr lang="en-US" sz="1200" dirty="0" err="1"/>
              <a:t>Število</a:t>
            </a:r>
            <a:r>
              <a:rPr lang="en-US" sz="1200" dirty="0"/>
              <a:t> </a:t>
            </a:r>
            <a:r>
              <a:rPr lang="en-US" sz="1200" dirty="0" err="1"/>
              <a:t>delovnega</a:t>
            </a:r>
            <a:r>
              <a:rPr lang="en-US" sz="1200" dirty="0"/>
              <a:t> </a:t>
            </a:r>
            <a:r>
              <a:rPr lang="en-US" sz="1200" dirty="0" err="1"/>
              <a:t>prebivalsrva</a:t>
            </a:r>
            <a:r>
              <a:rPr lang="en-US" sz="1200" dirty="0"/>
              <a:t> se v </a:t>
            </a:r>
            <a:r>
              <a:rPr lang="en-US" sz="1200" dirty="0" err="1"/>
              <a:t>Sloveniji</a:t>
            </a:r>
            <a:r>
              <a:rPr lang="en-US" sz="1200" dirty="0"/>
              <a:t> </a:t>
            </a:r>
            <a:r>
              <a:rPr lang="en-US" sz="1200" dirty="0" err="1"/>
              <a:t>počasi</a:t>
            </a:r>
            <a:r>
              <a:rPr lang="en-US" sz="1200" dirty="0"/>
              <a:t> </a:t>
            </a:r>
            <a:r>
              <a:rPr lang="en-US" sz="1200" dirty="0" err="1"/>
              <a:t>povečuje</a:t>
            </a:r>
            <a:endParaRPr lang="en-US" sz="1200" dirty="0"/>
          </a:p>
          <a:p>
            <a:r>
              <a:rPr lang="en-US" sz="1200" dirty="0"/>
              <a:t>Glede </a:t>
            </a:r>
            <a:r>
              <a:rPr lang="en-US" sz="1200" dirty="0" err="1"/>
              <a:t>na</a:t>
            </a:r>
            <a:r>
              <a:rPr lang="en-US" sz="1200" dirty="0"/>
              <a:t> starost je </a:t>
            </a:r>
            <a:r>
              <a:rPr lang="en-US" sz="1200" dirty="0" err="1"/>
              <a:t>največ</a:t>
            </a:r>
            <a:r>
              <a:rPr lang="en-US" sz="1200" dirty="0"/>
              <a:t> </a:t>
            </a:r>
            <a:r>
              <a:rPr lang="en-US" sz="1200" dirty="0" err="1"/>
              <a:t>delovnega</a:t>
            </a:r>
            <a:r>
              <a:rPr lang="en-US" sz="1200" dirty="0"/>
              <a:t> </a:t>
            </a:r>
            <a:r>
              <a:rPr lang="en-US" sz="1200" dirty="0" err="1"/>
              <a:t>prebivalstva</a:t>
            </a:r>
            <a:r>
              <a:rPr lang="en-US" sz="1200" dirty="0"/>
              <a:t> v </a:t>
            </a:r>
            <a:r>
              <a:rPr lang="en-US" sz="1200" dirty="0" err="1"/>
              <a:t>starostnih</a:t>
            </a:r>
            <a:r>
              <a:rPr lang="en-US" sz="1200" dirty="0"/>
              <a:t> </a:t>
            </a:r>
            <a:r>
              <a:rPr lang="en-US" sz="1200" dirty="0" err="1"/>
              <a:t>skupinah</a:t>
            </a:r>
            <a:r>
              <a:rPr lang="en-US" sz="1200" dirty="0"/>
              <a:t> med 35-54</a:t>
            </a:r>
          </a:p>
          <a:p>
            <a:r>
              <a:rPr lang="en-US" sz="1200" dirty="0" err="1"/>
              <a:t>Močen</a:t>
            </a:r>
            <a:r>
              <a:rPr lang="en-US" sz="1200" dirty="0"/>
              <a:t> </a:t>
            </a:r>
            <a:r>
              <a:rPr lang="en-US" sz="1200" dirty="0" err="1"/>
              <a:t>porast</a:t>
            </a:r>
            <a:r>
              <a:rPr lang="en-US" sz="1200" dirty="0"/>
              <a:t> </a:t>
            </a:r>
            <a:r>
              <a:rPr lang="en-US" sz="1200" dirty="0" err="1"/>
              <a:t>števila</a:t>
            </a:r>
            <a:r>
              <a:rPr lang="en-US" sz="1200" dirty="0"/>
              <a:t> </a:t>
            </a:r>
            <a:r>
              <a:rPr lang="en-US" sz="1200" dirty="0" err="1"/>
              <a:t>delovnega</a:t>
            </a:r>
            <a:r>
              <a:rPr lang="en-US" sz="1200" dirty="0"/>
              <a:t> </a:t>
            </a:r>
            <a:r>
              <a:rPr lang="en-US" sz="1200" dirty="0" err="1"/>
              <a:t>prebivalstva</a:t>
            </a:r>
            <a:r>
              <a:rPr lang="en-US" sz="1200" dirty="0"/>
              <a:t> v </a:t>
            </a:r>
            <a:r>
              <a:rPr lang="en-US" sz="1200" dirty="0" err="1"/>
              <a:t>starostnih</a:t>
            </a:r>
            <a:r>
              <a:rPr lang="en-US" sz="1200" dirty="0"/>
              <a:t> </a:t>
            </a:r>
            <a:r>
              <a:rPr lang="en-US" sz="1200" dirty="0" err="1"/>
              <a:t>skupinah</a:t>
            </a:r>
            <a:r>
              <a:rPr lang="en-US" sz="1200" dirty="0"/>
              <a:t> 55-59 in 60+</a:t>
            </a:r>
          </a:p>
          <a:p>
            <a:r>
              <a:rPr lang="en-US" sz="1200" dirty="0" err="1"/>
              <a:t>Precejšen</a:t>
            </a:r>
            <a:r>
              <a:rPr lang="en-US" sz="1200" dirty="0"/>
              <a:t> </a:t>
            </a:r>
            <a:r>
              <a:rPr lang="en-US" sz="1200" dirty="0" err="1"/>
              <a:t>padec</a:t>
            </a:r>
            <a:r>
              <a:rPr lang="en-US" sz="1200" dirty="0"/>
              <a:t> </a:t>
            </a:r>
            <a:r>
              <a:rPr lang="en-US" sz="1200" dirty="0" err="1"/>
              <a:t>števila</a:t>
            </a:r>
            <a:r>
              <a:rPr lang="en-US" sz="1200" dirty="0"/>
              <a:t> </a:t>
            </a:r>
            <a:r>
              <a:rPr lang="en-US" sz="1200" dirty="0" err="1"/>
              <a:t>delovnega</a:t>
            </a:r>
            <a:r>
              <a:rPr lang="en-US" sz="1200" dirty="0"/>
              <a:t> </a:t>
            </a:r>
            <a:r>
              <a:rPr lang="en-US" sz="1200" dirty="0" err="1"/>
              <a:t>prebivalstva</a:t>
            </a:r>
            <a:r>
              <a:rPr lang="en-US" sz="1200" dirty="0"/>
              <a:t> v </a:t>
            </a:r>
            <a:r>
              <a:rPr lang="en-US" sz="1200" dirty="0" err="1"/>
              <a:t>starostni</a:t>
            </a:r>
            <a:r>
              <a:rPr lang="en-US" sz="1200" dirty="0"/>
              <a:t> </a:t>
            </a:r>
            <a:r>
              <a:rPr lang="en-US" sz="1200" dirty="0" err="1"/>
              <a:t>skupini</a:t>
            </a:r>
            <a:r>
              <a:rPr lang="en-US" sz="1200" dirty="0"/>
              <a:t> 30-34</a:t>
            </a:r>
          </a:p>
          <a:p>
            <a:r>
              <a:rPr lang="en-US" sz="1200" dirty="0"/>
              <a:t>V </a:t>
            </a:r>
            <a:r>
              <a:rPr lang="en-US" sz="1200" dirty="0" err="1"/>
              <a:t>vseh</a:t>
            </a:r>
            <a:r>
              <a:rPr lang="en-US" sz="1200" dirty="0"/>
              <a:t> </a:t>
            </a:r>
            <a:r>
              <a:rPr lang="en-US" sz="1200" dirty="0" err="1"/>
              <a:t>regijah</a:t>
            </a:r>
            <a:r>
              <a:rPr lang="en-US" sz="1200" dirty="0"/>
              <a:t> se </a:t>
            </a:r>
            <a:r>
              <a:rPr lang="en-US" sz="1200" dirty="0" err="1"/>
              <a:t>količina</a:t>
            </a:r>
            <a:r>
              <a:rPr lang="en-US" sz="1200" dirty="0"/>
              <a:t> </a:t>
            </a:r>
            <a:r>
              <a:rPr lang="en-US" sz="1200" dirty="0" err="1"/>
              <a:t>delovnega</a:t>
            </a:r>
            <a:r>
              <a:rPr lang="en-US" sz="1200" dirty="0"/>
              <a:t> </a:t>
            </a:r>
            <a:r>
              <a:rPr lang="en-US" sz="1200" dirty="0" err="1"/>
              <a:t>prebivalstva</a:t>
            </a:r>
            <a:r>
              <a:rPr lang="en-US" sz="1200" dirty="0"/>
              <a:t> </a:t>
            </a:r>
            <a:r>
              <a:rPr lang="en-US" sz="1200" dirty="0" err="1"/>
              <a:t>spreminja</a:t>
            </a:r>
            <a:r>
              <a:rPr lang="en-US" sz="1200" dirty="0"/>
              <a:t> </a:t>
            </a:r>
            <a:r>
              <a:rPr lang="en-US" sz="1200" dirty="0" err="1"/>
              <a:t>podobno</a:t>
            </a:r>
            <a:r>
              <a:rPr lang="en-US" sz="1200" dirty="0"/>
              <a:t> – </a:t>
            </a:r>
            <a:r>
              <a:rPr lang="en-US" sz="1200" dirty="0" err="1"/>
              <a:t>najbolj</a:t>
            </a:r>
            <a:r>
              <a:rPr lang="en-US" sz="1200" dirty="0"/>
              <a:t> </a:t>
            </a:r>
            <a:r>
              <a:rPr lang="en-US" sz="1200" dirty="0" err="1"/>
              <a:t>izstopa</a:t>
            </a:r>
            <a:r>
              <a:rPr lang="en-US" sz="1200" dirty="0"/>
              <a:t> </a:t>
            </a:r>
            <a:r>
              <a:rPr lang="en-US" sz="1200" dirty="0" err="1"/>
              <a:t>osrednjeslovenska</a:t>
            </a:r>
            <a:r>
              <a:rPr lang="en-US" sz="1200" dirty="0"/>
              <a:t> </a:t>
            </a:r>
            <a:r>
              <a:rPr lang="en-US" sz="1200" dirty="0" err="1"/>
              <a:t>regija</a:t>
            </a:r>
            <a:r>
              <a:rPr lang="en-US" sz="1200" dirty="0"/>
              <a:t>, </a:t>
            </a:r>
            <a:r>
              <a:rPr lang="en-US" sz="1200" dirty="0" err="1"/>
              <a:t>kjer</a:t>
            </a:r>
            <a:r>
              <a:rPr lang="en-US" sz="1200" dirty="0"/>
              <a:t> </a:t>
            </a:r>
            <a:r>
              <a:rPr lang="en-US" sz="1200" dirty="0" err="1"/>
              <a:t>vidimo</a:t>
            </a:r>
            <a:r>
              <a:rPr lang="en-US" sz="1200" dirty="0"/>
              <a:t>, da je </a:t>
            </a:r>
            <a:r>
              <a:rPr lang="en-US" sz="1200" dirty="0" err="1"/>
              <a:t>porast</a:t>
            </a:r>
            <a:r>
              <a:rPr lang="en-US" sz="1200" dirty="0"/>
              <a:t> </a:t>
            </a:r>
            <a:r>
              <a:rPr lang="en-US" sz="1200" dirty="0" err="1"/>
              <a:t>števila</a:t>
            </a:r>
            <a:r>
              <a:rPr lang="en-US" sz="1200" dirty="0"/>
              <a:t> </a:t>
            </a:r>
            <a:r>
              <a:rPr lang="en-US" sz="1200" dirty="0" err="1"/>
              <a:t>delovnega</a:t>
            </a:r>
            <a:r>
              <a:rPr lang="en-US" sz="1200" dirty="0"/>
              <a:t> </a:t>
            </a:r>
            <a:r>
              <a:rPr lang="en-US" sz="1200" dirty="0" err="1"/>
              <a:t>prebivalstva</a:t>
            </a:r>
            <a:r>
              <a:rPr lang="en-US" sz="1200" dirty="0"/>
              <a:t> z </a:t>
            </a:r>
            <a:r>
              <a:rPr lang="en-US" sz="1200" dirty="0" err="1"/>
              <a:t>leti</a:t>
            </a:r>
            <a:r>
              <a:rPr lang="en-US" sz="1200" dirty="0"/>
              <a:t> </a:t>
            </a:r>
            <a:r>
              <a:rPr lang="en-US" sz="1200" dirty="0" err="1"/>
              <a:t>najbolj</a:t>
            </a:r>
            <a:r>
              <a:rPr lang="en-US" sz="1200" dirty="0"/>
              <a:t> </a:t>
            </a:r>
            <a:r>
              <a:rPr lang="en-US" sz="1200" dirty="0" err="1"/>
              <a:t>narastla</a:t>
            </a:r>
            <a:endParaRPr lang="en-US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542</Words>
  <Application>Microsoft Macintosh PowerPoint</Application>
  <PresentationFormat>On-screen Show (16:9)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Analiza delovno aktivnega prebivalstva in BDP Slovenije</vt:lpstr>
      <vt:lpstr>PowerPoint Presentation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Frelih Uhelj, Urška</cp:lastModifiedBy>
  <cp:revision>32</cp:revision>
  <cp:lastPrinted>2025-04-14T17:19:12Z</cp:lastPrinted>
  <dcterms:created xsi:type="dcterms:W3CDTF">2020-04-03T06:53:29Z</dcterms:created>
  <dcterms:modified xsi:type="dcterms:W3CDTF">2025-04-14T18:13:57Z</dcterms:modified>
  <cp:category/>
</cp:coreProperties>
</file>