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3" r:id="rId6"/>
    <p:sldId id="262"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jala Pandey" userId="ce5727abce443a74" providerId="LiveId" clId="{75C1C66A-37C1-48BD-BFFF-B566B7F9BDEA}"/>
    <pc:docChg chg="modSld">
      <pc:chgData name="Nirjala Pandey" userId="ce5727abce443a74" providerId="LiveId" clId="{75C1C66A-37C1-48BD-BFFF-B566B7F9BDEA}" dt="2025-06-10T08:40:01.013" v="55" actId="20577"/>
      <pc:docMkLst>
        <pc:docMk/>
      </pc:docMkLst>
      <pc:sldChg chg="modSp mod">
        <pc:chgData name="Nirjala Pandey" userId="ce5727abce443a74" providerId="LiveId" clId="{75C1C66A-37C1-48BD-BFFF-B566B7F9BDEA}" dt="2025-06-10T08:35:09.784" v="3" actId="20577"/>
        <pc:sldMkLst>
          <pc:docMk/>
          <pc:sldMk cId="3956465161" sldId="259"/>
        </pc:sldMkLst>
        <pc:spChg chg="mod">
          <ac:chgData name="Nirjala Pandey" userId="ce5727abce443a74" providerId="LiveId" clId="{75C1C66A-37C1-48BD-BFFF-B566B7F9BDEA}" dt="2025-06-10T08:35:09.784" v="3" actId="20577"/>
          <ac:spMkLst>
            <pc:docMk/>
            <pc:sldMk cId="3956465161" sldId="259"/>
            <ac:spMk id="7" creationId="{EC56CB4B-1403-AB65-A05E-037CB2B98426}"/>
          </ac:spMkLst>
        </pc:spChg>
      </pc:sldChg>
      <pc:sldChg chg="modSp mod">
        <pc:chgData name="Nirjala Pandey" userId="ce5727abce443a74" providerId="LiveId" clId="{75C1C66A-37C1-48BD-BFFF-B566B7F9BDEA}" dt="2025-06-10T08:40:01.013" v="55" actId="20577"/>
        <pc:sldMkLst>
          <pc:docMk/>
          <pc:sldMk cId="1363759607" sldId="262"/>
        </pc:sldMkLst>
        <pc:spChg chg="mod">
          <ac:chgData name="Nirjala Pandey" userId="ce5727abce443a74" providerId="LiveId" clId="{75C1C66A-37C1-48BD-BFFF-B566B7F9BDEA}" dt="2025-06-10T08:40:01.013" v="55" actId="20577"/>
          <ac:spMkLst>
            <pc:docMk/>
            <pc:sldMk cId="1363759607" sldId="262"/>
            <ac:spMk id="7" creationId="{F27A6018-4D30-CD7B-2AB7-4C851C9D01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7945E3-7E8B-43EF-880F-EAB93E38E5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289513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945E3-7E8B-43EF-880F-EAB93E38E5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34588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945E3-7E8B-43EF-880F-EAB93E38E5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0CB0-7048-45DB-A280-2011D5CF797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137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945E3-7E8B-43EF-880F-EAB93E38E5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3888965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945E3-7E8B-43EF-880F-EAB93E38E5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0CB0-7048-45DB-A280-2011D5CF797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8550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945E3-7E8B-43EF-880F-EAB93E38E5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2302955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945E3-7E8B-43EF-880F-EAB93E38E5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2994135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945E3-7E8B-43EF-880F-EAB93E38E5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66195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945E3-7E8B-43EF-880F-EAB93E38E5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383202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945E3-7E8B-43EF-880F-EAB93E38E5C4}"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342932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7945E3-7E8B-43EF-880F-EAB93E38E5C4}"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134097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7945E3-7E8B-43EF-880F-EAB93E38E5C4}"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354233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945E3-7E8B-43EF-880F-EAB93E38E5C4}"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966226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945E3-7E8B-43EF-880F-EAB93E38E5C4}" type="datetimeFigureOut">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425751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7945E3-7E8B-43EF-880F-EAB93E38E5C4}"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223569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945E3-7E8B-43EF-880F-EAB93E38E5C4}"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70CB0-7048-45DB-A280-2011D5CF797D}" type="slidenum">
              <a:rPr lang="en-US" smtClean="0"/>
              <a:t>‹#›</a:t>
            </a:fld>
            <a:endParaRPr lang="en-US"/>
          </a:p>
        </p:txBody>
      </p:sp>
    </p:spTree>
    <p:extLst>
      <p:ext uri="{BB962C8B-B14F-4D97-AF65-F5344CB8AC3E}">
        <p14:creationId xmlns:p14="http://schemas.microsoft.com/office/powerpoint/2010/main" val="390716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7945E3-7E8B-43EF-880F-EAB93E38E5C4}" type="datetimeFigureOut">
              <a:rPr lang="en-US" smtClean="0"/>
              <a:t>6/10/2025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370CB0-7048-45DB-A280-2011D5CF797D}" type="slidenum">
              <a:rPr lang="en-US" smtClean="0"/>
              <a:t>‹#›</a:t>
            </a:fld>
            <a:endParaRPr lang="en-US"/>
          </a:p>
        </p:txBody>
      </p:sp>
    </p:spTree>
    <p:extLst>
      <p:ext uri="{BB962C8B-B14F-4D97-AF65-F5344CB8AC3E}">
        <p14:creationId xmlns:p14="http://schemas.microsoft.com/office/powerpoint/2010/main" val="2661491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F99D-CB91-B458-A9FC-85580DA3107B}"/>
              </a:ext>
            </a:extLst>
          </p:cNvPr>
          <p:cNvSpPr>
            <a:spLocks noGrp="1"/>
          </p:cNvSpPr>
          <p:nvPr>
            <p:ph type="ctrTitle"/>
          </p:nvPr>
        </p:nvSpPr>
        <p:spPr>
          <a:xfrm>
            <a:off x="1507067" y="963385"/>
            <a:ext cx="7766936" cy="2613922"/>
          </a:xfrm>
        </p:spPr>
        <p:txBody>
          <a:bodyPr/>
          <a:lstStyle/>
          <a:p>
            <a:pPr algn="ctr"/>
            <a:r>
              <a:rPr lang="en-US" b="1" dirty="0"/>
              <a:t>“Netflix Original Films and IMDB Scores Dataset”</a:t>
            </a:r>
            <a:endParaRPr lang="en-US" dirty="0"/>
          </a:p>
        </p:txBody>
      </p:sp>
      <p:sp>
        <p:nvSpPr>
          <p:cNvPr id="3" name="Subtitle 2">
            <a:extLst>
              <a:ext uri="{FF2B5EF4-FFF2-40B4-BE49-F238E27FC236}">
                <a16:creationId xmlns:a16="http://schemas.microsoft.com/office/drawing/2014/main" id="{34B35569-4223-2BDC-0D71-24A8D617951F}"/>
              </a:ext>
            </a:extLst>
          </p:cNvPr>
          <p:cNvSpPr>
            <a:spLocks noGrp="1"/>
          </p:cNvSpPr>
          <p:nvPr>
            <p:ph type="subTitle" idx="1"/>
          </p:nvPr>
        </p:nvSpPr>
        <p:spPr/>
        <p:txBody>
          <a:bodyPr>
            <a:normAutofit lnSpcReduction="10000"/>
          </a:bodyPr>
          <a:lstStyle/>
          <a:p>
            <a:r>
              <a:rPr lang="en-US" dirty="0"/>
              <a:t>Meera Khadka</a:t>
            </a:r>
          </a:p>
          <a:p>
            <a:r>
              <a:rPr lang="en-US" dirty="0"/>
              <a:t>Hridaya Manandhar</a:t>
            </a:r>
          </a:p>
          <a:p>
            <a:r>
              <a:rPr lang="en-US" dirty="0"/>
              <a:t>Nirjala Pandey</a:t>
            </a:r>
          </a:p>
          <a:p>
            <a:endParaRPr lang="en-US" dirty="0"/>
          </a:p>
        </p:txBody>
      </p:sp>
    </p:spTree>
    <p:extLst>
      <p:ext uri="{BB962C8B-B14F-4D97-AF65-F5344CB8AC3E}">
        <p14:creationId xmlns:p14="http://schemas.microsoft.com/office/powerpoint/2010/main" val="17819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878E-7F1B-DF18-A861-832E9C5A77E0}"/>
              </a:ext>
            </a:extLst>
          </p:cNvPr>
          <p:cNvSpPr>
            <a:spLocks noGrp="1"/>
          </p:cNvSpPr>
          <p:nvPr>
            <p:ph type="title"/>
          </p:nvPr>
        </p:nvSpPr>
        <p:spPr>
          <a:xfrm>
            <a:off x="2424492" y="0"/>
            <a:ext cx="8596668" cy="1826581"/>
          </a:xfrm>
        </p:spPr>
        <p:txBody>
          <a:bodyPr>
            <a:normAutofit/>
          </a:bodyPr>
          <a:lstStyle/>
          <a:p>
            <a:r>
              <a:rPr lang="en-US" sz="5400" dirty="0">
                <a:latin typeface="Arial" panose="020B0604020202020204" pitchFamily="34" charset="0"/>
                <a:cs typeface="Arial" panose="020B0604020202020204" pitchFamily="34" charset="0"/>
              </a:rPr>
              <a:t>Project Overview</a:t>
            </a:r>
          </a:p>
        </p:txBody>
      </p:sp>
      <p:sp>
        <p:nvSpPr>
          <p:cNvPr id="3" name="Text Placeholder 2">
            <a:extLst>
              <a:ext uri="{FF2B5EF4-FFF2-40B4-BE49-F238E27FC236}">
                <a16:creationId xmlns:a16="http://schemas.microsoft.com/office/drawing/2014/main" id="{70BBCF7D-26D7-79E9-3317-677C814FC96E}"/>
              </a:ext>
            </a:extLst>
          </p:cNvPr>
          <p:cNvSpPr>
            <a:spLocks noGrp="1"/>
          </p:cNvSpPr>
          <p:nvPr>
            <p:ph type="body" idx="1"/>
          </p:nvPr>
        </p:nvSpPr>
        <p:spPr>
          <a:xfrm>
            <a:off x="807963" y="2437390"/>
            <a:ext cx="8466666" cy="2428523"/>
          </a:xfrm>
        </p:spPr>
        <p:txBody>
          <a:bodyPr>
            <a:noAutofit/>
          </a:bodyPr>
          <a:lstStyle/>
          <a:p>
            <a:r>
              <a:rPr lang="en-US" sz="2400" dirty="0">
                <a:latin typeface="Arial" panose="020B0604020202020204" pitchFamily="34" charset="0"/>
                <a:cs typeface="Arial" panose="020B0604020202020204" pitchFamily="34" charset="0"/>
              </a:rPr>
              <a:t>In this project, we explore and analyze the Netflix Originals dataset, which contains information about movies and series released as Netflix Originals. </a:t>
            </a:r>
          </a:p>
          <a:p>
            <a:r>
              <a:rPr lang="en-US" sz="2400" dirty="0">
                <a:latin typeface="Arial" panose="020B0604020202020204" pitchFamily="34" charset="0"/>
                <a:cs typeface="Arial" panose="020B0604020202020204" pitchFamily="34" charset="0"/>
              </a:rPr>
              <a:t>The goal is to understand the data structure, assess its quality, and uncover insights that can inform content strategies or modeling tasks.</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321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B8FCA-C43F-DA74-058A-F3F464FA5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D20F1-6473-099A-DF8F-92AB7B128683}"/>
              </a:ext>
            </a:extLst>
          </p:cNvPr>
          <p:cNvSpPr>
            <a:spLocks noGrp="1"/>
          </p:cNvSpPr>
          <p:nvPr>
            <p:ph type="title"/>
          </p:nvPr>
        </p:nvSpPr>
        <p:spPr>
          <a:xfrm>
            <a:off x="3303723" y="360485"/>
            <a:ext cx="4785200" cy="958361"/>
          </a:xfrm>
        </p:spPr>
        <p:txBody>
          <a:bodyPr>
            <a:normAutofit/>
          </a:bodyPr>
          <a:lstStyle/>
          <a:p>
            <a:r>
              <a:rPr lang="en-US" sz="5400" dirty="0">
                <a:latin typeface="Arial" panose="020B0604020202020204" pitchFamily="34" charset="0"/>
                <a:cs typeface="Arial" panose="020B0604020202020204" pitchFamily="34" charset="0"/>
              </a:rPr>
              <a:t>Data Profiling</a:t>
            </a:r>
          </a:p>
        </p:txBody>
      </p:sp>
      <p:pic>
        <p:nvPicPr>
          <p:cNvPr id="5" name="Picture 4">
            <a:extLst>
              <a:ext uri="{FF2B5EF4-FFF2-40B4-BE49-F238E27FC236}">
                <a16:creationId xmlns:a16="http://schemas.microsoft.com/office/drawing/2014/main" id="{34F20221-E0E4-13AC-DF82-31E05E7CB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87" y="1699700"/>
            <a:ext cx="4262352" cy="2517805"/>
          </a:xfrm>
          <a:prstGeom prst="rect">
            <a:avLst/>
          </a:prstGeom>
        </p:spPr>
      </p:pic>
      <p:sp>
        <p:nvSpPr>
          <p:cNvPr id="7" name="TextBox 6">
            <a:extLst>
              <a:ext uri="{FF2B5EF4-FFF2-40B4-BE49-F238E27FC236}">
                <a16:creationId xmlns:a16="http://schemas.microsoft.com/office/drawing/2014/main" id="{EC56CB4B-1403-AB65-A05E-037CB2B98426}"/>
              </a:ext>
            </a:extLst>
          </p:cNvPr>
          <p:cNvSpPr txBox="1"/>
          <p:nvPr/>
        </p:nvSpPr>
        <p:spPr>
          <a:xfrm>
            <a:off x="5021873" y="2763569"/>
            <a:ext cx="5108333" cy="2585323"/>
          </a:xfrm>
          <a:prstGeom prst="rect">
            <a:avLst/>
          </a:prstGeom>
          <a:noFill/>
        </p:spPr>
        <p:txBody>
          <a:bodyPr wrap="square" rtlCol="0">
            <a:spAutoFit/>
          </a:bodyPr>
          <a:lstStyle/>
          <a:p>
            <a:r>
              <a:rPr lang="en-US" dirty="0"/>
              <a:t>Here we have observed that (Genre, language) are objects. To minimize the memory occupation and for higher performance, we convert the datatype to category which will help us to filter data easily.</a:t>
            </a:r>
            <a:br>
              <a:rPr lang="en-US" dirty="0"/>
            </a:br>
            <a:endParaRPr lang="en-US" dirty="0"/>
          </a:p>
          <a:p>
            <a:r>
              <a:rPr lang="en-US" dirty="0"/>
              <a:t>And we convert the datatype of Premiere to datetime for better analysis in year wise , month wise and day wise fashion.</a:t>
            </a:r>
          </a:p>
        </p:txBody>
      </p:sp>
      <p:sp>
        <p:nvSpPr>
          <p:cNvPr id="8" name="TextBox 7">
            <a:extLst>
              <a:ext uri="{FF2B5EF4-FFF2-40B4-BE49-F238E27FC236}">
                <a16:creationId xmlns:a16="http://schemas.microsoft.com/office/drawing/2014/main" id="{BB4DE9DF-D6E6-4407-5957-0BCFFED94F78}"/>
              </a:ext>
            </a:extLst>
          </p:cNvPr>
          <p:cNvSpPr txBox="1"/>
          <p:nvPr/>
        </p:nvSpPr>
        <p:spPr>
          <a:xfrm>
            <a:off x="765889" y="5158300"/>
            <a:ext cx="3719147" cy="1200329"/>
          </a:xfrm>
          <a:prstGeom prst="rect">
            <a:avLst/>
          </a:prstGeom>
          <a:noFill/>
        </p:spPr>
        <p:txBody>
          <a:bodyPr wrap="square" rtlCol="0">
            <a:spAutoFit/>
          </a:bodyPr>
          <a:lstStyle/>
          <a:p>
            <a:r>
              <a:rPr lang="en-US" dirty="0"/>
              <a:t>Since, There are no null values or duplicate rows in our dataset ,We do not have to drop or impute our features.</a:t>
            </a:r>
          </a:p>
        </p:txBody>
      </p:sp>
    </p:spTree>
    <p:extLst>
      <p:ext uri="{BB962C8B-B14F-4D97-AF65-F5344CB8AC3E}">
        <p14:creationId xmlns:p14="http://schemas.microsoft.com/office/powerpoint/2010/main" val="395646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4F49E-353C-2587-2E1F-640488BD5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CFDC3-1FA9-92BF-58C1-1E20B741E43E}"/>
              </a:ext>
            </a:extLst>
          </p:cNvPr>
          <p:cNvSpPr>
            <a:spLocks noGrp="1"/>
          </p:cNvSpPr>
          <p:nvPr>
            <p:ph type="title"/>
          </p:nvPr>
        </p:nvSpPr>
        <p:spPr>
          <a:xfrm>
            <a:off x="2946528" y="0"/>
            <a:ext cx="4148864" cy="1011115"/>
          </a:xfrm>
        </p:spPr>
        <p:txBody>
          <a:bodyPr>
            <a:normAutofit/>
          </a:bodyPr>
          <a:lstStyle/>
          <a:p>
            <a:r>
              <a:rPr lang="en-US" sz="5400" dirty="0">
                <a:latin typeface="Arial" panose="020B0604020202020204" pitchFamily="34" charset="0"/>
                <a:cs typeface="Arial" panose="020B0604020202020204" pitchFamily="34" charset="0"/>
              </a:rPr>
              <a:t>Visualization</a:t>
            </a:r>
          </a:p>
        </p:txBody>
      </p:sp>
      <p:pic>
        <p:nvPicPr>
          <p:cNvPr id="1026" name="Picture 2">
            <a:extLst>
              <a:ext uri="{FF2B5EF4-FFF2-40B4-BE49-F238E27FC236}">
                <a16:creationId xmlns:a16="http://schemas.microsoft.com/office/drawing/2014/main" id="{AE4FAB37-ACED-7FA9-C1CC-CF7B26B12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002" y="4454684"/>
            <a:ext cx="2586979" cy="18043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D0BC477-EBBA-FAE2-570D-5EE3CD8D0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960" y="1759448"/>
            <a:ext cx="2831280" cy="19858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E7EBED0-100B-EA81-C206-EC10F5A3ED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871" y="1830703"/>
            <a:ext cx="2586979" cy="180439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973AA78-22FA-95CC-6898-ABDB2E9FD4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0960" y="4454684"/>
            <a:ext cx="2831280" cy="1804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777C94-3BFC-699B-3F15-98548A0F41D4}"/>
              </a:ext>
            </a:extLst>
          </p:cNvPr>
          <p:cNvSpPr txBox="1"/>
          <p:nvPr/>
        </p:nvSpPr>
        <p:spPr>
          <a:xfrm>
            <a:off x="1131002" y="1301262"/>
            <a:ext cx="2586979" cy="369332"/>
          </a:xfrm>
          <a:prstGeom prst="rect">
            <a:avLst/>
          </a:prstGeom>
          <a:noFill/>
        </p:spPr>
        <p:txBody>
          <a:bodyPr wrap="square" rtlCol="0">
            <a:spAutoFit/>
          </a:bodyPr>
          <a:lstStyle/>
          <a:p>
            <a:r>
              <a:rPr lang="en-US" dirty="0"/>
              <a:t>Univariate(Histogram)</a:t>
            </a:r>
          </a:p>
        </p:txBody>
      </p:sp>
      <p:sp>
        <p:nvSpPr>
          <p:cNvPr id="5" name="TextBox 4">
            <a:extLst>
              <a:ext uri="{FF2B5EF4-FFF2-40B4-BE49-F238E27FC236}">
                <a16:creationId xmlns:a16="http://schemas.microsoft.com/office/drawing/2014/main" id="{79BF0388-1389-59EF-988F-8A2231373648}"/>
              </a:ext>
            </a:extLst>
          </p:cNvPr>
          <p:cNvSpPr txBox="1"/>
          <p:nvPr/>
        </p:nvSpPr>
        <p:spPr>
          <a:xfrm>
            <a:off x="5415905" y="1301262"/>
            <a:ext cx="2586979" cy="369332"/>
          </a:xfrm>
          <a:prstGeom prst="rect">
            <a:avLst/>
          </a:prstGeom>
          <a:noFill/>
        </p:spPr>
        <p:txBody>
          <a:bodyPr wrap="square" rtlCol="0">
            <a:spAutoFit/>
          </a:bodyPr>
          <a:lstStyle/>
          <a:p>
            <a:r>
              <a:rPr lang="en-US" dirty="0"/>
              <a:t>Bivariate(RegPlot)</a:t>
            </a:r>
          </a:p>
        </p:txBody>
      </p:sp>
      <p:sp>
        <p:nvSpPr>
          <p:cNvPr id="6" name="TextBox 5">
            <a:extLst>
              <a:ext uri="{FF2B5EF4-FFF2-40B4-BE49-F238E27FC236}">
                <a16:creationId xmlns:a16="http://schemas.microsoft.com/office/drawing/2014/main" id="{0ADE1011-F32A-E571-F396-86F4A971D9A9}"/>
              </a:ext>
            </a:extLst>
          </p:cNvPr>
          <p:cNvSpPr txBox="1"/>
          <p:nvPr/>
        </p:nvSpPr>
        <p:spPr>
          <a:xfrm>
            <a:off x="1131002" y="4006249"/>
            <a:ext cx="2586979" cy="369332"/>
          </a:xfrm>
          <a:prstGeom prst="rect">
            <a:avLst/>
          </a:prstGeom>
          <a:noFill/>
        </p:spPr>
        <p:txBody>
          <a:bodyPr wrap="square" rtlCol="0">
            <a:spAutoFit/>
          </a:bodyPr>
          <a:lstStyle/>
          <a:p>
            <a:r>
              <a:rPr lang="en-US" dirty="0"/>
              <a:t>Correlation(Heatmap)</a:t>
            </a:r>
          </a:p>
        </p:txBody>
      </p:sp>
      <p:sp>
        <p:nvSpPr>
          <p:cNvPr id="7" name="TextBox 6">
            <a:extLst>
              <a:ext uri="{FF2B5EF4-FFF2-40B4-BE49-F238E27FC236}">
                <a16:creationId xmlns:a16="http://schemas.microsoft.com/office/drawing/2014/main" id="{A4F57941-FD0D-D53D-6EB2-A669F097E4CC}"/>
              </a:ext>
            </a:extLst>
          </p:cNvPr>
          <p:cNvSpPr txBox="1"/>
          <p:nvPr/>
        </p:nvSpPr>
        <p:spPr>
          <a:xfrm>
            <a:off x="5524153" y="4006249"/>
            <a:ext cx="2586979" cy="369332"/>
          </a:xfrm>
          <a:prstGeom prst="rect">
            <a:avLst/>
          </a:prstGeom>
          <a:noFill/>
        </p:spPr>
        <p:txBody>
          <a:bodyPr wrap="square" rtlCol="0">
            <a:spAutoFit/>
          </a:bodyPr>
          <a:lstStyle/>
          <a:p>
            <a:r>
              <a:rPr lang="en-US" dirty="0"/>
              <a:t>Distribution(KDE)</a:t>
            </a:r>
          </a:p>
        </p:txBody>
      </p:sp>
    </p:spTree>
    <p:extLst>
      <p:ext uri="{BB962C8B-B14F-4D97-AF65-F5344CB8AC3E}">
        <p14:creationId xmlns:p14="http://schemas.microsoft.com/office/powerpoint/2010/main" val="389642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E2059-D27D-9395-C708-410C3DC5E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0DA724-C630-597A-E298-4D7F624DF3EE}"/>
              </a:ext>
            </a:extLst>
          </p:cNvPr>
          <p:cNvSpPr>
            <a:spLocks noGrp="1"/>
          </p:cNvSpPr>
          <p:nvPr>
            <p:ph type="title"/>
          </p:nvPr>
        </p:nvSpPr>
        <p:spPr>
          <a:xfrm>
            <a:off x="3877256" y="38097"/>
            <a:ext cx="2392915" cy="914400"/>
          </a:xfrm>
        </p:spPr>
        <p:txBody>
          <a:bodyPr>
            <a:normAutofit/>
          </a:bodyPr>
          <a:lstStyle/>
          <a:p>
            <a:r>
              <a:rPr lang="en-US" sz="5400" dirty="0">
                <a:latin typeface="Arial" panose="020B0604020202020204" pitchFamily="34" charset="0"/>
                <a:cs typeface="Arial" panose="020B0604020202020204" pitchFamily="34" charset="0"/>
              </a:rPr>
              <a:t>Outlier </a:t>
            </a:r>
          </a:p>
        </p:txBody>
      </p:sp>
      <p:sp>
        <p:nvSpPr>
          <p:cNvPr id="3" name="Title 1">
            <a:extLst>
              <a:ext uri="{FF2B5EF4-FFF2-40B4-BE49-F238E27FC236}">
                <a16:creationId xmlns:a16="http://schemas.microsoft.com/office/drawing/2014/main" id="{13226F09-D302-44FD-2519-F86920BCC8AD}"/>
              </a:ext>
            </a:extLst>
          </p:cNvPr>
          <p:cNvSpPr txBox="1">
            <a:spLocks/>
          </p:cNvSpPr>
          <p:nvPr/>
        </p:nvSpPr>
        <p:spPr>
          <a:xfrm>
            <a:off x="1318140" y="963387"/>
            <a:ext cx="2392915" cy="914400"/>
          </a:xfrm>
          <a:prstGeom prst="rect">
            <a:avLst/>
          </a:prstGeom>
        </p:spPr>
        <p:txBody>
          <a:bodyPr vert="horz" lIns="91440" tIns="45720" rIns="91440" bIns="45720" rtlCol="0" anchor="b">
            <a:normAutofit fontScale="700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latin typeface="Arial" panose="020B0604020202020204" pitchFamily="34" charset="0"/>
                <a:cs typeface="Arial" panose="020B0604020202020204" pitchFamily="34" charset="0"/>
              </a:rPr>
              <a:t>Detection </a:t>
            </a:r>
          </a:p>
        </p:txBody>
      </p:sp>
      <p:pic>
        <p:nvPicPr>
          <p:cNvPr id="4098" name="Picture 2">
            <a:extLst>
              <a:ext uri="{FF2B5EF4-FFF2-40B4-BE49-F238E27FC236}">
                <a16:creationId xmlns:a16="http://schemas.microsoft.com/office/drawing/2014/main" id="{779DC99E-DD3E-A944-DBB4-E36927E45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13" y="1877787"/>
            <a:ext cx="4060371" cy="406037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7896BD8-D0F2-542A-0D50-612D03F33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360" y="1877787"/>
            <a:ext cx="4027716" cy="402771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F697E964-4899-34C6-1858-4FA301B8A88A}"/>
              </a:ext>
            </a:extLst>
          </p:cNvPr>
          <p:cNvSpPr txBox="1">
            <a:spLocks/>
          </p:cNvSpPr>
          <p:nvPr/>
        </p:nvSpPr>
        <p:spPr>
          <a:xfrm>
            <a:off x="6270171" y="963387"/>
            <a:ext cx="2392915" cy="914400"/>
          </a:xfrm>
          <a:prstGeom prst="rect">
            <a:avLst/>
          </a:prstGeom>
        </p:spPr>
        <p:txBody>
          <a:bodyPr vert="horz" lIns="91440" tIns="45720" rIns="91440" bIns="45720" rtlCol="0" anchor="b">
            <a:normAutofit fontScale="77500" lnSpcReduction="2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latin typeface="Arial" panose="020B0604020202020204" pitchFamily="34" charset="0"/>
                <a:cs typeface="Arial" panose="020B0604020202020204" pitchFamily="34" charset="0"/>
              </a:rPr>
              <a:t>Handling </a:t>
            </a:r>
          </a:p>
        </p:txBody>
      </p:sp>
      <p:sp>
        <p:nvSpPr>
          <p:cNvPr id="9" name="TextBox 8">
            <a:extLst>
              <a:ext uri="{FF2B5EF4-FFF2-40B4-BE49-F238E27FC236}">
                <a16:creationId xmlns:a16="http://schemas.microsoft.com/office/drawing/2014/main" id="{21882BE3-9133-3CE4-5D33-6748C3B5A4DC}"/>
              </a:ext>
            </a:extLst>
          </p:cNvPr>
          <p:cNvSpPr txBox="1"/>
          <p:nvPr/>
        </p:nvSpPr>
        <p:spPr>
          <a:xfrm>
            <a:off x="1028700" y="5938158"/>
            <a:ext cx="3516084" cy="369332"/>
          </a:xfrm>
          <a:prstGeom prst="rect">
            <a:avLst/>
          </a:prstGeom>
          <a:noFill/>
        </p:spPr>
        <p:txBody>
          <a:bodyPr wrap="square" rtlCol="0">
            <a:spAutoFit/>
          </a:bodyPr>
          <a:lstStyle/>
          <a:p>
            <a:r>
              <a:rPr lang="en-US" dirty="0"/>
              <a:t>Fig : Boxplot with outliers</a:t>
            </a:r>
          </a:p>
        </p:txBody>
      </p:sp>
      <p:sp>
        <p:nvSpPr>
          <p:cNvPr id="10" name="TextBox 9">
            <a:extLst>
              <a:ext uri="{FF2B5EF4-FFF2-40B4-BE49-F238E27FC236}">
                <a16:creationId xmlns:a16="http://schemas.microsoft.com/office/drawing/2014/main" id="{EF2DEDE1-FD4F-9574-2724-F53FAFF8CBC9}"/>
              </a:ext>
            </a:extLst>
          </p:cNvPr>
          <p:cNvSpPr txBox="1"/>
          <p:nvPr/>
        </p:nvSpPr>
        <p:spPr>
          <a:xfrm>
            <a:off x="5708586" y="5938158"/>
            <a:ext cx="3516084" cy="369332"/>
          </a:xfrm>
          <a:prstGeom prst="rect">
            <a:avLst/>
          </a:prstGeom>
          <a:noFill/>
        </p:spPr>
        <p:txBody>
          <a:bodyPr wrap="square" rtlCol="0">
            <a:spAutoFit/>
          </a:bodyPr>
          <a:lstStyle/>
          <a:p>
            <a:r>
              <a:rPr lang="en-US" dirty="0"/>
              <a:t>Fig : Boxplot without outliers</a:t>
            </a:r>
          </a:p>
        </p:txBody>
      </p:sp>
    </p:spTree>
    <p:extLst>
      <p:ext uri="{BB962C8B-B14F-4D97-AF65-F5344CB8AC3E}">
        <p14:creationId xmlns:p14="http://schemas.microsoft.com/office/powerpoint/2010/main" val="371391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395B2-37FD-C9F6-40E7-78235EFE95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83586-CE54-55DC-C0D5-68CB2843BB4F}"/>
              </a:ext>
            </a:extLst>
          </p:cNvPr>
          <p:cNvSpPr>
            <a:spLocks noGrp="1"/>
          </p:cNvSpPr>
          <p:nvPr>
            <p:ph type="title"/>
          </p:nvPr>
        </p:nvSpPr>
        <p:spPr>
          <a:xfrm>
            <a:off x="2143137" y="120268"/>
            <a:ext cx="5831485" cy="861646"/>
          </a:xfrm>
        </p:spPr>
        <p:txBody>
          <a:bodyPr>
            <a:normAutofit fontScale="90000"/>
          </a:bodyPr>
          <a:lstStyle/>
          <a:p>
            <a:r>
              <a:rPr lang="en-US" sz="5400" dirty="0">
                <a:latin typeface="Arial" panose="020B0604020202020204" pitchFamily="34" charset="0"/>
                <a:cs typeface="Arial" panose="020B0604020202020204" pitchFamily="34" charset="0"/>
              </a:rPr>
              <a:t>Feature Engineering</a:t>
            </a:r>
          </a:p>
        </p:txBody>
      </p:sp>
      <p:pic>
        <p:nvPicPr>
          <p:cNvPr id="2050" name="Picture 2">
            <a:extLst>
              <a:ext uri="{FF2B5EF4-FFF2-40B4-BE49-F238E27FC236}">
                <a16:creationId xmlns:a16="http://schemas.microsoft.com/office/drawing/2014/main" id="{83E69527-FEAF-DB50-80FE-F36007FB1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2" y="1102182"/>
            <a:ext cx="4229099" cy="21491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540D029-BB2C-DE22-8316-C684DACBB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989" y="4753495"/>
            <a:ext cx="4365832" cy="20046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476AE74-D15E-27DB-B4B5-C20BD5A03C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7867" y="2885211"/>
            <a:ext cx="4469157" cy="266613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E0EAB8E-2B5E-C366-4A0E-2A12199C1D75}"/>
              </a:ext>
            </a:extLst>
          </p:cNvPr>
          <p:cNvSpPr txBox="1">
            <a:spLocks/>
          </p:cNvSpPr>
          <p:nvPr/>
        </p:nvSpPr>
        <p:spPr>
          <a:xfrm>
            <a:off x="2292607" y="0"/>
            <a:ext cx="5831485" cy="861646"/>
          </a:xfrm>
          <a:prstGeom prst="rect">
            <a:avLst/>
          </a:prstGeom>
        </p:spPr>
        <p:txBody>
          <a:bodyPr vert="horz" lIns="91440" tIns="45720" rIns="91440" bIns="45720" rtlCol="0" anchor="b">
            <a:normAutofit fontScale="97500" lnSpcReduction="10000"/>
          </a:bodyPr>
          <a:lstStyle>
            <a:lvl1pPr algn="l" defTabSz="457200" rtl="0" eaLnBrk="1" latinLnBrk="0" hangingPunct="1">
              <a:spcBef>
                <a:spcPct val="0"/>
              </a:spcBef>
              <a:buNone/>
              <a:defRPr sz="4000" b="0" kern="1200" cap="none">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5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B5E09D9-AFCC-FAE0-C7CF-C80F0627BA74}"/>
              </a:ext>
            </a:extLst>
          </p:cNvPr>
          <p:cNvSpPr txBox="1"/>
          <p:nvPr/>
        </p:nvSpPr>
        <p:spPr>
          <a:xfrm>
            <a:off x="4330621" y="1522468"/>
            <a:ext cx="4712677" cy="1200329"/>
          </a:xfrm>
          <a:prstGeom prst="rect">
            <a:avLst/>
          </a:prstGeom>
          <a:noFill/>
        </p:spPr>
        <p:txBody>
          <a:bodyPr wrap="square" rtlCol="0">
            <a:spAutoFit/>
          </a:bodyPr>
          <a:lstStyle/>
          <a:p>
            <a:r>
              <a:rPr lang="en-US" dirty="0"/>
              <a:t>Initially our runtime column was in int, we categorized them into medium, short and long based on time-intervals. This helped us to understand our data better.</a:t>
            </a:r>
          </a:p>
        </p:txBody>
      </p:sp>
      <p:sp>
        <p:nvSpPr>
          <p:cNvPr id="6" name="TextBox 5">
            <a:extLst>
              <a:ext uri="{FF2B5EF4-FFF2-40B4-BE49-F238E27FC236}">
                <a16:creationId xmlns:a16="http://schemas.microsoft.com/office/drawing/2014/main" id="{CD92223A-DA27-9F4F-83A2-E80541D1C690}"/>
              </a:ext>
            </a:extLst>
          </p:cNvPr>
          <p:cNvSpPr txBox="1"/>
          <p:nvPr/>
        </p:nvSpPr>
        <p:spPr>
          <a:xfrm>
            <a:off x="457201" y="3452201"/>
            <a:ext cx="4536830" cy="1200329"/>
          </a:xfrm>
          <a:prstGeom prst="rect">
            <a:avLst/>
          </a:prstGeom>
          <a:noFill/>
        </p:spPr>
        <p:txBody>
          <a:bodyPr wrap="square" rtlCol="0">
            <a:spAutoFit/>
          </a:bodyPr>
          <a:lstStyle/>
          <a:p>
            <a:r>
              <a:rPr lang="en-US" dirty="0"/>
              <a:t>Initially our premiere column was object, we converted it into datetime. This helped us to analyze our data in yearly, monthly and weekday basis.</a:t>
            </a:r>
          </a:p>
        </p:txBody>
      </p:sp>
      <p:sp>
        <p:nvSpPr>
          <p:cNvPr id="7" name="TextBox 6">
            <a:extLst>
              <a:ext uri="{FF2B5EF4-FFF2-40B4-BE49-F238E27FC236}">
                <a16:creationId xmlns:a16="http://schemas.microsoft.com/office/drawing/2014/main" id="{F27A6018-4D30-CD7B-2AB7-4C851C9D017C}"/>
              </a:ext>
            </a:extLst>
          </p:cNvPr>
          <p:cNvSpPr txBox="1"/>
          <p:nvPr/>
        </p:nvSpPr>
        <p:spPr>
          <a:xfrm>
            <a:off x="4994031" y="5551342"/>
            <a:ext cx="4536830" cy="923330"/>
          </a:xfrm>
          <a:prstGeom prst="rect">
            <a:avLst/>
          </a:prstGeom>
          <a:noFill/>
        </p:spPr>
        <p:txBody>
          <a:bodyPr wrap="square" rtlCol="0">
            <a:spAutoFit/>
          </a:bodyPr>
          <a:lstStyle/>
          <a:p>
            <a:r>
              <a:rPr lang="en-US" dirty="0"/>
              <a:t>This way, it is easier to visualize our data and is also helps to predict future market and make rational decisions.</a:t>
            </a:r>
          </a:p>
        </p:txBody>
      </p:sp>
    </p:spTree>
    <p:extLst>
      <p:ext uri="{BB962C8B-B14F-4D97-AF65-F5344CB8AC3E}">
        <p14:creationId xmlns:p14="http://schemas.microsoft.com/office/powerpoint/2010/main" val="136375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B8F9D-CABF-9870-B39C-3C87C0C90A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8F40BB-E601-7D08-5B50-AA829ED06CA5}"/>
              </a:ext>
            </a:extLst>
          </p:cNvPr>
          <p:cNvSpPr>
            <a:spLocks noGrp="1"/>
          </p:cNvSpPr>
          <p:nvPr>
            <p:ph type="title"/>
          </p:nvPr>
        </p:nvSpPr>
        <p:spPr>
          <a:xfrm>
            <a:off x="2415699" y="448408"/>
            <a:ext cx="5831485" cy="861646"/>
          </a:xfrm>
        </p:spPr>
        <p:txBody>
          <a:bodyPr>
            <a:normAutofit fontScale="90000"/>
          </a:bodyPr>
          <a:lstStyle/>
          <a:p>
            <a:r>
              <a:rPr lang="en-US" sz="5400" dirty="0">
                <a:latin typeface="Arial" panose="020B0604020202020204" pitchFamily="34" charset="0"/>
                <a:cs typeface="Arial" panose="020B0604020202020204" pitchFamily="34" charset="0"/>
              </a:rPr>
              <a:t>Key Findings</a:t>
            </a:r>
          </a:p>
        </p:txBody>
      </p:sp>
      <p:sp>
        <p:nvSpPr>
          <p:cNvPr id="6" name="TextBox 5">
            <a:extLst>
              <a:ext uri="{FF2B5EF4-FFF2-40B4-BE49-F238E27FC236}">
                <a16:creationId xmlns:a16="http://schemas.microsoft.com/office/drawing/2014/main" id="{A88266B0-7CC9-387A-CFA3-71F183CDED19}"/>
              </a:ext>
            </a:extLst>
          </p:cNvPr>
          <p:cNvSpPr txBox="1"/>
          <p:nvPr/>
        </p:nvSpPr>
        <p:spPr>
          <a:xfrm>
            <a:off x="702129" y="2204357"/>
            <a:ext cx="898071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Most movies are medium length, which may not strongly impact ratings.</a:t>
            </a:r>
          </a:p>
          <a:p>
            <a:pPr marL="342900" indent="-342900">
              <a:buFont typeface="Arial" panose="020B0604020202020204" pitchFamily="34" charset="0"/>
              <a:buChar char="•"/>
            </a:pPr>
            <a:r>
              <a:rPr lang="en-US" sz="2400" dirty="0"/>
              <a:t>IMDB scores are slightly higher on average, mostly between 6 and 7.</a:t>
            </a:r>
          </a:p>
          <a:p>
            <a:pPr marL="342900" indent="-342900">
              <a:buFont typeface="Arial" panose="020B0604020202020204" pitchFamily="34" charset="0"/>
              <a:buChar char="•"/>
            </a:pPr>
            <a:r>
              <a:rPr lang="en-US" sz="2400" dirty="0"/>
              <a:t>English is the most common language.</a:t>
            </a:r>
          </a:p>
          <a:p>
            <a:pPr marL="342900" indent="-342900">
              <a:buFont typeface="Arial" panose="020B0604020202020204" pitchFamily="34" charset="0"/>
              <a:buChar char="•"/>
            </a:pPr>
            <a:r>
              <a:rPr lang="en-US" sz="2400" dirty="0"/>
              <a:t>Runtime and Rating outliers were present but handled.</a:t>
            </a:r>
          </a:p>
          <a:p>
            <a:pPr marL="342900" indent="-342900">
              <a:buFont typeface="Arial" panose="020B0604020202020204" pitchFamily="34" charset="0"/>
              <a:buChar char="•"/>
            </a:pPr>
            <a:r>
              <a:rPr lang="en-US" sz="2400" dirty="0"/>
              <a:t>Longer and older movies tend to have slightly better ratings.</a:t>
            </a:r>
          </a:p>
        </p:txBody>
      </p:sp>
    </p:spTree>
    <p:extLst>
      <p:ext uri="{BB962C8B-B14F-4D97-AF65-F5344CB8AC3E}">
        <p14:creationId xmlns:p14="http://schemas.microsoft.com/office/powerpoint/2010/main" val="4182082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EEC06-907D-A85C-A472-37D31AEF28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9334AD-F15B-2E1E-7A6B-4DDB9801ABBE}"/>
              </a:ext>
            </a:extLst>
          </p:cNvPr>
          <p:cNvSpPr>
            <a:spLocks noGrp="1"/>
          </p:cNvSpPr>
          <p:nvPr>
            <p:ph type="title"/>
          </p:nvPr>
        </p:nvSpPr>
        <p:spPr>
          <a:xfrm>
            <a:off x="2415699" y="448408"/>
            <a:ext cx="5831485" cy="861646"/>
          </a:xfrm>
        </p:spPr>
        <p:txBody>
          <a:bodyPr>
            <a:normAutofit fontScale="90000"/>
          </a:bodyPr>
          <a:lstStyle/>
          <a:p>
            <a:r>
              <a:rPr lang="en-US" sz="5400" dirty="0">
                <a:latin typeface="Arial" panose="020B0604020202020204" pitchFamily="34" charset="0"/>
                <a:cs typeface="Arial" panose="020B0604020202020204" pitchFamily="34" charset="0"/>
              </a:rPr>
              <a:t>Conclusion</a:t>
            </a:r>
          </a:p>
        </p:txBody>
      </p:sp>
      <p:sp>
        <p:nvSpPr>
          <p:cNvPr id="6" name="TextBox 5">
            <a:extLst>
              <a:ext uri="{FF2B5EF4-FFF2-40B4-BE49-F238E27FC236}">
                <a16:creationId xmlns:a16="http://schemas.microsoft.com/office/drawing/2014/main" id="{1115D6AB-2E2B-10EA-4DEB-4ECBE231DD78}"/>
              </a:ext>
            </a:extLst>
          </p:cNvPr>
          <p:cNvSpPr txBox="1"/>
          <p:nvPr/>
        </p:nvSpPr>
        <p:spPr>
          <a:xfrm>
            <a:off x="702129" y="2204357"/>
            <a:ext cx="8980713" cy="3785652"/>
          </a:xfrm>
          <a:prstGeom prst="rect">
            <a:avLst/>
          </a:prstGeom>
          <a:noFill/>
        </p:spPr>
        <p:txBody>
          <a:bodyPr wrap="square" rtlCol="0">
            <a:spAutoFit/>
          </a:bodyPr>
          <a:lstStyle/>
          <a:p>
            <a:r>
              <a:rPr lang="en-US" sz="2800" dirty="0"/>
              <a:t>In essence, the project follows a standard data science pipeline: understanding the data, cleaning it, exploring its characteristics, handling issues like outliers, enriching the data with new features, and then using these features to gain deeper insights and draw conclusions.</a:t>
            </a:r>
          </a:p>
          <a:p>
            <a:br>
              <a:rPr lang="en-US" sz="3600" dirty="0"/>
            </a:br>
            <a:endParaRPr lang="en-US" sz="3600" dirty="0"/>
          </a:p>
        </p:txBody>
      </p:sp>
    </p:spTree>
    <p:extLst>
      <p:ext uri="{BB962C8B-B14F-4D97-AF65-F5344CB8AC3E}">
        <p14:creationId xmlns:p14="http://schemas.microsoft.com/office/powerpoint/2010/main" val="24196605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114</TotalTime>
  <Words>375</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“Netflix Original Films and IMDB Scores Dataset”</vt:lpstr>
      <vt:lpstr>Project Overview</vt:lpstr>
      <vt:lpstr>Data Profiling</vt:lpstr>
      <vt:lpstr>Visualization</vt:lpstr>
      <vt:lpstr>Outlier </vt:lpstr>
      <vt:lpstr>Feature Engineering</vt:lpstr>
      <vt:lpstr>Key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Nirjala Pandey</dc:creator>
  <cp:lastModifiedBy>Nirjala Pandey</cp:lastModifiedBy>
  <cp:revision>1</cp:revision>
  <dcterms:created xsi:type="dcterms:W3CDTF">2025-06-10T06:36:16Z</dcterms:created>
  <dcterms:modified xsi:type="dcterms:W3CDTF">2025-06-10T09:21:50Z</dcterms:modified>
</cp:coreProperties>
</file>