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24"/>
  </p:notesMasterIdLst>
  <p:sldIdLst>
    <p:sldId id="256" r:id="rId2"/>
    <p:sldId id="259" r:id="rId3"/>
    <p:sldId id="257" r:id="rId4"/>
    <p:sldId id="269" r:id="rId5"/>
    <p:sldId id="260" r:id="rId6"/>
    <p:sldId id="258" r:id="rId7"/>
    <p:sldId id="261" r:id="rId8"/>
    <p:sldId id="262" r:id="rId9"/>
    <p:sldId id="264" r:id="rId10"/>
    <p:sldId id="263" r:id="rId11"/>
    <p:sldId id="265" r:id="rId12"/>
    <p:sldId id="266" r:id="rId13"/>
    <p:sldId id="267" r:id="rId14"/>
    <p:sldId id="271" r:id="rId15"/>
    <p:sldId id="272" r:id="rId16"/>
    <p:sldId id="279" r:id="rId17"/>
    <p:sldId id="270" r:id="rId18"/>
    <p:sldId id="273" r:id="rId19"/>
    <p:sldId id="278" r:id="rId20"/>
    <p:sldId id="274" r:id="rId21"/>
    <p:sldId id="275"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7" autoAdjust="0"/>
    <p:restoredTop sz="87083" autoAdjust="0"/>
  </p:normalViewPr>
  <p:slideViewPr>
    <p:cSldViewPr snapToGrid="0">
      <p:cViewPr varScale="1">
        <p:scale>
          <a:sx n="76" d="100"/>
          <a:sy n="76" d="100"/>
        </p:scale>
        <p:origin x="67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41C95B-1F68-4FD5-9AF3-E6FA10919F3C}" type="datetimeFigureOut">
              <a:rPr lang="en-US" smtClean="0"/>
              <a:t>9/6/2018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BDFF2-69D1-4ABA-8A4E-F368A6BB11F8}" type="slidenum">
              <a:rPr lang="en-US" smtClean="0"/>
              <a:t>‹#›</a:t>
            </a:fld>
            <a:endParaRPr lang="en-US"/>
          </a:p>
        </p:txBody>
      </p:sp>
    </p:spTree>
    <p:extLst>
      <p:ext uri="{BB962C8B-B14F-4D97-AF65-F5344CB8AC3E}">
        <p14:creationId xmlns:p14="http://schemas.microsoft.com/office/powerpoint/2010/main" val="2417051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This is a Maven 101 session, not a deep dive. </a:t>
            </a:r>
          </a:p>
          <a:p>
            <a:pPr algn="just"/>
            <a:r>
              <a:rPr lang="en-US" dirty="0" smtClean="0"/>
              <a:t>The goal of the session is to have better knowledge of this tool we all use, in order for all of us to better understand issues we face, their possible causes and how to tackle them.</a:t>
            </a:r>
          </a:p>
          <a:p>
            <a:endParaRPr lang="en-US" dirty="0" smtClean="0"/>
          </a:p>
          <a:p>
            <a:r>
              <a:rPr lang="en-US" b="1" dirty="0" smtClean="0"/>
              <a:t>Main References:</a:t>
            </a:r>
          </a:p>
          <a:p>
            <a:pPr marL="171450" indent="-171450">
              <a:buFont typeface="Arial" panose="020B0604020202020204" pitchFamily="34" charset="0"/>
              <a:buChar char="•"/>
            </a:pPr>
            <a:r>
              <a:rPr lang="en-US" dirty="0" smtClean="0"/>
              <a:t>https://maven.apache.org</a:t>
            </a:r>
          </a:p>
          <a:p>
            <a:pPr marL="171450" indent="-171450">
              <a:buFont typeface="Arial" panose="020B0604020202020204" pitchFamily="34" charset="0"/>
              <a:buChar char="•"/>
            </a:pPr>
            <a:r>
              <a:rPr lang="en-US" dirty="0" smtClean="0"/>
              <a:t>https://maven.apache.org/pom.html</a:t>
            </a:r>
          </a:p>
          <a:p>
            <a:pPr marL="171450" indent="-171450">
              <a:buFont typeface="Arial" panose="020B0604020202020204" pitchFamily="34" charset="0"/>
              <a:buChar char="•"/>
            </a:pPr>
            <a:r>
              <a:rPr lang="en-US" dirty="0" smtClean="0"/>
              <a:t>https://maven.apache.org/settings.html</a:t>
            </a:r>
          </a:p>
          <a:p>
            <a:pPr marL="171450" indent="-171450">
              <a:buFont typeface="Arial" panose="020B0604020202020204" pitchFamily="34" charset="0"/>
              <a:buChar char="•"/>
            </a:pPr>
            <a:r>
              <a:rPr lang="en-US" dirty="0" smtClean="0"/>
              <a:t>https://books.sonatype.com/mvnref-book/reference/index.html</a:t>
            </a:r>
            <a:endParaRPr lang="en-US" dirty="0"/>
          </a:p>
        </p:txBody>
      </p:sp>
      <p:sp>
        <p:nvSpPr>
          <p:cNvPr id="4" name="Slide Number Placeholder 3"/>
          <p:cNvSpPr>
            <a:spLocks noGrp="1"/>
          </p:cNvSpPr>
          <p:nvPr>
            <p:ph type="sldNum" sz="quarter" idx="10"/>
          </p:nvPr>
        </p:nvSpPr>
        <p:spPr/>
        <p:txBody>
          <a:bodyPr/>
          <a:lstStyle/>
          <a:p>
            <a:fld id="{936BDFF2-69D1-4ABA-8A4E-F368A6BB11F8}" type="slidenum">
              <a:rPr lang="en-US" smtClean="0"/>
              <a:t>1</a:t>
            </a:fld>
            <a:endParaRPr lang="en-US"/>
          </a:p>
        </p:txBody>
      </p:sp>
    </p:spTree>
    <p:extLst>
      <p:ext uri="{BB962C8B-B14F-4D97-AF65-F5344CB8AC3E}">
        <p14:creationId xmlns:p14="http://schemas.microsoft.com/office/powerpoint/2010/main" val="218448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1200" b="1" kern="1200" dirty="0" err="1" smtClean="0">
                <a:solidFill>
                  <a:schemeClr val="tx1"/>
                </a:solidFill>
                <a:effectLst/>
                <a:latin typeface="+mn-lt"/>
                <a:ea typeface="+mn-ea"/>
                <a:cs typeface="+mn-cs"/>
              </a:rPr>
              <a:t>groupId</a:t>
            </a:r>
            <a:endParaRPr lang="en-US" sz="1200" kern="1200" dirty="0" smtClean="0">
              <a:solidFill>
                <a:schemeClr val="tx1"/>
              </a:solidFill>
              <a:effectLst/>
              <a:latin typeface="+mn-lt"/>
              <a:ea typeface="+mn-ea"/>
              <a:cs typeface="+mn-cs"/>
            </a:endParaRPr>
          </a:p>
          <a:p>
            <a:pPr fontAlgn="ctr"/>
            <a:r>
              <a:rPr lang="en-US" sz="1200" kern="1200" dirty="0" smtClean="0">
                <a:solidFill>
                  <a:schemeClr val="tx1"/>
                </a:solidFill>
                <a:effectLst/>
                <a:latin typeface="+mn-lt"/>
                <a:ea typeface="+mn-ea"/>
                <a:cs typeface="+mn-cs"/>
              </a:rPr>
              <a:t>This is an ID of project's group. This is generally unique amongst an organization or a project.</a:t>
            </a:r>
          </a:p>
          <a:p>
            <a:pPr fontAlgn="ctr"/>
            <a:endParaRPr lang="en-US" sz="1200" b="1" kern="1200" dirty="0" smtClean="0">
              <a:solidFill>
                <a:schemeClr val="tx1"/>
              </a:solidFill>
              <a:effectLst/>
              <a:latin typeface="+mn-lt"/>
              <a:ea typeface="+mn-ea"/>
              <a:cs typeface="+mn-cs"/>
            </a:endParaRPr>
          </a:p>
          <a:p>
            <a:pPr fontAlgn="ctr"/>
            <a:r>
              <a:rPr lang="en-US" sz="1200" b="1" kern="1200" dirty="0" err="1" smtClean="0">
                <a:solidFill>
                  <a:schemeClr val="tx1"/>
                </a:solidFill>
                <a:effectLst/>
                <a:latin typeface="+mn-lt"/>
                <a:ea typeface="+mn-ea"/>
                <a:cs typeface="+mn-cs"/>
              </a:rPr>
              <a:t>artifactId</a:t>
            </a:r>
            <a:endParaRPr lang="en-US" sz="1200" kern="1200" dirty="0" smtClean="0">
              <a:solidFill>
                <a:schemeClr val="tx1"/>
              </a:solidFill>
              <a:effectLst/>
              <a:latin typeface="+mn-lt"/>
              <a:ea typeface="+mn-ea"/>
              <a:cs typeface="+mn-cs"/>
            </a:endParaRPr>
          </a:p>
          <a:p>
            <a:pPr fontAlgn="ctr"/>
            <a:r>
              <a:rPr lang="en-US" sz="1200" kern="1200" dirty="0" smtClean="0">
                <a:solidFill>
                  <a:schemeClr val="tx1"/>
                </a:solidFill>
                <a:effectLst/>
                <a:latin typeface="+mn-lt"/>
                <a:ea typeface="+mn-ea"/>
                <a:cs typeface="+mn-cs"/>
              </a:rPr>
              <a:t>This is an ID of the project. This is generally name of the project. Along with the </a:t>
            </a:r>
            <a:r>
              <a:rPr lang="en-US" sz="1200" kern="1200" dirty="0" err="1" smtClean="0">
                <a:solidFill>
                  <a:schemeClr val="tx1"/>
                </a:solidFill>
                <a:effectLst/>
                <a:latin typeface="+mn-lt"/>
                <a:ea typeface="+mn-ea"/>
                <a:cs typeface="+mn-cs"/>
              </a:rPr>
              <a:t>groupId</a:t>
            </a:r>
            <a:r>
              <a:rPr lang="en-US" sz="1200" kern="1200" dirty="0" smtClean="0">
                <a:solidFill>
                  <a:schemeClr val="tx1"/>
                </a:solidFill>
                <a:effectLst/>
                <a:latin typeface="+mn-lt"/>
                <a:ea typeface="+mn-ea"/>
                <a:cs typeface="+mn-cs"/>
              </a:rPr>
              <a:t>, the </a:t>
            </a:r>
            <a:r>
              <a:rPr lang="en-US" sz="1200" kern="1200" dirty="0" err="1" smtClean="0">
                <a:solidFill>
                  <a:schemeClr val="tx1"/>
                </a:solidFill>
                <a:effectLst/>
                <a:latin typeface="+mn-lt"/>
                <a:ea typeface="+mn-ea"/>
                <a:cs typeface="+mn-cs"/>
              </a:rPr>
              <a:t>artifactId</a:t>
            </a:r>
            <a:r>
              <a:rPr lang="en-US" sz="1200" kern="1200" dirty="0" smtClean="0">
                <a:solidFill>
                  <a:schemeClr val="tx1"/>
                </a:solidFill>
                <a:effectLst/>
                <a:latin typeface="+mn-lt"/>
                <a:ea typeface="+mn-ea"/>
                <a:cs typeface="+mn-cs"/>
              </a:rPr>
              <a:t> defines the artifact's location within the repository.</a:t>
            </a:r>
          </a:p>
          <a:p>
            <a:pPr fontAlgn="ctr"/>
            <a:endParaRPr lang="en-US" sz="1200" b="1" kern="1200" dirty="0" smtClean="0">
              <a:solidFill>
                <a:schemeClr val="tx1"/>
              </a:solidFill>
              <a:effectLst/>
              <a:latin typeface="+mn-lt"/>
              <a:ea typeface="+mn-ea"/>
              <a:cs typeface="+mn-cs"/>
            </a:endParaRPr>
          </a:p>
          <a:p>
            <a:pPr fontAlgn="ctr"/>
            <a:r>
              <a:rPr lang="en-US" sz="1200" b="1" kern="1200" dirty="0" smtClean="0">
                <a:solidFill>
                  <a:schemeClr val="tx1"/>
                </a:solidFill>
                <a:effectLst/>
                <a:latin typeface="+mn-lt"/>
                <a:ea typeface="+mn-ea"/>
                <a:cs typeface="+mn-cs"/>
              </a:rPr>
              <a:t>version</a:t>
            </a:r>
            <a:endParaRPr lang="en-US" sz="1200" kern="1200" dirty="0" smtClean="0">
              <a:solidFill>
                <a:schemeClr val="tx1"/>
              </a:solidFill>
              <a:effectLst/>
              <a:latin typeface="+mn-lt"/>
              <a:ea typeface="+mn-ea"/>
              <a:cs typeface="+mn-cs"/>
            </a:endParaRPr>
          </a:p>
          <a:p>
            <a:pPr fontAlgn="ctr"/>
            <a:r>
              <a:rPr lang="en-US" sz="1200" kern="1200" dirty="0" smtClean="0">
                <a:solidFill>
                  <a:schemeClr val="tx1"/>
                </a:solidFill>
                <a:effectLst/>
                <a:latin typeface="+mn-lt"/>
                <a:ea typeface="+mn-ea"/>
                <a:cs typeface="+mn-cs"/>
              </a:rPr>
              <a:t>This is the version of the project. Along with the </a:t>
            </a:r>
            <a:r>
              <a:rPr lang="en-US" sz="1200" kern="1200" dirty="0" err="1" smtClean="0">
                <a:solidFill>
                  <a:schemeClr val="tx1"/>
                </a:solidFill>
                <a:effectLst/>
                <a:latin typeface="+mn-lt"/>
                <a:ea typeface="+mn-ea"/>
                <a:cs typeface="+mn-cs"/>
              </a:rPr>
              <a:t>groupId</a:t>
            </a:r>
            <a:r>
              <a:rPr lang="en-US" sz="1200" kern="1200" dirty="0" smtClean="0">
                <a:solidFill>
                  <a:schemeClr val="tx1"/>
                </a:solidFill>
                <a:effectLst/>
                <a:latin typeface="+mn-lt"/>
                <a:ea typeface="+mn-ea"/>
                <a:cs typeface="+mn-cs"/>
              </a:rPr>
              <a:t>, It is used within an artifact's repository to separate versions from each other. </a:t>
            </a:r>
            <a:endParaRPr lang="en-US" dirty="0"/>
          </a:p>
        </p:txBody>
      </p:sp>
      <p:sp>
        <p:nvSpPr>
          <p:cNvPr id="4" name="Slide Number Placeholder 3"/>
          <p:cNvSpPr>
            <a:spLocks noGrp="1"/>
          </p:cNvSpPr>
          <p:nvPr>
            <p:ph type="sldNum" sz="quarter" idx="10"/>
          </p:nvPr>
        </p:nvSpPr>
        <p:spPr/>
        <p:txBody>
          <a:bodyPr/>
          <a:lstStyle/>
          <a:p>
            <a:fld id="{936BDFF2-69D1-4ABA-8A4E-F368A6BB11F8}" type="slidenum">
              <a:rPr lang="en-US" smtClean="0"/>
              <a:t>6</a:t>
            </a:fld>
            <a:endParaRPr lang="en-US"/>
          </a:p>
        </p:txBody>
      </p:sp>
    </p:spTree>
    <p:extLst>
      <p:ext uri="{BB962C8B-B14F-4D97-AF65-F5344CB8AC3E}">
        <p14:creationId xmlns:p14="http://schemas.microsoft.com/office/powerpoint/2010/main" val="283277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6BDFF2-69D1-4ABA-8A4E-F368A6BB11F8}" type="slidenum">
              <a:rPr lang="en-US" smtClean="0"/>
              <a:t>7</a:t>
            </a:fld>
            <a:endParaRPr lang="en-US"/>
          </a:p>
        </p:txBody>
      </p:sp>
    </p:spTree>
    <p:extLst>
      <p:ext uri="{BB962C8B-B14F-4D97-AF65-F5344CB8AC3E}">
        <p14:creationId xmlns:p14="http://schemas.microsoft.com/office/powerpoint/2010/main" val="773360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the</a:t>
            </a:r>
            <a:r>
              <a:rPr lang="en-US" baseline="0" dirty="0" smtClean="0"/>
              <a:t> effective </a:t>
            </a:r>
            <a:r>
              <a:rPr lang="en-US" baseline="0" dirty="0" err="1" smtClean="0"/>
              <a:t>pom</a:t>
            </a:r>
            <a:r>
              <a:rPr lang="en-US" baseline="0" dirty="0" smtClean="0"/>
              <a:t>: </a:t>
            </a:r>
          </a:p>
          <a:p>
            <a:r>
              <a:rPr lang="en-US" sz="1200" kern="1200" dirty="0" err="1" smtClean="0">
                <a:solidFill>
                  <a:schemeClr val="tx1"/>
                </a:solidFill>
                <a:latin typeface="+mn-lt"/>
                <a:ea typeface="+mn-ea"/>
                <a:cs typeface="+mn-cs"/>
              </a:rPr>
              <a:t>mvn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help:describe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Dplugin</a:t>
            </a:r>
            <a:r>
              <a:rPr lang="en-US" sz="1200" kern="1200" dirty="0" smtClean="0">
                <a:solidFill>
                  <a:schemeClr val="tx1"/>
                </a:solidFill>
                <a:latin typeface="+mn-lt"/>
                <a:ea typeface="+mn-ea"/>
                <a:cs typeface="+mn-cs"/>
              </a:rPr>
              <a:t>=help -</a:t>
            </a:r>
            <a:r>
              <a:rPr lang="en-US" sz="1200" kern="1200" dirty="0" err="1" smtClean="0">
                <a:solidFill>
                  <a:schemeClr val="tx1"/>
                </a:solidFill>
                <a:latin typeface="+mn-lt"/>
                <a:ea typeface="+mn-ea"/>
                <a:cs typeface="+mn-cs"/>
              </a:rPr>
              <a:t>Dgoal</a:t>
            </a:r>
            <a:r>
              <a:rPr lang="en-US" sz="1200" kern="1200" dirty="0" smtClean="0">
                <a:solidFill>
                  <a:schemeClr val="tx1"/>
                </a:solidFill>
                <a:latin typeface="+mn-lt"/>
                <a:ea typeface="+mn-ea"/>
                <a:cs typeface="+mn-cs"/>
              </a:rPr>
              <a:t>=effective-</a:t>
            </a:r>
            <a:r>
              <a:rPr lang="en-US" sz="1200" kern="1200" dirty="0" err="1" smtClean="0">
                <a:solidFill>
                  <a:schemeClr val="tx1"/>
                </a:solidFill>
                <a:latin typeface="+mn-lt"/>
                <a:ea typeface="+mn-ea"/>
                <a:cs typeface="+mn-cs"/>
              </a:rPr>
              <a:t>pom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Ddetail</a:t>
            </a:r>
            <a:endParaRPr lang="en-US" baseline="0" dirty="0" smtClean="0"/>
          </a:p>
          <a:p>
            <a:r>
              <a:rPr lang="en-US" b="1" baseline="0" dirty="0" err="1" smtClean="0"/>
              <a:t>mvn</a:t>
            </a:r>
            <a:r>
              <a:rPr lang="en-US" b="1" baseline="0" dirty="0" smtClean="0"/>
              <a:t> </a:t>
            </a:r>
            <a:r>
              <a:rPr lang="en-US" b="1" baseline="0" dirty="0" err="1" smtClean="0"/>
              <a:t>help:effective-pom</a:t>
            </a:r>
            <a:r>
              <a:rPr lang="en-US" b="1" baseline="0" dirty="0" smtClean="0"/>
              <a:t> -Doutput=effective-pom.xml</a:t>
            </a:r>
            <a:endParaRPr lang="en-US" b="1" dirty="0"/>
          </a:p>
        </p:txBody>
      </p:sp>
      <p:sp>
        <p:nvSpPr>
          <p:cNvPr id="4" name="Slide Number Placeholder 3"/>
          <p:cNvSpPr>
            <a:spLocks noGrp="1"/>
          </p:cNvSpPr>
          <p:nvPr>
            <p:ph type="sldNum" sz="quarter" idx="10"/>
          </p:nvPr>
        </p:nvSpPr>
        <p:spPr/>
        <p:txBody>
          <a:bodyPr/>
          <a:lstStyle/>
          <a:p>
            <a:fld id="{936BDFF2-69D1-4ABA-8A4E-F368A6BB11F8}" type="slidenum">
              <a:rPr lang="en-US" smtClean="0"/>
              <a:t>8</a:t>
            </a:fld>
            <a:endParaRPr lang="en-US"/>
          </a:p>
        </p:txBody>
      </p:sp>
    </p:spTree>
    <p:extLst>
      <p:ext uri="{BB962C8B-B14F-4D97-AF65-F5344CB8AC3E}">
        <p14:creationId xmlns:p14="http://schemas.microsoft.com/office/powerpoint/2010/main" val="4276150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Customize and extend by attaching goals of plugins to different phases</a:t>
            </a:r>
          </a:p>
          <a:p>
            <a:r>
              <a:rPr lang="en-US" b="1" dirty="0" err="1" smtClean="0"/>
              <a:t>mvn</a:t>
            </a:r>
            <a:r>
              <a:rPr lang="en-US" b="1" dirty="0" smtClean="0"/>
              <a:t> </a:t>
            </a:r>
            <a:r>
              <a:rPr lang="en-US" b="1" dirty="0" err="1" smtClean="0"/>
              <a:t>help:describe</a:t>
            </a:r>
            <a:r>
              <a:rPr lang="en-US" b="1" dirty="0" smtClean="0"/>
              <a:t> -</a:t>
            </a:r>
            <a:r>
              <a:rPr lang="en-US" b="1" dirty="0" err="1" smtClean="0"/>
              <a:t>Dcmd</a:t>
            </a:r>
            <a:r>
              <a:rPr lang="en-US" b="1" dirty="0" smtClean="0"/>
              <a:t>=compile</a:t>
            </a:r>
            <a:endParaRPr lang="en-US" b="1" dirty="0"/>
          </a:p>
        </p:txBody>
      </p:sp>
      <p:sp>
        <p:nvSpPr>
          <p:cNvPr id="4" name="Slide Number Placeholder 3"/>
          <p:cNvSpPr>
            <a:spLocks noGrp="1"/>
          </p:cNvSpPr>
          <p:nvPr>
            <p:ph type="sldNum" sz="quarter" idx="10"/>
          </p:nvPr>
        </p:nvSpPr>
        <p:spPr/>
        <p:txBody>
          <a:bodyPr/>
          <a:lstStyle/>
          <a:p>
            <a:fld id="{936BDFF2-69D1-4ABA-8A4E-F368A6BB11F8}" type="slidenum">
              <a:rPr lang="en-US" smtClean="0"/>
              <a:t>10</a:t>
            </a:fld>
            <a:endParaRPr lang="en-US"/>
          </a:p>
        </p:txBody>
      </p:sp>
    </p:spTree>
    <p:extLst>
      <p:ext uri="{BB962C8B-B14F-4D97-AF65-F5344CB8AC3E}">
        <p14:creationId xmlns:p14="http://schemas.microsoft.com/office/powerpoint/2010/main" val="416538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Snapshots are resolved once a day, unless –U is used</a:t>
            </a:r>
          </a:p>
          <a:p>
            <a:r>
              <a:rPr lang="en-US" dirty="0" smtClean="0"/>
              <a:t>* - For external dependencies – jars which are not available in a repository. Requires setting the </a:t>
            </a:r>
            <a:r>
              <a:rPr lang="en-US" dirty="0" err="1" smtClean="0"/>
              <a:t>systemPath</a:t>
            </a:r>
            <a:r>
              <a:rPr lang="en-US" dirty="0" smtClean="0"/>
              <a:t> for the dependency</a:t>
            </a:r>
          </a:p>
          <a:p>
            <a:r>
              <a:rPr lang="en-US" dirty="0" smtClean="0"/>
              <a:t>**</a:t>
            </a:r>
            <a:r>
              <a:rPr lang="en-US" baseline="0" dirty="0" smtClean="0"/>
              <a:t> - Importing </a:t>
            </a:r>
            <a:r>
              <a:rPr lang="en-US" baseline="0" dirty="0" err="1" smtClean="0"/>
              <a:t>dependencyManagement</a:t>
            </a:r>
            <a:r>
              <a:rPr lang="en-US" baseline="0" dirty="0" smtClean="0"/>
              <a:t> from a different </a:t>
            </a:r>
            <a:r>
              <a:rPr lang="en-US" baseline="0" dirty="0" err="1" smtClean="0"/>
              <a:t>pom</a:t>
            </a:r>
            <a:endParaRPr lang="en-US" baseline="0" dirty="0" smtClean="0"/>
          </a:p>
          <a:p>
            <a:r>
              <a:rPr lang="en-US" dirty="0" smtClean="0"/>
              <a:t>maven-metadata.xml</a:t>
            </a:r>
          </a:p>
          <a:p>
            <a:r>
              <a:rPr lang="en-US" baseline="0" dirty="0" smtClean="0"/>
              <a:t>Conflicts and Exclusions</a:t>
            </a:r>
            <a:endParaRPr lang="en-US" dirty="0"/>
          </a:p>
        </p:txBody>
      </p:sp>
      <p:sp>
        <p:nvSpPr>
          <p:cNvPr id="4" name="Slide Number Placeholder 3"/>
          <p:cNvSpPr>
            <a:spLocks noGrp="1"/>
          </p:cNvSpPr>
          <p:nvPr>
            <p:ph type="sldNum" sz="quarter" idx="10"/>
          </p:nvPr>
        </p:nvSpPr>
        <p:spPr/>
        <p:txBody>
          <a:bodyPr/>
          <a:lstStyle/>
          <a:p>
            <a:fld id="{936BDFF2-69D1-4ABA-8A4E-F368A6BB11F8}" type="slidenum">
              <a:rPr lang="en-US" smtClean="0"/>
              <a:t>11</a:t>
            </a:fld>
            <a:endParaRPr lang="en-US"/>
          </a:p>
        </p:txBody>
      </p:sp>
    </p:spTree>
    <p:extLst>
      <p:ext uri="{BB962C8B-B14F-4D97-AF65-F5344CB8AC3E}">
        <p14:creationId xmlns:p14="http://schemas.microsoft.com/office/powerpoint/2010/main" val="3471074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6BDFF2-69D1-4ABA-8A4E-F368A6BB11F8}" type="slidenum">
              <a:rPr lang="en-US" smtClean="0"/>
              <a:t>12</a:t>
            </a:fld>
            <a:endParaRPr lang="en-US"/>
          </a:p>
        </p:txBody>
      </p:sp>
    </p:spTree>
    <p:extLst>
      <p:ext uri="{BB962C8B-B14F-4D97-AF65-F5344CB8AC3E}">
        <p14:creationId xmlns:p14="http://schemas.microsoft.com/office/powerpoint/2010/main" val="3334878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6BDFF2-69D1-4ABA-8A4E-F368A6BB11F8}" type="slidenum">
              <a:rPr lang="en-US" smtClean="0"/>
              <a:t>13</a:t>
            </a:fld>
            <a:endParaRPr lang="en-US"/>
          </a:p>
        </p:txBody>
      </p:sp>
    </p:spTree>
    <p:extLst>
      <p:ext uri="{BB962C8B-B14F-4D97-AF65-F5344CB8AC3E}">
        <p14:creationId xmlns:p14="http://schemas.microsoft.com/office/powerpoint/2010/main" val="3594599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9/6/2018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53216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653244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827497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715875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639141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670644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530808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43827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544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557368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5478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44394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9/6/2018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2927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9/6/2018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67809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9/6/2018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0438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78058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0870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624D31-43A5-475A-80CF-332C9F6DCF35}" type="datetimeFigureOut">
              <a:rPr lang="en-US" smtClean="0"/>
              <a:t>9/6/2018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7160526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yinonavraham/maven-101#help-plugi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yinonavraham/maven-101/tree/master/dependency-conflic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maven.apache.org/pom.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yinonavraham/maven-101/tree/master/multi-modul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takari/maven-wrapp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aven.apache.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yinonavraham/maven-101/tree/master/minima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Apache Maven 101</a:t>
            </a:r>
            <a:endParaRPr lang="en-US" b="1" dirty="0"/>
          </a:p>
        </p:txBody>
      </p:sp>
      <p:sp>
        <p:nvSpPr>
          <p:cNvPr id="3" name="Subtitle 2"/>
          <p:cNvSpPr>
            <a:spLocks noGrp="1"/>
          </p:cNvSpPr>
          <p:nvPr>
            <p:ph type="subTitle" idx="1"/>
          </p:nvPr>
        </p:nvSpPr>
        <p:spPr>
          <a:xfrm>
            <a:off x="5187381" y="3996267"/>
            <a:ext cx="6117521" cy="1388534"/>
          </a:xfrm>
        </p:spPr>
        <p:txBody>
          <a:bodyPr>
            <a:noAutofit/>
          </a:bodyPr>
          <a:lstStyle/>
          <a:p>
            <a:pPr algn="just"/>
            <a:r>
              <a:rPr lang="en-US" dirty="0" smtClean="0"/>
              <a:t>Yinon Avraham</a:t>
            </a:r>
            <a:endParaRPr lang="en-US" dirty="0"/>
          </a:p>
        </p:txBody>
      </p:sp>
    </p:spTree>
    <p:extLst>
      <p:ext uri="{BB962C8B-B14F-4D97-AF65-F5344CB8AC3E}">
        <p14:creationId xmlns:p14="http://schemas.microsoft.com/office/powerpoint/2010/main" val="3961986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1752599"/>
          </a:xfrm>
        </p:spPr>
        <p:txBody>
          <a:bodyPr/>
          <a:lstStyle/>
          <a:p>
            <a:r>
              <a:rPr lang="en-US" b="1" dirty="0" smtClean="0"/>
              <a:t>Build Lifecycle Phases</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4541059"/>
              </p:ext>
            </p:extLst>
          </p:nvPr>
        </p:nvGraphicFramePr>
        <p:xfrm>
          <a:off x="2468163" y="1620980"/>
          <a:ext cx="8051008" cy="5029200"/>
        </p:xfrm>
        <a:graphic>
          <a:graphicData uri="http://schemas.openxmlformats.org/drawingml/2006/table">
            <a:tbl>
              <a:tblPr firstRow="1" bandRow="1">
                <a:tableStyleId>{2D5ABB26-0587-4C30-8999-92F81FD0307C}</a:tableStyleId>
              </a:tblPr>
              <a:tblGrid>
                <a:gridCol w="4025504">
                  <a:extLst>
                    <a:ext uri="{9D8B030D-6E8A-4147-A177-3AD203B41FA5}">
                      <a16:colId xmlns:a16="http://schemas.microsoft.com/office/drawing/2014/main" val="145442462"/>
                    </a:ext>
                  </a:extLst>
                </a:gridCol>
                <a:gridCol w="4025504">
                  <a:extLst>
                    <a:ext uri="{9D8B030D-6E8A-4147-A177-3AD203B41FA5}">
                      <a16:colId xmlns:a16="http://schemas.microsoft.com/office/drawing/2014/main" val="1646722699"/>
                    </a:ext>
                  </a:extLst>
                </a:gridCol>
              </a:tblGrid>
              <a:tr h="370840">
                <a:tc>
                  <a:txBody>
                    <a:bodyPr/>
                    <a:lstStyle/>
                    <a:p>
                      <a:pPr marL="342900" indent="-342900">
                        <a:buFont typeface="+mj-lt"/>
                        <a:buAutoNum type="arabicPeriod"/>
                      </a:pPr>
                      <a:r>
                        <a:rPr lang="en-US" sz="2400" dirty="0" smtClean="0"/>
                        <a:t>validate</a:t>
                      </a:r>
                      <a:endParaRPr lang="en-US" sz="2400" dirty="0"/>
                    </a:p>
                  </a:txBody>
                  <a:tcPr/>
                </a:tc>
                <a:tc>
                  <a:txBody>
                    <a:bodyPr/>
                    <a:lstStyle/>
                    <a:p>
                      <a:pPr marL="342900" marR="0" lvl="0" indent="-342900" algn="l" defTabSz="457200" rtl="0" eaLnBrk="1" fontAlgn="auto" latinLnBrk="0" hangingPunct="1">
                        <a:lnSpc>
                          <a:spcPct val="100000"/>
                        </a:lnSpc>
                        <a:spcBef>
                          <a:spcPts val="0"/>
                        </a:spcBef>
                        <a:spcAft>
                          <a:spcPts val="0"/>
                        </a:spcAft>
                        <a:buClrTx/>
                        <a:buSzTx/>
                        <a:buFont typeface="+mj-lt"/>
                        <a:buAutoNum type="arabicPeriod" startAt="12"/>
                        <a:tabLst/>
                        <a:defRPr/>
                      </a:pPr>
                      <a:r>
                        <a:rPr lang="en-US" sz="2400" dirty="0" smtClean="0"/>
                        <a:t>process-test-classes</a:t>
                      </a:r>
                    </a:p>
                  </a:txBody>
                  <a:tcPr/>
                </a:tc>
                <a:extLst>
                  <a:ext uri="{0D108BD9-81ED-4DB2-BD59-A6C34878D82A}">
                    <a16:rowId xmlns:a16="http://schemas.microsoft.com/office/drawing/2014/main" val="2297467199"/>
                  </a:ext>
                </a:extLst>
              </a:tr>
              <a:tr h="370840">
                <a:tc>
                  <a:txBody>
                    <a:bodyPr/>
                    <a:lstStyle/>
                    <a:p>
                      <a:pPr marL="342900" indent="-342900">
                        <a:buFont typeface="+mj-lt"/>
                        <a:buAutoNum type="arabicPeriod" startAt="2"/>
                      </a:pPr>
                      <a:r>
                        <a:rPr lang="en-US" sz="2400" dirty="0" smtClean="0"/>
                        <a:t>initialize</a:t>
                      </a:r>
                      <a:endParaRPr lang="en-US" sz="2400" dirty="0"/>
                    </a:p>
                  </a:txBody>
                  <a:tcPr/>
                </a:tc>
                <a:tc>
                  <a:txBody>
                    <a:bodyPr/>
                    <a:lstStyle/>
                    <a:p>
                      <a:pPr marL="342900" indent="-342900">
                        <a:buFont typeface="+mj-lt"/>
                        <a:buAutoNum type="arabicPeriod" startAt="13"/>
                      </a:pPr>
                      <a:r>
                        <a:rPr lang="en-US" sz="2400" b="1" dirty="0" smtClean="0"/>
                        <a:t>test</a:t>
                      </a:r>
                      <a:endParaRPr lang="en-US" sz="2400" b="1" dirty="0"/>
                    </a:p>
                  </a:txBody>
                  <a:tcPr/>
                </a:tc>
                <a:extLst>
                  <a:ext uri="{0D108BD9-81ED-4DB2-BD59-A6C34878D82A}">
                    <a16:rowId xmlns:a16="http://schemas.microsoft.com/office/drawing/2014/main" val="1095231175"/>
                  </a:ext>
                </a:extLst>
              </a:tr>
              <a:tr h="370840">
                <a:tc>
                  <a:txBody>
                    <a:bodyPr/>
                    <a:lstStyle/>
                    <a:p>
                      <a:pPr marL="342900" indent="-342900">
                        <a:buFont typeface="+mj-lt"/>
                        <a:buAutoNum type="arabicPeriod" startAt="3"/>
                      </a:pPr>
                      <a:r>
                        <a:rPr lang="en-US" sz="2400" dirty="0" smtClean="0"/>
                        <a:t>generate-sources</a:t>
                      </a:r>
                      <a:endParaRPr lang="en-US" sz="2400" baseline="0" dirty="0" smtClean="0"/>
                    </a:p>
                  </a:txBody>
                  <a:tcPr/>
                </a:tc>
                <a:tc>
                  <a:txBody>
                    <a:bodyPr/>
                    <a:lstStyle/>
                    <a:p>
                      <a:pPr marL="342900" indent="-342900">
                        <a:buFont typeface="+mj-lt"/>
                        <a:buAutoNum type="arabicPeriod" startAt="14"/>
                      </a:pPr>
                      <a:r>
                        <a:rPr lang="en-US" sz="2400" dirty="0" smtClean="0"/>
                        <a:t>prepare-package</a:t>
                      </a:r>
                      <a:endParaRPr lang="en-US" sz="2400" dirty="0"/>
                    </a:p>
                  </a:txBody>
                  <a:tcPr/>
                </a:tc>
                <a:extLst>
                  <a:ext uri="{0D108BD9-81ED-4DB2-BD59-A6C34878D82A}">
                    <a16:rowId xmlns:a16="http://schemas.microsoft.com/office/drawing/2014/main" val="4029104569"/>
                  </a:ext>
                </a:extLst>
              </a:tr>
              <a:tr h="370840">
                <a:tc>
                  <a:txBody>
                    <a:bodyPr/>
                    <a:lstStyle/>
                    <a:p>
                      <a:pPr marL="342900" marR="0" lvl="0" indent="-342900" algn="l" defTabSz="457200" rtl="0" eaLnBrk="1" fontAlgn="auto" latinLnBrk="0" hangingPunct="1">
                        <a:lnSpc>
                          <a:spcPct val="100000"/>
                        </a:lnSpc>
                        <a:spcBef>
                          <a:spcPts val="0"/>
                        </a:spcBef>
                        <a:spcAft>
                          <a:spcPts val="0"/>
                        </a:spcAft>
                        <a:buClrTx/>
                        <a:buSzTx/>
                        <a:buFont typeface="+mj-lt"/>
                        <a:buAutoNum type="arabicPeriod" startAt="4"/>
                        <a:tabLst/>
                        <a:defRPr/>
                      </a:pPr>
                      <a:r>
                        <a:rPr lang="en-US" sz="2400" baseline="0" dirty="0" smtClean="0"/>
                        <a:t>process-sources</a:t>
                      </a:r>
                    </a:p>
                  </a:txBody>
                  <a:tcPr/>
                </a:tc>
                <a:tc>
                  <a:txBody>
                    <a:bodyPr/>
                    <a:lstStyle/>
                    <a:p>
                      <a:pPr marL="342900" indent="-342900">
                        <a:buFont typeface="+mj-lt"/>
                        <a:buAutoNum type="arabicPeriod" startAt="15"/>
                      </a:pPr>
                      <a:r>
                        <a:rPr lang="en-US" sz="2400" b="1" dirty="0" smtClean="0"/>
                        <a:t>package</a:t>
                      </a:r>
                      <a:endParaRPr lang="en-US" sz="2400" b="1" dirty="0"/>
                    </a:p>
                  </a:txBody>
                  <a:tcPr/>
                </a:tc>
                <a:extLst>
                  <a:ext uri="{0D108BD9-81ED-4DB2-BD59-A6C34878D82A}">
                    <a16:rowId xmlns:a16="http://schemas.microsoft.com/office/drawing/2014/main" val="1113262939"/>
                  </a:ext>
                </a:extLst>
              </a:tr>
              <a:tr h="370840">
                <a:tc>
                  <a:txBody>
                    <a:bodyPr/>
                    <a:lstStyle/>
                    <a:p>
                      <a:pPr marL="342900" indent="-342900">
                        <a:buFont typeface="+mj-lt"/>
                        <a:buAutoNum type="arabicPeriod" startAt="5"/>
                      </a:pPr>
                      <a:r>
                        <a:rPr lang="en-US" sz="2400" dirty="0" smtClean="0"/>
                        <a:t>generate-resources</a:t>
                      </a:r>
                      <a:endParaRPr lang="en-US" sz="2400" dirty="0"/>
                    </a:p>
                  </a:txBody>
                  <a:tcPr/>
                </a:tc>
                <a:tc>
                  <a:txBody>
                    <a:bodyPr/>
                    <a:lstStyle/>
                    <a:p>
                      <a:pPr marL="342900" indent="-342900">
                        <a:buFont typeface="+mj-lt"/>
                        <a:buAutoNum type="arabicPeriod" startAt="16"/>
                      </a:pPr>
                      <a:r>
                        <a:rPr lang="en-US" sz="2400" dirty="0" smtClean="0"/>
                        <a:t>pre-integration-test</a:t>
                      </a:r>
                      <a:endParaRPr lang="en-US" sz="2400" dirty="0"/>
                    </a:p>
                  </a:txBody>
                  <a:tcPr/>
                </a:tc>
                <a:extLst>
                  <a:ext uri="{0D108BD9-81ED-4DB2-BD59-A6C34878D82A}">
                    <a16:rowId xmlns:a16="http://schemas.microsoft.com/office/drawing/2014/main" val="1250719438"/>
                  </a:ext>
                </a:extLst>
              </a:tr>
              <a:tr h="370840">
                <a:tc>
                  <a:txBody>
                    <a:bodyPr/>
                    <a:lstStyle/>
                    <a:p>
                      <a:pPr marL="342900" marR="0" lvl="0" indent="-342900" algn="l" defTabSz="457200" rtl="0" eaLnBrk="1" fontAlgn="auto" latinLnBrk="0" hangingPunct="1">
                        <a:lnSpc>
                          <a:spcPct val="100000"/>
                        </a:lnSpc>
                        <a:spcBef>
                          <a:spcPts val="0"/>
                        </a:spcBef>
                        <a:spcAft>
                          <a:spcPts val="0"/>
                        </a:spcAft>
                        <a:buClrTx/>
                        <a:buSzTx/>
                        <a:buFont typeface="+mj-lt"/>
                        <a:buAutoNum type="arabicPeriod" startAt="6"/>
                        <a:tabLst/>
                        <a:defRPr/>
                      </a:pPr>
                      <a:r>
                        <a:rPr lang="en-US" sz="2400" dirty="0" smtClean="0"/>
                        <a:t>process-resources</a:t>
                      </a:r>
                    </a:p>
                  </a:txBody>
                  <a:tcPr/>
                </a:tc>
                <a:tc>
                  <a:txBody>
                    <a:bodyPr/>
                    <a:lstStyle/>
                    <a:p>
                      <a:pPr marL="342900" indent="-342900">
                        <a:buFont typeface="+mj-lt"/>
                        <a:buAutoNum type="arabicPeriod" startAt="17"/>
                      </a:pPr>
                      <a:r>
                        <a:rPr lang="en-US" sz="2400" b="1" dirty="0" smtClean="0"/>
                        <a:t>integration-test </a:t>
                      </a:r>
                      <a:endParaRPr lang="en-US" sz="2400" b="1" dirty="0"/>
                    </a:p>
                  </a:txBody>
                  <a:tcPr/>
                </a:tc>
                <a:extLst>
                  <a:ext uri="{0D108BD9-81ED-4DB2-BD59-A6C34878D82A}">
                    <a16:rowId xmlns:a16="http://schemas.microsoft.com/office/drawing/2014/main" val="3284799335"/>
                  </a:ext>
                </a:extLst>
              </a:tr>
              <a:tr h="370840">
                <a:tc>
                  <a:txBody>
                    <a:bodyPr/>
                    <a:lstStyle/>
                    <a:p>
                      <a:pPr marL="342900" indent="-342900">
                        <a:buFont typeface="+mj-lt"/>
                        <a:buAutoNum type="arabicPeriod" startAt="7"/>
                      </a:pPr>
                      <a:r>
                        <a:rPr lang="en-US" sz="2400" b="1" dirty="0" smtClean="0"/>
                        <a:t>compile</a:t>
                      </a:r>
                      <a:endParaRPr lang="en-US" sz="2400" b="1" dirty="0"/>
                    </a:p>
                  </a:txBody>
                  <a:tcPr/>
                </a:tc>
                <a:tc>
                  <a:txBody>
                    <a:bodyPr/>
                    <a:lstStyle/>
                    <a:p>
                      <a:pPr marL="342900" marR="0" lvl="0" indent="-342900" algn="l" defTabSz="457200" rtl="0" eaLnBrk="1" fontAlgn="auto" latinLnBrk="0" hangingPunct="1">
                        <a:lnSpc>
                          <a:spcPct val="100000"/>
                        </a:lnSpc>
                        <a:spcBef>
                          <a:spcPts val="0"/>
                        </a:spcBef>
                        <a:spcAft>
                          <a:spcPts val="0"/>
                        </a:spcAft>
                        <a:buClrTx/>
                        <a:buSzTx/>
                        <a:buFont typeface="+mj-lt"/>
                        <a:buAutoNum type="arabicPeriod" startAt="18"/>
                        <a:tabLst/>
                        <a:defRPr/>
                      </a:pPr>
                      <a:r>
                        <a:rPr lang="en-US" sz="2400" dirty="0" smtClean="0"/>
                        <a:t>post-integration-test</a:t>
                      </a:r>
                    </a:p>
                  </a:txBody>
                  <a:tcPr/>
                </a:tc>
                <a:extLst>
                  <a:ext uri="{0D108BD9-81ED-4DB2-BD59-A6C34878D82A}">
                    <a16:rowId xmlns:a16="http://schemas.microsoft.com/office/drawing/2014/main" val="2241502722"/>
                  </a:ext>
                </a:extLst>
              </a:tr>
              <a:tr h="370840">
                <a:tc>
                  <a:txBody>
                    <a:bodyPr/>
                    <a:lstStyle/>
                    <a:p>
                      <a:pPr marL="342900" marR="0" lvl="0" indent="-342900" algn="l" defTabSz="457200" rtl="0" eaLnBrk="1" fontAlgn="auto" latinLnBrk="0" hangingPunct="1">
                        <a:lnSpc>
                          <a:spcPct val="100000"/>
                        </a:lnSpc>
                        <a:spcBef>
                          <a:spcPts val="0"/>
                        </a:spcBef>
                        <a:spcAft>
                          <a:spcPts val="0"/>
                        </a:spcAft>
                        <a:buClrTx/>
                        <a:buSzTx/>
                        <a:buFont typeface="+mj-lt"/>
                        <a:buAutoNum type="arabicPeriod" startAt="8"/>
                        <a:tabLst/>
                        <a:defRPr/>
                      </a:pPr>
                      <a:r>
                        <a:rPr lang="en-US" sz="2400" dirty="0" smtClean="0"/>
                        <a:t>process-classes</a:t>
                      </a:r>
                    </a:p>
                  </a:txBody>
                  <a:tcPr/>
                </a:tc>
                <a:tc>
                  <a:txBody>
                    <a:bodyPr/>
                    <a:lstStyle/>
                    <a:p>
                      <a:pPr marL="342900" indent="-342900">
                        <a:buFont typeface="+mj-lt"/>
                        <a:buAutoNum type="arabicPeriod" startAt="19"/>
                      </a:pPr>
                      <a:r>
                        <a:rPr lang="en-US" sz="2400" b="1" dirty="0" smtClean="0"/>
                        <a:t>verify</a:t>
                      </a:r>
                      <a:endParaRPr lang="en-US" sz="2400" b="1" dirty="0"/>
                    </a:p>
                  </a:txBody>
                  <a:tcPr/>
                </a:tc>
                <a:extLst>
                  <a:ext uri="{0D108BD9-81ED-4DB2-BD59-A6C34878D82A}">
                    <a16:rowId xmlns:a16="http://schemas.microsoft.com/office/drawing/2014/main" val="1232144577"/>
                  </a:ext>
                </a:extLst>
              </a:tr>
              <a:tr h="370840">
                <a:tc>
                  <a:txBody>
                    <a:bodyPr/>
                    <a:lstStyle/>
                    <a:p>
                      <a:pPr marL="342900" marR="0" lvl="0" indent="-342900" algn="l" defTabSz="457200" rtl="0" eaLnBrk="1" fontAlgn="auto" latinLnBrk="0" hangingPunct="1">
                        <a:lnSpc>
                          <a:spcPct val="100000"/>
                        </a:lnSpc>
                        <a:spcBef>
                          <a:spcPts val="0"/>
                        </a:spcBef>
                        <a:spcAft>
                          <a:spcPts val="0"/>
                        </a:spcAft>
                        <a:buClrTx/>
                        <a:buSzTx/>
                        <a:buFont typeface="+mj-lt"/>
                        <a:buAutoNum type="arabicPeriod" startAt="9"/>
                        <a:tabLst/>
                        <a:defRPr/>
                      </a:pPr>
                      <a:r>
                        <a:rPr lang="en-US" sz="2400" dirty="0" smtClean="0"/>
                        <a:t>generate-test-sources</a:t>
                      </a:r>
                    </a:p>
                  </a:txBody>
                  <a:tcPr/>
                </a:tc>
                <a:tc>
                  <a:txBody>
                    <a:bodyPr/>
                    <a:lstStyle/>
                    <a:p>
                      <a:pPr marL="342900" indent="-342900">
                        <a:buFont typeface="+mj-lt"/>
                        <a:buAutoNum type="arabicPeriod" startAt="20"/>
                      </a:pPr>
                      <a:r>
                        <a:rPr lang="en-US" sz="2400" b="1" dirty="0" smtClean="0"/>
                        <a:t>install</a:t>
                      </a:r>
                      <a:endParaRPr lang="en-US" sz="2400" b="1" dirty="0"/>
                    </a:p>
                  </a:txBody>
                  <a:tcPr/>
                </a:tc>
                <a:extLst>
                  <a:ext uri="{0D108BD9-81ED-4DB2-BD59-A6C34878D82A}">
                    <a16:rowId xmlns:a16="http://schemas.microsoft.com/office/drawing/2014/main" val="825830218"/>
                  </a:ext>
                </a:extLst>
              </a:tr>
              <a:tr h="370840">
                <a:tc>
                  <a:txBody>
                    <a:bodyPr/>
                    <a:lstStyle/>
                    <a:p>
                      <a:pPr marL="342900" marR="0" lvl="0" indent="-342900" algn="l" defTabSz="457200" rtl="0" eaLnBrk="1" fontAlgn="auto" latinLnBrk="0" hangingPunct="1">
                        <a:lnSpc>
                          <a:spcPct val="100000"/>
                        </a:lnSpc>
                        <a:spcBef>
                          <a:spcPts val="0"/>
                        </a:spcBef>
                        <a:spcAft>
                          <a:spcPts val="0"/>
                        </a:spcAft>
                        <a:buClrTx/>
                        <a:buSzTx/>
                        <a:buFont typeface="+mj-lt"/>
                        <a:buAutoNum type="arabicPeriod" startAt="10"/>
                        <a:tabLst/>
                        <a:defRPr/>
                      </a:pPr>
                      <a:r>
                        <a:rPr lang="en-US" sz="2400" dirty="0" smtClean="0"/>
                        <a:t>process-test-sources</a:t>
                      </a:r>
                    </a:p>
                  </a:txBody>
                  <a:tcPr/>
                </a:tc>
                <a:tc>
                  <a:txBody>
                    <a:bodyPr/>
                    <a:lstStyle/>
                    <a:p>
                      <a:pPr marL="342900" indent="-342900">
                        <a:buFont typeface="+mj-lt"/>
                        <a:buAutoNum type="arabicPeriod" startAt="21"/>
                      </a:pPr>
                      <a:r>
                        <a:rPr lang="en-US" sz="2400" b="1" dirty="0" smtClean="0"/>
                        <a:t>deploy</a:t>
                      </a:r>
                      <a:endParaRPr lang="en-US" sz="2400" b="1" dirty="0"/>
                    </a:p>
                  </a:txBody>
                  <a:tcPr/>
                </a:tc>
                <a:extLst>
                  <a:ext uri="{0D108BD9-81ED-4DB2-BD59-A6C34878D82A}">
                    <a16:rowId xmlns:a16="http://schemas.microsoft.com/office/drawing/2014/main" val="3920240740"/>
                  </a:ext>
                </a:extLst>
              </a:tr>
              <a:tr h="370840">
                <a:tc>
                  <a:txBody>
                    <a:bodyPr/>
                    <a:lstStyle/>
                    <a:p>
                      <a:pPr marL="342900" marR="0" lvl="0" indent="-342900" algn="l" defTabSz="457200" rtl="0" eaLnBrk="1" fontAlgn="auto" latinLnBrk="0" hangingPunct="1">
                        <a:lnSpc>
                          <a:spcPct val="100000"/>
                        </a:lnSpc>
                        <a:spcBef>
                          <a:spcPts val="0"/>
                        </a:spcBef>
                        <a:spcAft>
                          <a:spcPts val="0"/>
                        </a:spcAft>
                        <a:buClrTx/>
                        <a:buSzTx/>
                        <a:buFont typeface="+mj-lt"/>
                        <a:buAutoNum type="arabicPeriod" startAt="11"/>
                        <a:tabLst/>
                        <a:defRPr/>
                      </a:pPr>
                      <a:r>
                        <a:rPr lang="en-US" sz="2400" b="1" dirty="0" smtClean="0"/>
                        <a:t>test-compile</a:t>
                      </a:r>
                    </a:p>
                  </a:txBody>
                  <a:tcPr/>
                </a:tc>
                <a:tc>
                  <a:txBody>
                    <a:bodyPr/>
                    <a:lstStyle/>
                    <a:p>
                      <a:endParaRPr lang="en-US" sz="2400" dirty="0"/>
                    </a:p>
                  </a:txBody>
                  <a:tcPr/>
                </a:tc>
                <a:extLst>
                  <a:ext uri="{0D108BD9-81ED-4DB2-BD59-A6C34878D82A}">
                    <a16:rowId xmlns:a16="http://schemas.microsoft.com/office/drawing/2014/main" val="1990288015"/>
                  </a:ext>
                </a:extLst>
              </a:tr>
            </a:tbl>
          </a:graphicData>
        </a:graphic>
      </p:graphicFrame>
      <p:sp>
        <p:nvSpPr>
          <p:cNvPr id="6" name="TextBox 5"/>
          <p:cNvSpPr txBox="1"/>
          <p:nvPr/>
        </p:nvSpPr>
        <p:spPr>
          <a:xfrm>
            <a:off x="7225576" y="6484620"/>
            <a:ext cx="4966424" cy="369332"/>
          </a:xfrm>
          <a:prstGeom prst="rect">
            <a:avLst/>
          </a:prstGeom>
          <a:noFill/>
        </p:spPr>
        <p:txBody>
          <a:bodyPr wrap="none" rtlCol="0">
            <a:spAutoFit/>
          </a:bodyPr>
          <a:lstStyle/>
          <a:p>
            <a:pPr algn="r"/>
            <a:r>
              <a:rPr lang="en-US" dirty="0" smtClean="0"/>
              <a:t>See example: </a:t>
            </a:r>
            <a:r>
              <a:rPr lang="en-US" dirty="0" smtClean="0">
                <a:hlinkClick r:id="rId3"/>
              </a:rPr>
              <a:t>use help plugin to show build phases</a:t>
            </a:r>
            <a:endParaRPr lang="en-US" dirty="0" smtClean="0"/>
          </a:p>
        </p:txBody>
      </p:sp>
    </p:spTree>
    <p:extLst>
      <p:ext uri="{BB962C8B-B14F-4D97-AF65-F5344CB8AC3E}">
        <p14:creationId xmlns:p14="http://schemas.microsoft.com/office/powerpoint/2010/main" val="1692146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7620"/>
            <a:ext cx="10018713" cy="1752599"/>
          </a:xfrm>
        </p:spPr>
        <p:txBody>
          <a:bodyPr/>
          <a:lstStyle/>
          <a:p>
            <a:r>
              <a:rPr lang="en-US" b="1" dirty="0" smtClean="0"/>
              <a:t>Dependencies</a:t>
            </a:r>
            <a:endParaRPr lang="en-US" b="1" dirty="0"/>
          </a:p>
        </p:txBody>
      </p:sp>
      <p:sp>
        <p:nvSpPr>
          <p:cNvPr id="3" name="Content Placeholder 2"/>
          <p:cNvSpPr>
            <a:spLocks noGrp="1"/>
          </p:cNvSpPr>
          <p:nvPr>
            <p:ph idx="1"/>
          </p:nvPr>
        </p:nvSpPr>
        <p:spPr>
          <a:xfrm>
            <a:off x="1539240" y="1828799"/>
            <a:ext cx="10652760" cy="4030981"/>
          </a:xfrm>
        </p:spPr>
        <p:txBody>
          <a:bodyPr>
            <a:noAutofit/>
          </a:bodyPr>
          <a:lstStyle/>
          <a:p>
            <a:r>
              <a:rPr lang="en-US" b="1" dirty="0" smtClean="0"/>
              <a:t>Scope: </a:t>
            </a:r>
            <a:r>
              <a:rPr lang="en-US" dirty="0" smtClean="0">
                <a:latin typeface="Consolas" panose="020B0609020204030204" pitchFamily="49" charset="0"/>
              </a:rPr>
              <a:t>compile</a:t>
            </a:r>
            <a:r>
              <a:rPr lang="en-US" dirty="0" smtClean="0"/>
              <a:t>, </a:t>
            </a:r>
            <a:r>
              <a:rPr lang="en-US" dirty="0" smtClean="0">
                <a:latin typeface="Consolas" panose="020B0609020204030204" pitchFamily="49" charset="0"/>
              </a:rPr>
              <a:t>provided</a:t>
            </a:r>
            <a:r>
              <a:rPr lang="en-US" dirty="0" smtClean="0"/>
              <a:t>, </a:t>
            </a:r>
            <a:r>
              <a:rPr lang="en-US" dirty="0">
                <a:latin typeface="Consolas" panose="020B0609020204030204" pitchFamily="49" charset="0"/>
              </a:rPr>
              <a:t>runtime</a:t>
            </a:r>
            <a:r>
              <a:rPr lang="en-US" dirty="0" smtClean="0"/>
              <a:t>, </a:t>
            </a:r>
            <a:r>
              <a:rPr lang="en-US" dirty="0">
                <a:latin typeface="Consolas" panose="020B0609020204030204" pitchFamily="49" charset="0"/>
              </a:rPr>
              <a:t>test</a:t>
            </a:r>
            <a:r>
              <a:rPr lang="en-US" dirty="0" smtClean="0"/>
              <a:t>, </a:t>
            </a:r>
            <a:r>
              <a:rPr lang="en-US" dirty="0">
                <a:latin typeface="Consolas" panose="020B0609020204030204" pitchFamily="49" charset="0"/>
              </a:rPr>
              <a:t>system</a:t>
            </a:r>
            <a:r>
              <a:rPr lang="en-US" dirty="0" smtClean="0"/>
              <a:t>*, </a:t>
            </a:r>
            <a:r>
              <a:rPr lang="en-US" dirty="0">
                <a:latin typeface="Consolas" panose="020B0609020204030204" pitchFamily="49" charset="0"/>
              </a:rPr>
              <a:t>import</a:t>
            </a:r>
            <a:r>
              <a:rPr lang="en-US" dirty="0" smtClean="0"/>
              <a:t>**</a:t>
            </a:r>
          </a:p>
          <a:p>
            <a:r>
              <a:rPr lang="en-US" b="1" dirty="0" smtClean="0"/>
              <a:t>Version</a:t>
            </a:r>
          </a:p>
          <a:p>
            <a:pPr lvl="1"/>
            <a:r>
              <a:rPr lang="en-US" dirty="0" smtClean="0"/>
              <a:t>Release vs. </a:t>
            </a:r>
            <a:r>
              <a:rPr lang="en-US" dirty="0" smtClean="0">
                <a:latin typeface="Consolas" panose="020B0609020204030204" pitchFamily="49" charset="0"/>
              </a:rPr>
              <a:t>SNAPSHOT</a:t>
            </a:r>
          </a:p>
          <a:p>
            <a:pPr lvl="1"/>
            <a:r>
              <a:rPr lang="en-US" dirty="0" smtClean="0"/>
              <a:t>Ranges, for example:         </a:t>
            </a:r>
            <a:r>
              <a:rPr lang="en-US" dirty="0" smtClean="0">
                <a:solidFill>
                  <a:schemeClr val="bg1">
                    <a:lumMod val="50000"/>
                  </a:schemeClr>
                </a:solidFill>
              </a:rPr>
              <a:t>(don’t use ranges or do it with </a:t>
            </a:r>
            <a:r>
              <a:rPr lang="en-US" dirty="0" smtClean="0">
                <a:solidFill>
                  <a:schemeClr val="bg1">
                    <a:lumMod val="50000"/>
                  </a:schemeClr>
                </a:solidFill>
              </a:rPr>
              <a:t>care!)</a:t>
            </a:r>
          </a:p>
          <a:p>
            <a:pPr marL="914400" lvl="2" indent="0">
              <a:buNone/>
            </a:pPr>
            <a:r>
              <a:rPr lang="en-US" dirty="0" smtClean="0">
                <a:latin typeface="Consolas" panose="020B0609020204030204" pitchFamily="49" charset="0"/>
              </a:rPr>
              <a:t>1.0    “soft” requirement    |    </a:t>
            </a:r>
            <a:r>
              <a:rPr lang="en-US" dirty="0">
                <a:latin typeface="Consolas" panose="020B0609020204030204" pitchFamily="49" charset="0"/>
              </a:rPr>
              <a:t>[1.0,2.0</a:t>
            </a:r>
            <a:r>
              <a:rPr lang="en-US" dirty="0" smtClean="0">
                <a:latin typeface="Consolas" panose="020B0609020204030204" pitchFamily="49" charset="0"/>
              </a:rPr>
              <a:t>]   (</a:t>
            </a:r>
            <a:r>
              <a:rPr lang="en-US" dirty="0">
                <a:latin typeface="Consolas" panose="020B0609020204030204" pitchFamily="49" charset="0"/>
              </a:rPr>
              <a:t>1.0 &lt;= x &lt;= 2.0)</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[1.0]  “hard” requirement</a:t>
            </a:r>
            <a:r>
              <a:rPr lang="en-US" dirty="0">
                <a:latin typeface="Consolas" panose="020B0609020204030204" pitchFamily="49" charset="0"/>
              </a:rPr>
              <a:t> </a:t>
            </a:r>
            <a:r>
              <a:rPr lang="en-US" dirty="0" smtClean="0">
                <a:latin typeface="Consolas" panose="020B0609020204030204" pitchFamily="49" charset="0"/>
              </a:rPr>
              <a:t>   |    [2.0,3.0)   (2.0 </a:t>
            </a:r>
            <a:r>
              <a:rPr lang="en-US" dirty="0">
                <a:latin typeface="Consolas" panose="020B0609020204030204" pitchFamily="49" charset="0"/>
              </a:rPr>
              <a:t>&lt;= x </a:t>
            </a:r>
            <a:r>
              <a:rPr lang="en-US" dirty="0" smtClean="0">
                <a:latin typeface="Consolas" panose="020B0609020204030204" pitchFamily="49" charset="0"/>
              </a:rPr>
              <a:t>&lt; 3.0</a:t>
            </a:r>
            <a:r>
              <a:rPr lang="en-US" dirty="0">
                <a:latin typeface="Consolas" panose="020B0609020204030204" pitchFamily="49" charset="0"/>
              </a:rPr>
              <a:t>)</a:t>
            </a:r>
            <a:endParaRPr lang="en-US" dirty="0" smtClean="0">
              <a:latin typeface="Consolas" panose="020B0609020204030204" pitchFamily="49" charset="0"/>
            </a:endParaRPr>
          </a:p>
          <a:p>
            <a:pPr lvl="1"/>
            <a:r>
              <a:rPr lang="en-US" dirty="0" smtClean="0"/>
              <a:t>Version ordering and predefined qualifiers</a:t>
            </a:r>
          </a:p>
          <a:p>
            <a:pPr marL="914400" lvl="2" indent="0">
              <a:buNone/>
            </a:pPr>
            <a:r>
              <a:rPr lang="en-US" dirty="0" err="1" smtClean="0">
                <a:latin typeface="Consolas" panose="020B0609020204030204" pitchFamily="49" charset="0"/>
              </a:rPr>
              <a:t>alpha,a</a:t>
            </a:r>
            <a:r>
              <a:rPr lang="en-US" dirty="0" smtClean="0">
                <a:latin typeface="Consolas" panose="020B0609020204030204" pitchFamily="49" charset="0"/>
              </a:rPr>
              <a:t> </a:t>
            </a:r>
            <a:r>
              <a:rPr lang="en-US" dirty="0">
                <a:latin typeface="Consolas" panose="020B0609020204030204" pitchFamily="49" charset="0"/>
              </a:rPr>
              <a:t>&lt; </a:t>
            </a:r>
            <a:r>
              <a:rPr lang="en-US" dirty="0" err="1" smtClean="0">
                <a:latin typeface="Consolas" panose="020B0609020204030204" pitchFamily="49" charset="0"/>
              </a:rPr>
              <a:t>beta,b</a:t>
            </a:r>
            <a:r>
              <a:rPr lang="en-US" dirty="0" smtClean="0">
                <a:latin typeface="Consolas" panose="020B0609020204030204" pitchFamily="49" charset="0"/>
              </a:rPr>
              <a:t> </a:t>
            </a:r>
            <a:r>
              <a:rPr lang="en-US" dirty="0">
                <a:latin typeface="Consolas" panose="020B0609020204030204" pitchFamily="49" charset="0"/>
              </a:rPr>
              <a:t>&lt; </a:t>
            </a:r>
            <a:r>
              <a:rPr lang="en-US" dirty="0" err="1" smtClean="0">
                <a:latin typeface="Consolas" panose="020B0609020204030204" pitchFamily="49" charset="0"/>
              </a:rPr>
              <a:t>milestone,m</a:t>
            </a:r>
            <a:r>
              <a:rPr lang="en-US" dirty="0" smtClean="0">
                <a:latin typeface="Consolas" panose="020B0609020204030204" pitchFamily="49" charset="0"/>
              </a:rPr>
              <a:t> </a:t>
            </a:r>
            <a:r>
              <a:rPr lang="en-US" dirty="0">
                <a:latin typeface="Consolas" panose="020B0609020204030204" pitchFamily="49" charset="0"/>
              </a:rPr>
              <a:t>&lt; </a:t>
            </a:r>
            <a:r>
              <a:rPr lang="en-US" dirty="0" err="1" smtClean="0">
                <a:latin typeface="Consolas" panose="020B0609020204030204" pitchFamily="49" charset="0"/>
              </a:rPr>
              <a:t>rc,cr</a:t>
            </a:r>
            <a:r>
              <a:rPr lang="en-US" dirty="0" smtClean="0">
                <a:latin typeface="Consolas" panose="020B0609020204030204" pitchFamily="49" charset="0"/>
              </a:rPr>
              <a:t> </a:t>
            </a:r>
            <a:r>
              <a:rPr lang="en-US" dirty="0">
                <a:latin typeface="Consolas" panose="020B0609020204030204" pitchFamily="49" charset="0"/>
              </a:rPr>
              <a:t>&lt; </a:t>
            </a:r>
            <a:r>
              <a:rPr lang="en-US" dirty="0" smtClean="0">
                <a:latin typeface="Consolas" panose="020B0609020204030204" pitchFamily="49" charset="0"/>
              </a:rPr>
              <a:t>snapshot </a:t>
            </a:r>
            <a:r>
              <a:rPr lang="en-US" dirty="0">
                <a:latin typeface="Consolas" panose="020B0609020204030204" pitchFamily="49" charset="0"/>
              </a:rPr>
              <a:t>&lt; </a:t>
            </a:r>
            <a:r>
              <a:rPr lang="en-US" dirty="0" smtClean="0">
                <a:latin typeface="Consolas" panose="020B0609020204030204" pitchFamily="49" charset="0"/>
              </a:rPr>
              <a:t>"</a:t>
            </a:r>
            <a:r>
              <a:rPr lang="en-US" dirty="0">
                <a:latin typeface="Consolas" panose="020B0609020204030204" pitchFamily="49" charset="0"/>
              </a:rPr>
              <a:t>"</a:t>
            </a:r>
            <a:r>
              <a:rPr lang="en-US" dirty="0" smtClean="0">
                <a:latin typeface="Consolas" panose="020B0609020204030204" pitchFamily="49" charset="0"/>
              </a:rPr>
              <a:t>,</a:t>
            </a:r>
            <a:r>
              <a:rPr lang="en-US" dirty="0" err="1" smtClean="0">
                <a:latin typeface="Consolas" panose="020B0609020204030204" pitchFamily="49" charset="0"/>
              </a:rPr>
              <a:t>final,ga</a:t>
            </a:r>
            <a:r>
              <a:rPr lang="en-US" dirty="0" smtClean="0">
                <a:latin typeface="Consolas" panose="020B0609020204030204" pitchFamily="49" charset="0"/>
              </a:rPr>
              <a:t> </a:t>
            </a:r>
            <a:r>
              <a:rPr lang="en-US" dirty="0">
                <a:latin typeface="Consolas" panose="020B0609020204030204" pitchFamily="49" charset="0"/>
              </a:rPr>
              <a:t>&lt; </a:t>
            </a:r>
            <a:r>
              <a:rPr lang="en-US" dirty="0" err="1" smtClean="0">
                <a:latin typeface="Consolas" panose="020B0609020204030204" pitchFamily="49" charset="0"/>
              </a:rPr>
              <a:t>sp</a:t>
            </a:r>
            <a:r>
              <a:rPr lang="en-US" dirty="0" smtClean="0">
                <a:latin typeface="Consolas" panose="020B0609020204030204" pitchFamily="49" charset="0"/>
              </a:rPr>
              <a:t> </a:t>
            </a:r>
            <a:r>
              <a:rPr lang="en-US" dirty="0">
                <a:latin typeface="Consolas" panose="020B0609020204030204" pitchFamily="49" charset="0"/>
              </a:rPr>
              <a:t>&lt; OTHER</a:t>
            </a:r>
            <a:endParaRPr lang="en-US" dirty="0" smtClean="0">
              <a:latin typeface="Consolas" panose="020B0609020204030204" pitchFamily="49" charset="0"/>
            </a:endParaRPr>
          </a:p>
          <a:p>
            <a:r>
              <a:rPr lang="en-US" b="1" dirty="0" smtClean="0"/>
              <a:t>Resolution</a:t>
            </a:r>
            <a:endParaRPr lang="en-US" dirty="0" smtClean="0"/>
          </a:p>
          <a:p>
            <a:r>
              <a:rPr lang="en-US" b="1" dirty="0" smtClean="0"/>
              <a:t>Transitive Dependencies</a:t>
            </a:r>
            <a:r>
              <a:rPr lang="en-US" b="1" dirty="0"/>
              <a:t> </a:t>
            </a:r>
            <a:r>
              <a:rPr lang="en-US" dirty="0"/>
              <a:t>(and exclusion)</a:t>
            </a:r>
            <a:endParaRPr lang="en-US" b="1" dirty="0" smtClean="0"/>
          </a:p>
          <a:p>
            <a:r>
              <a:rPr lang="en-US" b="1" dirty="0" smtClean="0"/>
              <a:t>Dependency Management</a:t>
            </a:r>
            <a:endParaRPr lang="en-US" dirty="0"/>
          </a:p>
        </p:txBody>
      </p:sp>
      <p:sp>
        <p:nvSpPr>
          <p:cNvPr id="4" name="TextBox 3"/>
          <p:cNvSpPr txBox="1"/>
          <p:nvPr/>
        </p:nvSpPr>
        <p:spPr>
          <a:xfrm>
            <a:off x="7594268" y="6484620"/>
            <a:ext cx="4597732" cy="369332"/>
          </a:xfrm>
          <a:prstGeom prst="rect">
            <a:avLst/>
          </a:prstGeom>
          <a:noFill/>
        </p:spPr>
        <p:txBody>
          <a:bodyPr wrap="none" rtlCol="0">
            <a:spAutoFit/>
          </a:bodyPr>
          <a:lstStyle/>
          <a:p>
            <a:pPr algn="r"/>
            <a:r>
              <a:rPr lang="en-US" dirty="0" smtClean="0"/>
              <a:t>See example: </a:t>
            </a:r>
            <a:r>
              <a:rPr lang="en-US" dirty="0" smtClean="0">
                <a:hlinkClick r:id="rId3"/>
              </a:rPr>
              <a:t>debugging dependency conflicts</a:t>
            </a:r>
            <a:endParaRPr lang="en-US" dirty="0" smtClean="0"/>
          </a:p>
        </p:txBody>
      </p:sp>
      <p:sp>
        <p:nvSpPr>
          <p:cNvPr id="5" name="TextBox 4"/>
          <p:cNvSpPr txBox="1"/>
          <p:nvPr/>
        </p:nvSpPr>
        <p:spPr>
          <a:xfrm>
            <a:off x="2590800" y="6484620"/>
            <a:ext cx="4511040" cy="369332"/>
          </a:xfrm>
          <a:prstGeom prst="rect">
            <a:avLst/>
          </a:prstGeom>
          <a:noFill/>
        </p:spPr>
        <p:txBody>
          <a:bodyPr wrap="square" rtlCol="0">
            <a:spAutoFit/>
          </a:bodyPr>
          <a:lstStyle/>
          <a:p>
            <a:r>
              <a:rPr lang="en-US" dirty="0" smtClean="0"/>
              <a:t>More info: </a:t>
            </a:r>
            <a:r>
              <a:rPr lang="en-US" dirty="0" smtClean="0">
                <a:hlinkClick r:id="rId4"/>
              </a:rPr>
              <a:t>POM Reference</a:t>
            </a:r>
            <a:endParaRPr lang="en-US" dirty="0" smtClean="0"/>
          </a:p>
        </p:txBody>
      </p:sp>
    </p:spTree>
    <p:extLst>
      <p:ext uri="{BB962C8B-B14F-4D97-AF65-F5344CB8AC3E}">
        <p14:creationId xmlns:p14="http://schemas.microsoft.com/office/powerpoint/2010/main" val="114733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72733"/>
            <a:ext cx="10018713" cy="1752599"/>
          </a:xfrm>
        </p:spPr>
        <p:txBody>
          <a:bodyPr/>
          <a:lstStyle/>
          <a:p>
            <a:r>
              <a:rPr lang="en-US" b="1" dirty="0" smtClean="0"/>
              <a:t>Module Inheritance</a:t>
            </a:r>
            <a:endParaRPr lang="en-US" b="1" dirty="0"/>
          </a:p>
        </p:txBody>
      </p:sp>
      <p:sp>
        <p:nvSpPr>
          <p:cNvPr id="4" name="Rectangle 2"/>
          <p:cNvSpPr>
            <a:spLocks noGrp="1" noChangeArrowheads="1"/>
          </p:cNvSpPr>
          <p:nvPr>
            <p:ph idx="1"/>
          </p:nvPr>
        </p:nvSpPr>
        <p:spPr bwMode="auto">
          <a:xfrm>
            <a:off x="3571277" y="1490093"/>
            <a:ext cx="4825039" cy="1843736"/>
          </a:xfrm>
          <a:prstGeom prst="rect">
            <a:avLst/>
          </a:prstGeom>
          <a:solidFill>
            <a:srgbClr val="EEEEEE"/>
          </a:solidFill>
          <a:ln>
            <a:noFill/>
          </a:ln>
          <a:effectLst>
            <a:outerShdw blurRad="482600" dist="50800" dir="5400000" algn="ctr" rotWithShape="0">
              <a:srgbClr val="000000"/>
            </a:outerShdw>
          </a:effectLst>
        </p:spPr>
        <p:txBody>
          <a:bodyPr vert="horz" wrap="none" lIns="0" tIns="71415"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&lt;project&gt;</a:t>
            </a:r>
            <a:endParaRPr lang="en-US" altLang="en-US" sz="1600" dirty="0">
              <a:solidFill>
                <a:srgbClr val="313131"/>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dirty="0" smtClean="0">
                <a:ln>
                  <a:noFill/>
                </a:ln>
                <a:solidFill>
                  <a:srgbClr val="313131"/>
                </a:solidFill>
                <a:effectLst/>
                <a:latin typeface="Consolas" panose="020B06090202040302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a:t>
            </a:r>
            <a:r>
              <a:rPr kumimoji="0" lang="en-US" altLang="en-US" sz="16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modelVersion</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&gt;</a:t>
            </a:r>
            <a:r>
              <a:rPr kumimoji="0" lang="en-US" altLang="en-US" sz="1600" b="0" i="0" u="none" strike="noStrike" cap="none" normalizeH="0" baseline="0" dirty="0" smtClean="0">
                <a:ln>
                  <a:noFill/>
                </a:ln>
                <a:solidFill>
                  <a:srgbClr val="313131"/>
                </a:solidFill>
                <a:effectLst/>
                <a:latin typeface="Consolas" panose="020B0609020204030204" pitchFamily="49" charset="0"/>
                <a:cs typeface="Courier New" panose="02070309020205020404" pitchFamily="49" charset="0"/>
              </a:rPr>
              <a:t>4.0.0</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a:t>
            </a:r>
            <a:r>
              <a:rPr kumimoji="0" lang="en-US" altLang="en-US" sz="16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modelVersion</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&gt;</a:t>
            </a:r>
            <a:endParaRPr lang="en-US" altLang="en-US" sz="1600" dirty="0">
              <a:solidFill>
                <a:srgbClr val="313131"/>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313131"/>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Consolas" panose="020B0609020204030204" pitchFamily="49" charset="0"/>
                <a:cs typeface="Courier New" panose="02070309020205020404" pitchFamily="49" charset="0"/>
              </a:rPr>
              <a:t> </a:t>
            </a:r>
            <a:r>
              <a:rPr lang="en-US" altLang="en-US" sz="1600" dirty="0" smtClean="0">
                <a:solidFill>
                  <a:srgbClr val="313131"/>
                </a:solidFill>
                <a:latin typeface="Consolas" panose="020B06090202040302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a:t>
            </a:r>
            <a:r>
              <a:rPr kumimoji="0" lang="en-US" altLang="en-US" sz="16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groupId</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&gt;</a:t>
            </a:r>
            <a:r>
              <a:rPr kumimoji="0" lang="en-US" altLang="en-US" sz="1600" b="1" i="0" u="none" strike="noStrike" cap="none" normalizeH="0" baseline="0" dirty="0" err="1" smtClean="0">
                <a:ln>
                  <a:noFill/>
                </a:ln>
                <a:solidFill>
                  <a:srgbClr val="313131"/>
                </a:solidFill>
                <a:effectLst/>
                <a:latin typeface="Consolas" panose="020B0609020204030204" pitchFamily="49" charset="0"/>
                <a:cs typeface="Courier New" panose="02070309020205020404" pitchFamily="49" charset="0"/>
              </a:rPr>
              <a:t>com.acme.project</a:t>
            </a:r>
            <a:r>
              <a:rPr kumimoji="0" lang="en-US" altLang="en-US" sz="1600" b="1" i="0" u="none" strike="noStrike" cap="none" normalizeH="0" baseline="0" dirty="0" smtClean="0">
                <a:ln>
                  <a:noFill/>
                </a:ln>
                <a:solidFill>
                  <a:srgbClr val="313131"/>
                </a:solidFill>
                <a:effectLst/>
                <a:latin typeface="Consolas" panose="020B0609020204030204" pitchFamily="49" charset="0"/>
                <a:cs typeface="Courier New" panose="02070309020205020404" pitchFamily="49" charset="0"/>
              </a:rPr>
              <a:t>-group</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a:t>
            </a:r>
            <a:r>
              <a:rPr kumimoji="0" lang="en-US" altLang="en-US" sz="16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groupId</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&gt;</a:t>
            </a:r>
            <a:endParaRPr lang="en-US" altLang="en-US" sz="1600" dirty="0">
              <a:solidFill>
                <a:srgbClr val="313131"/>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dirty="0" smtClean="0">
                <a:ln>
                  <a:noFill/>
                </a:ln>
                <a:solidFill>
                  <a:srgbClr val="313131"/>
                </a:solidFill>
                <a:effectLst/>
                <a:latin typeface="Consolas" panose="020B06090202040302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a:t>
            </a:r>
            <a:r>
              <a:rPr kumimoji="0" lang="en-US" altLang="en-US" sz="16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artifactId</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&gt;</a:t>
            </a:r>
            <a:r>
              <a:rPr lang="en-US" altLang="en-US" sz="1600" b="1" dirty="0" smtClean="0">
                <a:solidFill>
                  <a:srgbClr val="313131"/>
                </a:solidFill>
                <a:latin typeface="Consolas" panose="020B0609020204030204" pitchFamily="49" charset="0"/>
                <a:cs typeface="Courier New" panose="02070309020205020404" pitchFamily="49" charset="0"/>
              </a:rPr>
              <a:t>my-</a:t>
            </a:r>
            <a:r>
              <a:rPr kumimoji="0" lang="en-US" altLang="en-US" sz="1600" b="1" i="0" u="none" strike="noStrike" cap="none" normalizeH="0" baseline="0" dirty="0" smtClean="0">
                <a:ln>
                  <a:noFill/>
                </a:ln>
                <a:solidFill>
                  <a:srgbClr val="313131"/>
                </a:solidFill>
                <a:effectLst/>
                <a:latin typeface="Consolas" panose="020B0609020204030204" pitchFamily="49" charset="0"/>
                <a:cs typeface="Courier New" panose="02070309020205020404" pitchFamily="49" charset="0"/>
              </a:rPr>
              <a:t>parent</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a:t>
            </a:r>
            <a:r>
              <a:rPr kumimoji="0" lang="en-US" altLang="en-US" sz="16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artifactId</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&gt;</a:t>
            </a:r>
            <a:endParaRPr lang="en-US" altLang="en-US" sz="1600" dirty="0">
              <a:solidFill>
                <a:srgbClr val="313131"/>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dirty="0" smtClean="0">
                <a:ln>
                  <a:noFill/>
                </a:ln>
                <a:solidFill>
                  <a:srgbClr val="313131"/>
                </a:solidFill>
                <a:effectLst/>
                <a:latin typeface="Consolas" panose="020B06090202040302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&lt;version&gt;</a:t>
            </a:r>
            <a:r>
              <a:rPr kumimoji="0" lang="en-US" altLang="en-US" sz="1600" b="1" i="0" u="none" strike="noStrike" cap="none" normalizeH="0" baseline="0" dirty="0" smtClean="0">
                <a:ln>
                  <a:noFill/>
                </a:ln>
                <a:solidFill>
                  <a:srgbClr val="313131"/>
                </a:solidFill>
                <a:effectLst/>
                <a:latin typeface="Consolas" panose="020B0609020204030204" pitchFamily="49" charset="0"/>
                <a:cs typeface="Courier New" panose="02070309020205020404" pitchFamily="49" charset="0"/>
              </a:rPr>
              <a:t>1.0</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&lt;/version&gt;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&lt;/project&gt;</a:t>
            </a:r>
            <a:r>
              <a:rPr kumimoji="0" lang="en-US" altLang="en-US" sz="1100" b="0" i="0" u="none" strike="noStrike" cap="none" normalizeH="0" baseline="0" dirty="0" smtClean="0">
                <a:ln>
                  <a:noFill/>
                </a:ln>
                <a:solidFill>
                  <a:schemeClr val="tx1"/>
                </a:solidFill>
                <a:effectLst/>
                <a:latin typeface="Consolas" panose="020B0609020204030204" pitchFamily="49" charset="0"/>
                <a:cs typeface="Courier New" panose="02070309020205020404" pitchFamily="49" charset="0"/>
              </a:rPr>
              <a:t> </a:t>
            </a:r>
            <a:endParaRPr kumimoji="0" lang="en-US" altLang="en-US" sz="4000" b="0" i="0" u="none" strike="noStrike" cap="none" normalizeH="0" baseline="0" dirty="0" smtClean="0">
              <a:ln>
                <a:noFill/>
              </a:ln>
              <a:solidFill>
                <a:schemeClr val="tx1"/>
              </a:solidFill>
              <a:effectLst/>
              <a:latin typeface="Consolas" panose="020B0609020204030204" pitchFamily="49" charset="0"/>
              <a:cs typeface="Courier New" panose="02070309020205020404" pitchFamily="49" charset="0"/>
            </a:endParaRPr>
          </a:p>
        </p:txBody>
      </p:sp>
      <p:sp>
        <p:nvSpPr>
          <p:cNvPr id="5" name="Rectangle 2"/>
          <p:cNvSpPr txBox="1">
            <a:spLocks noChangeArrowheads="1"/>
          </p:cNvSpPr>
          <p:nvPr/>
        </p:nvSpPr>
        <p:spPr bwMode="auto">
          <a:xfrm>
            <a:off x="6404532" y="4089099"/>
            <a:ext cx="5049459" cy="2582400"/>
          </a:xfrm>
          <a:prstGeom prst="rect">
            <a:avLst/>
          </a:prstGeom>
          <a:solidFill>
            <a:srgbClr val="EEEEEE"/>
          </a:solidFill>
          <a:ln>
            <a:noFill/>
          </a:ln>
          <a:effectLst>
            <a:outerShdw blurRad="482600" dist="50800" dir="5400000" algn="ctr" rotWithShape="0">
              <a:srgbClr val="000000"/>
            </a:outerShdw>
          </a:effectLst>
        </p:spPr>
        <p:txBody>
          <a:bodyPr vert="horz" wrap="none" lIns="0" tIns="71415" rIns="0" bIns="47610" numCol="1" rtlCol="0" anchor="ctr" anchorCtr="0" compatLnSpc="1">
            <a:prstTxWarp prst="textNoShape">
              <a:avLst/>
            </a:prstTxWarp>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defTabSz="914400" eaLnBrk="0" fontAlgn="base" hangingPunct="0">
              <a:spcBef>
                <a:spcPct val="0"/>
              </a:spcBef>
              <a:spcAft>
                <a:spcPct val="0"/>
              </a:spcAft>
              <a:buClrTx/>
              <a:buSzTx/>
              <a:buFontTx/>
              <a:buNone/>
            </a:pPr>
            <a:r>
              <a:rPr lang="en-US" altLang="en-US" sz="1600" dirty="0" smtClean="0">
                <a:solidFill>
                  <a:srgbClr val="000088"/>
                </a:solidFill>
                <a:latin typeface="Consolas" panose="020B0609020204030204" pitchFamily="49" charset="0"/>
                <a:cs typeface="Courier New" panose="02070309020205020404" pitchFamily="49" charset="0"/>
              </a:rPr>
              <a:t>&lt;project&gt;</a:t>
            </a:r>
            <a:endParaRPr lang="en-US" altLang="en-US" sz="1600" dirty="0" smtClean="0">
              <a:solidFill>
                <a:srgbClr val="313131"/>
              </a:solidFill>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FontTx/>
              <a:buNone/>
            </a:pPr>
            <a:r>
              <a:rPr lang="en-US" altLang="en-US" sz="1600" dirty="0" smtClean="0">
                <a:solidFill>
                  <a:srgbClr val="313131"/>
                </a:solidFill>
                <a:latin typeface="Consolas" panose="020B0609020204030204" pitchFamily="49" charset="0"/>
                <a:cs typeface="Courier New" panose="02070309020205020404" pitchFamily="49" charset="0"/>
              </a:rPr>
              <a:t>  </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modelVersion</a:t>
            </a:r>
            <a:r>
              <a:rPr lang="en-US" altLang="en-US" sz="1600" dirty="0" smtClean="0">
                <a:solidFill>
                  <a:srgbClr val="000088"/>
                </a:solidFill>
                <a:latin typeface="Consolas" panose="020B0609020204030204" pitchFamily="49" charset="0"/>
                <a:cs typeface="Courier New" panose="02070309020205020404" pitchFamily="49" charset="0"/>
              </a:rPr>
              <a:t>&gt;</a:t>
            </a:r>
            <a:r>
              <a:rPr lang="en-US" altLang="en-US" sz="1600" dirty="0" smtClean="0">
                <a:solidFill>
                  <a:srgbClr val="313131"/>
                </a:solidFill>
                <a:latin typeface="Consolas" panose="020B0609020204030204" pitchFamily="49" charset="0"/>
                <a:cs typeface="Courier New" panose="02070309020205020404" pitchFamily="49" charset="0"/>
              </a:rPr>
              <a:t>4.0.0</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modelVersion</a:t>
            </a:r>
            <a:r>
              <a:rPr lang="en-US" altLang="en-US" sz="1600" dirty="0" smtClean="0">
                <a:solidFill>
                  <a:srgbClr val="000088"/>
                </a:solidFill>
                <a:latin typeface="Consolas" panose="020B0609020204030204" pitchFamily="49" charset="0"/>
                <a:cs typeface="Courier New" panose="02070309020205020404" pitchFamily="49" charset="0"/>
              </a:rPr>
              <a:t>&gt;</a:t>
            </a:r>
            <a:endParaRPr lang="en-US" altLang="en-US" sz="1600" dirty="0" smtClean="0">
              <a:solidFill>
                <a:srgbClr val="313131"/>
              </a:solidFill>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FontTx/>
              <a:buNone/>
            </a:pPr>
            <a:endParaRPr lang="en-US" altLang="en-US" sz="1600" dirty="0" smtClean="0">
              <a:solidFill>
                <a:srgbClr val="313131"/>
              </a:solidFill>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FontTx/>
              <a:buNone/>
            </a:pPr>
            <a:r>
              <a:rPr lang="en-US" altLang="en-US" sz="1600" dirty="0">
                <a:solidFill>
                  <a:srgbClr val="313131"/>
                </a:solidFill>
                <a:latin typeface="Consolas" panose="020B0609020204030204" pitchFamily="49" charset="0"/>
                <a:cs typeface="Courier New" panose="02070309020205020404" pitchFamily="49" charset="0"/>
              </a:rPr>
              <a:t> </a:t>
            </a:r>
            <a:r>
              <a:rPr lang="en-US" altLang="en-US" sz="1600" dirty="0" smtClean="0">
                <a:solidFill>
                  <a:srgbClr val="313131"/>
                </a:solidFill>
                <a:latin typeface="Consolas" panose="020B0609020204030204" pitchFamily="49" charset="0"/>
                <a:cs typeface="Courier New" panose="02070309020205020404" pitchFamily="49" charset="0"/>
              </a:rPr>
              <a:t> </a:t>
            </a:r>
            <a:r>
              <a:rPr lang="en-US" altLang="en-US" sz="1600" dirty="0" smtClean="0">
                <a:solidFill>
                  <a:srgbClr val="000088"/>
                </a:solidFill>
                <a:latin typeface="Consolas" panose="020B0609020204030204" pitchFamily="49" charset="0"/>
                <a:cs typeface="Courier New" panose="02070309020205020404" pitchFamily="49" charset="0"/>
              </a:rPr>
              <a:t>&lt;parent&gt;</a:t>
            </a:r>
            <a:endParaRPr lang="en-US" altLang="en-US" sz="1600" dirty="0" smtClean="0">
              <a:solidFill>
                <a:srgbClr val="313131"/>
              </a:solidFill>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FontTx/>
              <a:buNone/>
            </a:pPr>
            <a:r>
              <a:rPr lang="en-US" altLang="en-US" sz="1600" dirty="0" smtClean="0">
                <a:solidFill>
                  <a:srgbClr val="313131"/>
                </a:solidFill>
                <a:latin typeface="Consolas" panose="020B0609020204030204" pitchFamily="49" charset="0"/>
                <a:cs typeface="Courier New" panose="02070309020205020404" pitchFamily="49" charset="0"/>
              </a:rPr>
              <a:t>    </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groupId</a:t>
            </a:r>
            <a:r>
              <a:rPr lang="en-US" altLang="en-US" sz="1600" dirty="0" smtClean="0">
                <a:solidFill>
                  <a:srgbClr val="000088"/>
                </a:solidFill>
                <a:latin typeface="Consolas" panose="020B0609020204030204" pitchFamily="49" charset="0"/>
                <a:cs typeface="Courier New" panose="02070309020205020404" pitchFamily="49" charset="0"/>
              </a:rPr>
              <a:t>&gt;</a:t>
            </a:r>
            <a:r>
              <a:rPr lang="en-US" altLang="en-US" sz="1600" b="1" dirty="0" err="1" smtClean="0">
                <a:solidFill>
                  <a:srgbClr val="313131"/>
                </a:solidFill>
                <a:latin typeface="Consolas" panose="020B0609020204030204" pitchFamily="49" charset="0"/>
                <a:cs typeface="Courier New" panose="02070309020205020404" pitchFamily="49" charset="0"/>
              </a:rPr>
              <a:t>com.acme.project</a:t>
            </a:r>
            <a:r>
              <a:rPr lang="en-US" altLang="en-US" sz="1600" b="1" dirty="0" smtClean="0">
                <a:solidFill>
                  <a:srgbClr val="313131"/>
                </a:solidFill>
                <a:latin typeface="Consolas" panose="020B0609020204030204" pitchFamily="49" charset="0"/>
                <a:cs typeface="Courier New" panose="02070309020205020404" pitchFamily="49" charset="0"/>
              </a:rPr>
              <a:t>-group</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groupId</a:t>
            </a:r>
            <a:r>
              <a:rPr lang="en-US" altLang="en-US" sz="1600" dirty="0" smtClean="0">
                <a:solidFill>
                  <a:srgbClr val="000088"/>
                </a:solidFill>
                <a:latin typeface="Consolas" panose="020B0609020204030204" pitchFamily="49" charset="0"/>
                <a:cs typeface="Courier New" panose="02070309020205020404" pitchFamily="49" charset="0"/>
              </a:rPr>
              <a:t>&gt;</a:t>
            </a:r>
            <a:endParaRPr lang="en-US" altLang="en-US" sz="1600" dirty="0" smtClean="0">
              <a:solidFill>
                <a:srgbClr val="313131"/>
              </a:solidFill>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FontTx/>
              <a:buNone/>
            </a:pPr>
            <a:r>
              <a:rPr lang="en-US" altLang="en-US" sz="1600" dirty="0" smtClean="0">
                <a:solidFill>
                  <a:srgbClr val="313131"/>
                </a:solidFill>
                <a:latin typeface="Consolas" panose="020B0609020204030204" pitchFamily="49" charset="0"/>
                <a:cs typeface="Courier New" panose="02070309020205020404" pitchFamily="49" charset="0"/>
              </a:rPr>
              <a:t>    </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artifactId</a:t>
            </a:r>
            <a:r>
              <a:rPr lang="en-US" altLang="en-US" sz="1600" dirty="0" smtClean="0">
                <a:solidFill>
                  <a:srgbClr val="000088"/>
                </a:solidFill>
                <a:latin typeface="Consolas" panose="020B0609020204030204" pitchFamily="49" charset="0"/>
                <a:cs typeface="Courier New" panose="02070309020205020404" pitchFamily="49" charset="0"/>
              </a:rPr>
              <a:t>&gt;</a:t>
            </a:r>
            <a:r>
              <a:rPr lang="en-US" altLang="en-US" sz="1600" b="1" dirty="0" smtClean="0">
                <a:solidFill>
                  <a:srgbClr val="313131"/>
                </a:solidFill>
                <a:latin typeface="Consolas" panose="020B0609020204030204" pitchFamily="49" charset="0"/>
                <a:cs typeface="Courier New" panose="02070309020205020404" pitchFamily="49" charset="0"/>
              </a:rPr>
              <a:t>my-parent</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artifactId</a:t>
            </a:r>
            <a:r>
              <a:rPr lang="en-US" altLang="en-US" sz="1600" dirty="0" smtClean="0">
                <a:solidFill>
                  <a:srgbClr val="000088"/>
                </a:solidFill>
                <a:latin typeface="Consolas" panose="020B0609020204030204" pitchFamily="49" charset="0"/>
                <a:cs typeface="Courier New" panose="02070309020205020404" pitchFamily="49" charset="0"/>
              </a:rPr>
              <a:t>&gt;</a:t>
            </a:r>
            <a:endParaRPr lang="en-US" altLang="en-US" sz="1600" dirty="0" smtClean="0">
              <a:solidFill>
                <a:srgbClr val="313131"/>
              </a:solidFill>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FontTx/>
              <a:buNone/>
            </a:pPr>
            <a:r>
              <a:rPr lang="en-US" altLang="en-US" sz="1600" dirty="0" smtClean="0">
                <a:solidFill>
                  <a:srgbClr val="313131"/>
                </a:solidFill>
                <a:latin typeface="Consolas" panose="020B0609020204030204" pitchFamily="49" charset="0"/>
                <a:cs typeface="Courier New" panose="02070309020205020404" pitchFamily="49" charset="0"/>
              </a:rPr>
              <a:t>    </a:t>
            </a:r>
            <a:r>
              <a:rPr lang="en-US" altLang="en-US" sz="1600" dirty="0" smtClean="0">
                <a:solidFill>
                  <a:srgbClr val="000088"/>
                </a:solidFill>
                <a:latin typeface="Consolas" panose="020B0609020204030204" pitchFamily="49" charset="0"/>
                <a:cs typeface="Courier New" panose="02070309020205020404" pitchFamily="49" charset="0"/>
              </a:rPr>
              <a:t>&lt;version&gt;</a:t>
            </a:r>
            <a:r>
              <a:rPr lang="en-US" altLang="en-US" sz="1600" b="1" dirty="0" smtClean="0">
                <a:solidFill>
                  <a:srgbClr val="313131"/>
                </a:solidFill>
                <a:latin typeface="Consolas" panose="020B0609020204030204" pitchFamily="49" charset="0"/>
                <a:cs typeface="Courier New" panose="02070309020205020404" pitchFamily="49" charset="0"/>
              </a:rPr>
              <a:t>1.0</a:t>
            </a:r>
            <a:r>
              <a:rPr lang="en-US" altLang="en-US" sz="1600" dirty="0" smtClean="0">
                <a:solidFill>
                  <a:srgbClr val="000088"/>
                </a:solidFill>
                <a:latin typeface="Consolas" panose="020B0609020204030204" pitchFamily="49" charset="0"/>
                <a:cs typeface="Courier New" panose="02070309020205020404" pitchFamily="49" charset="0"/>
              </a:rPr>
              <a:t>&lt;/version&gt;</a:t>
            </a:r>
          </a:p>
          <a:p>
            <a:pPr marL="0" indent="0" defTabSz="914400" eaLnBrk="0" fontAlgn="base" hangingPunct="0">
              <a:spcBef>
                <a:spcPct val="0"/>
              </a:spcBef>
              <a:spcAft>
                <a:spcPct val="0"/>
              </a:spcAft>
              <a:buClrTx/>
              <a:buSzTx/>
              <a:buFontTx/>
              <a:buNone/>
            </a:pPr>
            <a:r>
              <a:rPr lang="en-US" altLang="en-US" sz="1600" dirty="0" smtClean="0">
                <a:solidFill>
                  <a:srgbClr val="000088"/>
                </a:solidFill>
                <a:latin typeface="Consolas" panose="020B0609020204030204" pitchFamily="49" charset="0"/>
                <a:cs typeface="Courier New" panose="02070309020205020404" pitchFamily="49" charset="0"/>
              </a:rPr>
              <a:t>  &lt;/parent&gt;</a:t>
            </a:r>
          </a:p>
          <a:p>
            <a:pPr marL="0" indent="0" defTabSz="914400" eaLnBrk="0" fontAlgn="base" hangingPunct="0">
              <a:spcBef>
                <a:spcPct val="0"/>
              </a:spcBef>
              <a:spcAft>
                <a:spcPct val="0"/>
              </a:spcAft>
              <a:buClrTx/>
              <a:buSzTx/>
              <a:buNone/>
            </a:pPr>
            <a:r>
              <a:rPr lang="en-US" altLang="en-US" sz="1600" dirty="0">
                <a:solidFill>
                  <a:srgbClr val="000088"/>
                </a:solidFill>
                <a:latin typeface="Consolas" panose="020B0609020204030204" pitchFamily="49" charset="0"/>
                <a:cs typeface="Courier New" panose="02070309020205020404" pitchFamily="49" charset="0"/>
              </a:rPr>
              <a:t> </a:t>
            </a:r>
            <a:r>
              <a:rPr lang="en-US" altLang="en-US" sz="1600" dirty="0" smtClean="0">
                <a:solidFill>
                  <a:srgbClr val="000088"/>
                </a:solidFill>
                <a:latin typeface="Consolas" panose="020B0609020204030204" pitchFamily="49" charset="0"/>
                <a:cs typeface="Courier New" panose="02070309020205020404" pitchFamily="49" charset="0"/>
              </a:rPr>
              <a:t> </a:t>
            </a:r>
            <a:r>
              <a:rPr lang="en-US" altLang="en-US" sz="1600" dirty="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artifactId</a:t>
            </a:r>
            <a:r>
              <a:rPr lang="en-US" altLang="en-US" sz="1600" dirty="0" smtClean="0">
                <a:solidFill>
                  <a:srgbClr val="000088"/>
                </a:solidFill>
                <a:latin typeface="Consolas" panose="020B0609020204030204" pitchFamily="49" charset="0"/>
                <a:cs typeface="Courier New" panose="02070309020205020404" pitchFamily="49" charset="0"/>
              </a:rPr>
              <a:t>&gt;</a:t>
            </a:r>
            <a:r>
              <a:rPr lang="en-US" altLang="en-US" sz="1600" b="1" dirty="0" smtClean="0">
                <a:solidFill>
                  <a:srgbClr val="313131"/>
                </a:solidFill>
                <a:latin typeface="Consolas" panose="020B0609020204030204" pitchFamily="49" charset="0"/>
                <a:cs typeface="Courier New" panose="02070309020205020404" pitchFamily="49" charset="0"/>
              </a:rPr>
              <a:t>my-project-2</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a:solidFill>
                  <a:srgbClr val="000088"/>
                </a:solidFill>
                <a:latin typeface="Consolas" panose="020B0609020204030204" pitchFamily="49" charset="0"/>
                <a:cs typeface="Courier New" panose="02070309020205020404" pitchFamily="49" charset="0"/>
              </a:rPr>
              <a:t>artifactId</a:t>
            </a:r>
            <a:r>
              <a:rPr lang="en-US" altLang="en-US" sz="1600" dirty="0" smtClean="0">
                <a:solidFill>
                  <a:srgbClr val="000088"/>
                </a:solidFill>
                <a:latin typeface="Consolas" panose="020B0609020204030204" pitchFamily="49" charset="0"/>
                <a:cs typeface="Courier New" panose="02070309020205020404" pitchFamily="49" charset="0"/>
              </a:rPr>
              <a:t>&gt;</a:t>
            </a:r>
          </a:p>
          <a:p>
            <a:pPr marL="0" indent="0" defTabSz="914400" eaLnBrk="0" fontAlgn="base" hangingPunct="0">
              <a:spcBef>
                <a:spcPct val="0"/>
              </a:spcBef>
              <a:spcAft>
                <a:spcPct val="0"/>
              </a:spcAft>
              <a:buClrTx/>
              <a:buSzTx/>
              <a:buFontTx/>
              <a:buNone/>
            </a:pPr>
            <a:r>
              <a:rPr lang="en-US" altLang="en-US" sz="1600" dirty="0" smtClean="0">
                <a:solidFill>
                  <a:srgbClr val="000088"/>
                </a:solidFill>
                <a:latin typeface="Consolas" panose="020B0609020204030204" pitchFamily="49" charset="0"/>
                <a:cs typeface="Courier New" panose="02070309020205020404" pitchFamily="49" charset="0"/>
              </a:rPr>
              <a:t>&lt;/project&gt;</a:t>
            </a:r>
            <a:r>
              <a:rPr lang="en-US" altLang="en-US" sz="1100" dirty="0" smtClean="0">
                <a:latin typeface="Consolas" panose="020B0609020204030204" pitchFamily="49" charset="0"/>
                <a:cs typeface="Courier New" panose="02070309020205020404" pitchFamily="49" charset="0"/>
              </a:rPr>
              <a:t> </a:t>
            </a:r>
            <a:endParaRPr lang="en-US" altLang="en-US" sz="4000" dirty="0" smtClean="0">
              <a:latin typeface="Consolas" panose="020B0609020204030204" pitchFamily="49" charset="0"/>
              <a:cs typeface="Courier New" panose="02070309020205020404" pitchFamily="49" charset="0"/>
            </a:endParaRPr>
          </a:p>
        </p:txBody>
      </p:sp>
      <p:sp>
        <p:nvSpPr>
          <p:cNvPr id="6" name="Rectangle 2"/>
          <p:cNvSpPr txBox="1">
            <a:spLocks noChangeArrowheads="1"/>
          </p:cNvSpPr>
          <p:nvPr/>
        </p:nvSpPr>
        <p:spPr bwMode="auto">
          <a:xfrm>
            <a:off x="436685" y="4089099"/>
            <a:ext cx="5049459" cy="2582400"/>
          </a:xfrm>
          <a:prstGeom prst="rect">
            <a:avLst/>
          </a:prstGeom>
          <a:solidFill>
            <a:srgbClr val="EEEEEE"/>
          </a:solidFill>
          <a:ln>
            <a:noFill/>
          </a:ln>
          <a:effectLst>
            <a:outerShdw blurRad="482600" dist="50800" dir="5400000" algn="ctr" rotWithShape="0">
              <a:srgbClr val="000000"/>
            </a:outerShdw>
          </a:effectLst>
        </p:spPr>
        <p:txBody>
          <a:bodyPr vert="horz" wrap="none" lIns="0" tIns="71415" rIns="0" bIns="47610" numCol="1" rtlCol="0" anchor="ctr" anchorCtr="0" compatLnSpc="1">
            <a:prstTxWarp prst="textNoShape">
              <a:avLst/>
            </a:prstTxWarp>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defTabSz="914400" eaLnBrk="0" fontAlgn="base" hangingPunct="0">
              <a:spcBef>
                <a:spcPct val="0"/>
              </a:spcBef>
              <a:spcAft>
                <a:spcPct val="0"/>
              </a:spcAft>
              <a:buClrTx/>
              <a:buSzTx/>
              <a:buFontTx/>
              <a:buNone/>
            </a:pPr>
            <a:r>
              <a:rPr lang="en-US" altLang="en-US" sz="1600" dirty="0" smtClean="0">
                <a:solidFill>
                  <a:srgbClr val="000088"/>
                </a:solidFill>
                <a:latin typeface="Consolas" panose="020B0609020204030204" pitchFamily="49" charset="0"/>
                <a:cs typeface="Courier New" panose="02070309020205020404" pitchFamily="49" charset="0"/>
              </a:rPr>
              <a:t>&lt;project&gt;</a:t>
            </a:r>
            <a:endParaRPr lang="en-US" altLang="en-US" sz="1600" dirty="0" smtClean="0">
              <a:solidFill>
                <a:srgbClr val="313131"/>
              </a:solidFill>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FontTx/>
              <a:buNone/>
            </a:pPr>
            <a:r>
              <a:rPr lang="en-US" altLang="en-US" sz="1600" dirty="0" smtClean="0">
                <a:solidFill>
                  <a:srgbClr val="313131"/>
                </a:solidFill>
                <a:latin typeface="Consolas" panose="020B0609020204030204" pitchFamily="49" charset="0"/>
                <a:cs typeface="Courier New" panose="02070309020205020404" pitchFamily="49" charset="0"/>
              </a:rPr>
              <a:t>  </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modelVersion</a:t>
            </a:r>
            <a:r>
              <a:rPr lang="en-US" altLang="en-US" sz="1600" dirty="0" smtClean="0">
                <a:solidFill>
                  <a:srgbClr val="000088"/>
                </a:solidFill>
                <a:latin typeface="Consolas" panose="020B0609020204030204" pitchFamily="49" charset="0"/>
                <a:cs typeface="Courier New" panose="02070309020205020404" pitchFamily="49" charset="0"/>
              </a:rPr>
              <a:t>&gt;</a:t>
            </a:r>
            <a:r>
              <a:rPr lang="en-US" altLang="en-US" sz="1600" dirty="0" smtClean="0">
                <a:solidFill>
                  <a:srgbClr val="313131"/>
                </a:solidFill>
                <a:latin typeface="Consolas" panose="020B0609020204030204" pitchFamily="49" charset="0"/>
                <a:cs typeface="Courier New" panose="02070309020205020404" pitchFamily="49" charset="0"/>
              </a:rPr>
              <a:t>4.0.0</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modelVersion</a:t>
            </a:r>
            <a:r>
              <a:rPr lang="en-US" altLang="en-US" sz="1600" dirty="0" smtClean="0">
                <a:solidFill>
                  <a:srgbClr val="000088"/>
                </a:solidFill>
                <a:latin typeface="Consolas" panose="020B0609020204030204" pitchFamily="49" charset="0"/>
                <a:cs typeface="Courier New" panose="02070309020205020404" pitchFamily="49" charset="0"/>
              </a:rPr>
              <a:t>&gt;</a:t>
            </a:r>
            <a:endParaRPr lang="en-US" altLang="en-US" sz="1600" dirty="0" smtClean="0">
              <a:solidFill>
                <a:srgbClr val="313131"/>
              </a:solidFill>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FontTx/>
              <a:buNone/>
            </a:pPr>
            <a:endParaRPr lang="en-US" altLang="en-US" sz="1600" dirty="0" smtClean="0">
              <a:solidFill>
                <a:srgbClr val="313131"/>
              </a:solidFill>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FontTx/>
              <a:buNone/>
            </a:pPr>
            <a:r>
              <a:rPr lang="en-US" altLang="en-US" sz="1600" dirty="0">
                <a:solidFill>
                  <a:srgbClr val="313131"/>
                </a:solidFill>
                <a:latin typeface="Consolas" panose="020B0609020204030204" pitchFamily="49" charset="0"/>
                <a:cs typeface="Courier New" panose="02070309020205020404" pitchFamily="49" charset="0"/>
              </a:rPr>
              <a:t> </a:t>
            </a:r>
            <a:r>
              <a:rPr lang="en-US" altLang="en-US" sz="1600" dirty="0" smtClean="0">
                <a:solidFill>
                  <a:srgbClr val="313131"/>
                </a:solidFill>
                <a:latin typeface="Consolas" panose="020B0609020204030204" pitchFamily="49" charset="0"/>
                <a:cs typeface="Courier New" panose="02070309020205020404" pitchFamily="49" charset="0"/>
              </a:rPr>
              <a:t> </a:t>
            </a:r>
            <a:r>
              <a:rPr lang="en-US" altLang="en-US" sz="1600" dirty="0" smtClean="0">
                <a:solidFill>
                  <a:srgbClr val="000088"/>
                </a:solidFill>
                <a:latin typeface="Consolas" panose="020B0609020204030204" pitchFamily="49" charset="0"/>
                <a:cs typeface="Courier New" panose="02070309020205020404" pitchFamily="49" charset="0"/>
              </a:rPr>
              <a:t>&lt;parent&gt;</a:t>
            </a:r>
            <a:endParaRPr lang="en-US" altLang="en-US" sz="1600" dirty="0" smtClean="0">
              <a:solidFill>
                <a:srgbClr val="313131"/>
              </a:solidFill>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FontTx/>
              <a:buNone/>
            </a:pPr>
            <a:r>
              <a:rPr lang="en-US" altLang="en-US" sz="1600" dirty="0" smtClean="0">
                <a:solidFill>
                  <a:srgbClr val="313131"/>
                </a:solidFill>
                <a:latin typeface="Consolas" panose="020B0609020204030204" pitchFamily="49" charset="0"/>
                <a:cs typeface="Courier New" panose="02070309020205020404" pitchFamily="49" charset="0"/>
              </a:rPr>
              <a:t>    </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groupId</a:t>
            </a:r>
            <a:r>
              <a:rPr lang="en-US" altLang="en-US" sz="1600" dirty="0" smtClean="0">
                <a:solidFill>
                  <a:srgbClr val="000088"/>
                </a:solidFill>
                <a:latin typeface="Consolas" panose="020B0609020204030204" pitchFamily="49" charset="0"/>
                <a:cs typeface="Courier New" panose="02070309020205020404" pitchFamily="49" charset="0"/>
              </a:rPr>
              <a:t>&gt;</a:t>
            </a:r>
            <a:r>
              <a:rPr lang="en-US" altLang="en-US" sz="1600" b="1" dirty="0" err="1" smtClean="0">
                <a:solidFill>
                  <a:srgbClr val="313131"/>
                </a:solidFill>
                <a:latin typeface="Consolas" panose="020B0609020204030204" pitchFamily="49" charset="0"/>
                <a:cs typeface="Courier New" panose="02070309020205020404" pitchFamily="49" charset="0"/>
              </a:rPr>
              <a:t>com.acme.project</a:t>
            </a:r>
            <a:r>
              <a:rPr lang="en-US" altLang="en-US" sz="1600" b="1" dirty="0" smtClean="0">
                <a:solidFill>
                  <a:srgbClr val="313131"/>
                </a:solidFill>
                <a:latin typeface="Consolas" panose="020B0609020204030204" pitchFamily="49" charset="0"/>
                <a:cs typeface="Courier New" panose="02070309020205020404" pitchFamily="49" charset="0"/>
              </a:rPr>
              <a:t>-group</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groupId</a:t>
            </a:r>
            <a:r>
              <a:rPr lang="en-US" altLang="en-US" sz="1600" dirty="0" smtClean="0">
                <a:solidFill>
                  <a:srgbClr val="000088"/>
                </a:solidFill>
                <a:latin typeface="Consolas" panose="020B0609020204030204" pitchFamily="49" charset="0"/>
                <a:cs typeface="Courier New" panose="02070309020205020404" pitchFamily="49" charset="0"/>
              </a:rPr>
              <a:t>&gt;</a:t>
            </a:r>
            <a:endParaRPr lang="en-US" altLang="en-US" sz="1600" dirty="0" smtClean="0">
              <a:solidFill>
                <a:srgbClr val="313131"/>
              </a:solidFill>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FontTx/>
              <a:buNone/>
            </a:pPr>
            <a:r>
              <a:rPr lang="en-US" altLang="en-US" sz="1600" dirty="0" smtClean="0">
                <a:solidFill>
                  <a:srgbClr val="313131"/>
                </a:solidFill>
                <a:latin typeface="Consolas" panose="020B0609020204030204" pitchFamily="49" charset="0"/>
                <a:cs typeface="Courier New" panose="02070309020205020404" pitchFamily="49" charset="0"/>
              </a:rPr>
              <a:t>    </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artifactId</a:t>
            </a:r>
            <a:r>
              <a:rPr lang="en-US" altLang="en-US" sz="1600" dirty="0" smtClean="0">
                <a:solidFill>
                  <a:srgbClr val="000088"/>
                </a:solidFill>
                <a:latin typeface="Consolas" panose="020B0609020204030204" pitchFamily="49" charset="0"/>
                <a:cs typeface="Courier New" panose="02070309020205020404" pitchFamily="49" charset="0"/>
              </a:rPr>
              <a:t>&gt;</a:t>
            </a:r>
            <a:r>
              <a:rPr lang="en-US" altLang="en-US" sz="1600" b="1" dirty="0" smtClean="0">
                <a:solidFill>
                  <a:srgbClr val="313131"/>
                </a:solidFill>
                <a:latin typeface="Consolas" panose="020B0609020204030204" pitchFamily="49" charset="0"/>
                <a:cs typeface="Courier New" panose="02070309020205020404" pitchFamily="49" charset="0"/>
              </a:rPr>
              <a:t>my-parent</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artifactId</a:t>
            </a:r>
            <a:r>
              <a:rPr lang="en-US" altLang="en-US" sz="1600" dirty="0" smtClean="0">
                <a:solidFill>
                  <a:srgbClr val="000088"/>
                </a:solidFill>
                <a:latin typeface="Consolas" panose="020B0609020204030204" pitchFamily="49" charset="0"/>
                <a:cs typeface="Courier New" panose="02070309020205020404" pitchFamily="49" charset="0"/>
              </a:rPr>
              <a:t>&gt;</a:t>
            </a:r>
            <a:endParaRPr lang="en-US" altLang="en-US" sz="1600" dirty="0" smtClean="0">
              <a:solidFill>
                <a:srgbClr val="313131"/>
              </a:solidFill>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FontTx/>
              <a:buNone/>
            </a:pPr>
            <a:r>
              <a:rPr lang="en-US" altLang="en-US" sz="1600" dirty="0" smtClean="0">
                <a:solidFill>
                  <a:srgbClr val="313131"/>
                </a:solidFill>
                <a:latin typeface="Consolas" panose="020B0609020204030204" pitchFamily="49" charset="0"/>
                <a:cs typeface="Courier New" panose="02070309020205020404" pitchFamily="49" charset="0"/>
              </a:rPr>
              <a:t>    </a:t>
            </a:r>
            <a:r>
              <a:rPr lang="en-US" altLang="en-US" sz="1600" dirty="0" smtClean="0">
                <a:solidFill>
                  <a:srgbClr val="000088"/>
                </a:solidFill>
                <a:latin typeface="Consolas" panose="020B0609020204030204" pitchFamily="49" charset="0"/>
                <a:cs typeface="Courier New" panose="02070309020205020404" pitchFamily="49" charset="0"/>
              </a:rPr>
              <a:t>&lt;version&gt;</a:t>
            </a:r>
            <a:r>
              <a:rPr lang="en-US" altLang="en-US" sz="1600" b="1" dirty="0" smtClean="0">
                <a:solidFill>
                  <a:srgbClr val="313131"/>
                </a:solidFill>
                <a:latin typeface="Consolas" panose="020B0609020204030204" pitchFamily="49" charset="0"/>
                <a:cs typeface="Courier New" panose="02070309020205020404" pitchFamily="49" charset="0"/>
              </a:rPr>
              <a:t>1.0</a:t>
            </a:r>
            <a:r>
              <a:rPr lang="en-US" altLang="en-US" sz="1600" dirty="0" smtClean="0">
                <a:solidFill>
                  <a:srgbClr val="000088"/>
                </a:solidFill>
                <a:latin typeface="Consolas" panose="020B0609020204030204" pitchFamily="49" charset="0"/>
                <a:cs typeface="Courier New" panose="02070309020205020404" pitchFamily="49" charset="0"/>
              </a:rPr>
              <a:t>&lt;/version&gt;</a:t>
            </a:r>
          </a:p>
          <a:p>
            <a:pPr marL="0" indent="0" defTabSz="914400" eaLnBrk="0" fontAlgn="base" hangingPunct="0">
              <a:spcBef>
                <a:spcPct val="0"/>
              </a:spcBef>
              <a:spcAft>
                <a:spcPct val="0"/>
              </a:spcAft>
              <a:buClrTx/>
              <a:buSzTx/>
              <a:buFontTx/>
              <a:buNone/>
            </a:pPr>
            <a:r>
              <a:rPr lang="en-US" altLang="en-US" sz="1600" dirty="0" smtClean="0">
                <a:solidFill>
                  <a:srgbClr val="000088"/>
                </a:solidFill>
                <a:latin typeface="Consolas" panose="020B0609020204030204" pitchFamily="49" charset="0"/>
                <a:cs typeface="Courier New" panose="02070309020205020404" pitchFamily="49" charset="0"/>
              </a:rPr>
              <a:t>  &lt;/parent&gt;</a:t>
            </a:r>
          </a:p>
          <a:p>
            <a:pPr marL="0" indent="0" defTabSz="914400" eaLnBrk="0" fontAlgn="base" hangingPunct="0">
              <a:spcBef>
                <a:spcPct val="0"/>
              </a:spcBef>
              <a:spcAft>
                <a:spcPct val="0"/>
              </a:spcAft>
              <a:buClrTx/>
              <a:buSzTx/>
              <a:buNone/>
            </a:pPr>
            <a:r>
              <a:rPr lang="en-US" altLang="en-US" sz="1600" dirty="0">
                <a:solidFill>
                  <a:srgbClr val="000088"/>
                </a:solidFill>
                <a:latin typeface="Consolas" panose="020B0609020204030204" pitchFamily="49" charset="0"/>
                <a:cs typeface="Courier New" panose="02070309020205020404" pitchFamily="49" charset="0"/>
              </a:rPr>
              <a:t> </a:t>
            </a:r>
            <a:r>
              <a:rPr lang="en-US" altLang="en-US" sz="1600" dirty="0" smtClean="0">
                <a:solidFill>
                  <a:srgbClr val="000088"/>
                </a:solidFill>
                <a:latin typeface="Consolas" panose="020B0609020204030204" pitchFamily="49" charset="0"/>
                <a:cs typeface="Courier New" panose="02070309020205020404" pitchFamily="49" charset="0"/>
              </a:rPr>
              <a:t> </a:t>
            </a:r>
            <a:r>
              <a:rPr lang="en-US" altLang="en-US" sz="1600" dirty="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artifactId</a:t>
            </a:r>
            <a:r>
              <a:rPr lang="en-US" altLang="en-US" sz="1600" dirty="0" smtClean="0">
                <a:solidFill>
                  <a:srgbClr val="000088"/>
                </a:solidFill>
                <a:latin typeface="Consolas" panose="020B0609020204030204" pitchFamily="49" charset="0"/>
                <a:cs typeface="Courier New" panose="02070309020205020404" pitchFamily="49" charset="0"/>
              </a:rPr>
              <a:t>&gt;</a:t>
            </a:r>
            <a:r>
              <a:rPr lang="en-US" altLang="en-US" sz="1600" b="1" dirty="0" smtClean="0">
                <a:solidFill>
                  <a:srgbClr val="313131"/>
                </a:solidFill>
                <a:latin typeface="Consolas" panose="020B0609020204030204" pitchFamily="49" charset="0"/>
                <a:cs typeface="Courier New" panose="02070309020205020404" pitchFamily="49" charset="0"/>
              </a:rPr>
              <a:t>my-project-1</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a:solidFill>
                  <a:srgbClr val="000088"/>
                </a:solidFill>
                <a:latin typeface="Consolas" panose="020B0609020204030204" pitchFamily="49" charset="0"/>
                <a:cs typeface="Courier New" panose="02070309020205020404" pitchFamily="49" charset="0"/>
              </a:rPr>
              <a:t>artifactId</a:t>
            </a:r>
            <a:r>
              <a:rPr lang="en-US" altLang="en-US" sz="1600" dirty="0" smtClean="0">
                <a:solidFill>
                  <a:srgbClr val="000088"/>
                </a:solidFill>
                <a:latin typeface="Consolas" panose="020B0609020204030204" pitchFamily="49" charset="0"/>
                <a:cs typeface="Courier New" panose="02070309020205020404" pitchFamily="49" charset="0"/>
              </a:rPr>
              <a:t>&gt;</a:t>
            </a:r>
          </a:p>
          <a:p>
            <a:pPr marL="0" indent="0" defTabSz="914400" eaLnBrk="0" fontAlgn="base" hangingPunct="0">
              <a:spcBef>
                <a:spcPct val="0"/>
              </a:spcBef>
              <a:spcAft>
                <a:spcPct val="0"/>
              </a:spcAft>
              <a:buClrTx/>
              <a:buSzTx/>
              <a:buFontTx/>
              <a:buNone/>
            </a:pPr>
            <a:r>
              <a:rPr lang="en-US" altLang="en-US" sz="1600" dirty="0" smtClean="0">
                <a:solidFill>
                  <a:srgbClr val="000088"/>
                </a:solidFill>
                <a:latin typeface="Consolas" panose="020B0609020204030204" pitchFamily="49" charset="0"/>
                <a:cs typeface="Courier New" panose="02070309020205020404" pitchFamily="49" charset="0"/>
              </a:rPr>
              <a:t>&lt;/project&gt;</a:t>
            </a:r>
            <a:r>
              <a:rPr lang="en-US" altLang="en-US" sz="1100" dirty="0" smtClean="0">
                <a:latin typeface="Consolas" panose="020B0609020204030204" pitchFamily="49" charset="0"/>
                <a:cs typeface="Courier New" panose="02070309020205020404" pitchFamily="49" charset="0"/>
              </a:rPr>
              <a:t> </a:t>
            </a:r>
            <a:endParaRPr lang="en-US" altLang="en-US" sz="4000" dirty="0" smtClean="0">
              <a:latin typeface="Consolas" panose="020B0609020204030204" pitchFamily="49" charset="0"/>
              <a:cs typeface="Courier New" panose="02070309020205020404" pitchFamily="49" charset="0"/>
            </a:endParaRPr>
          </a:p>
        </p:txBody>
      </p:sp>
      <p:cxnSp>
        <p:nvCxnSpPr>
          <p:cNvPr id="9" name="Elbow Connector 8"/>
          <p:cNvCxnSpPr>
            <a:stCxn id="5" idx="0"/>
            <a:endCxn id="4" idx="2"/>
          </p:cNvCxnSpPr>
          <p:nvPr/>
        </p:nvCxnSpPr>
        <p:spPr>
          <a:xfrm rot="16200000" flipV="1">
            <a:off x="7078895" y="2238731"/>
            <a:ext cx="755270" cy="2945465"/>
          </a:xfrm>
          <a:prstGeom prst="bentConnector3">
            <a:avLst>
              <a:gd name="adj1" fmla="val 50000"/>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6" idx="0"/>
            <a:endCxn id="4" idx="2"/>
          </p:cNvCxnSpPr>
          <p:nvPr/>
        </p:nvCxnSpPr>
        <p:spPr>
          <a:xfrm rot="5400000" flipH="1" flipV="1">
            <a:off x="4094971" y="2200273"/>
            <a:ext cx="755270" cy="3022382"/>
          </a:xfrm>
          <a:prstGeom prst="bentConnector3">
            <a:avLst>
              <a:gd name="adj1" fmla="val 50000"/>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920686" y="1490093"/>
            <a:ext cx="3299301" cy="2031325"/>
          </a:xfrm>
          <a:prstGeom prst="rect">
            <a:avLst/>
          </a:prstGeom>
          <a:noFill/>
        </p:spPr>
        <p:txBody>
          <a:bodyPr wrap="none" rtlCol="0">
            <a:spAutoFit/>
          </a:bodyPr>
          <a:lstStyle/>
          <a:p>
            <a:r>
              <a:rPr lang="en-US" dirty="0"/>
              <a:t>POM </a:t>
            </a:r>
            <a:r>
              <a:rPr lang="en-US" dirty="0" smtClean="0"/>
              <a:t> elements that </a:t>
            </a:r>
            <a:r>
              <a:rPr lang="en-US" dirty="0"/>
              <a:t>are </a:t>
            </a:r>
            <a:r>
              <a:rPr lang="en-US" dirty="0" smtClean="0"/>
              <a:t>merged:</a:t>
            </a:r>
            <a:endParaRPr lang="en-US" dirty="0"/>
          </a:p>
          <a:p>
            <a:pPr marL="171450" indent="-171450">
              <a:buFont typeface="Arial" panose="020B0604020202020204" pitchFamily="34" charset="0"/>
              <a:buChar char="•"/>
            </a:pPr>
            <a:r>
              <a:rPr lang="en-US" dirty="0"/>
              <a:t>dependencies</a:t>
            </a:r>
          </a:p>
          <a:p>
            <a:pPr marL="171450" indent="-171450">
              <a:buFont typeface="Arial" panose="020B0604020202020204" pitchFamily="34" charset="0"/>
              <a:buChar char="•"/>
            </a:pPr>
            <a:r>
              <a:rPr lang="en-US" dirty="0"/>
              <a:t>developers and contributors</a:t>
            </a:r>
          </a:p>
          <a:p>
            <a:pPr marL="171450" indent="-171450">
              <a:buFont typeface="Arial" panose="020B0604020202020204" pitchFamily="34" charset="0"/>
              <a:buChar char="•"/>
            </a:pPr>
            <a:r>
              <a:rPr lang="en-US" dirty="0"/>
              <a:t>plugin lists (including reports)</a:t>
            </a:r>
          </a:p>
          <a:p>
            <a:pPr marL="171450" indent="-171450">
              <a:buFont typeface="Arial" panose="020B0604020202020204" pitchFamily="34" charset="0"/>
              <a:buChar char="•"/>
            </a:pPr>
            <a:r>
              <a:rPr lang="en-US" dirty="0"/>
              <a:t>plugin </a:t>
            </a:r>
            <a:r>
              <a:rPr lang="en-US" dirty="0" smtClean="0"/>
              <a:t>executions</a:t>
            </a:r>
            <a:endParaRPr lang="en-US" dirty="0"/>
          </a:p>
          <a:p>
            <a:pPr marL="171450" indent="-171450">
              <a:buFont typeface="Arial" panose="020B0604020202020204" pitchFamily="34" charset="0"/>
              <a:buChar char="•"/>
            </a:pPr>
            <a:r>
              <a:rPr lang="en-US" dirty="0"/>
              <a:t>plugin configuration</a:t>
            </a:r>
          </a:p>
          <a:p>
            <a:pPr marL="171450" indent="-171450">
              <a:buFont typeface="Arial" panose="020B0604020202020204" pitchFamily="34" charset="0"/>
              <a:buChar char="•"/>
            </a:pPr>
            <a:r>
              <a:rPr lang="en-US" dirty="0" smtClean="0"/>
              <a:t>resources</a:t>
            </a:r>
            <a:endParaRPr lang="en-US" dirty="0"/>
          </a:p>
        </p:txBody>
      </p:sp>
    </p:spTree>
    <p:extLst>
      <p:ext uri="{BB962C8B-B14F-4D97-AF65-F5344CB8AC3E}">
        <p14:creationId xmlns:p14="http://schemas.microsoft.com/office/powerpoint/2010/main" val="3535061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72733"/>
            <a:ext cx="10018713" cy="1752599"/>
          </a:xfrm>
        </p:spPr>
        <p:txBody>
          <a:bodyPr/>
          <a:lstStyle/>
          <a:p>
            <a:r>
              <a:rPr lang="en-US" b="1" dirty="0" smtClean="0"/>
              <a:t>Module Aggregation</a:t>
            </a:r>
            <a:endParaRPr lang="en-US" b="1" dirty="0"/>
          </a:p>
        </p:txBody>
      </p:sp>
      <p:sp>
        <p:nvSpPr>
          <p:cNvPr id="4" name="Rectangle 2"/>
          <p:cNvSpPr>
            <a:spLocks noGrp="1" noChangeArrowheads="1"/>
          </p:cNvSpPr>
          <p:nvPr>
            <p:ph idx="1"/>
          </p:nvPr>
        </p:nvSpPr>
        <p:spPr bwMode="auto">
          <a:xfrm>
            <a:off x="235795" y="2197407"/>
            <a:ext cx="4825039" cy="3321064"/>
          </a:xfrm>
          <a:prstGeom prst="rect">
            <a:avLst/>
          </a:prstGeom>
          <a:solidFill>
            <a:srgbClr val="EEEEEE"/>
          </a:solidFill>
          <a:ln>
            <a:noFill/>
          </a:ln>
          <a:effectLst>
            <a:outerShdw blurRad="482600" dist="50800" dir="5400000" algn="ctr" rotWithShape="0">
              <a:srgbClr val="000000"/>
            </a:outerShdw>
          </a:effectLst>
        </p:spPr>
        <p:txBody>
          <a:bodyPr vert="horz" wrap="none" lIns="0" tIns="71415"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&lt;project&gt;</a:t>
            </a:r>
            <a:endParaRPr lang="en-US" altLang="en-US" sz="1600" dirty="0">
              <a:solidFill>
                <a:srgbClr val="313131"/>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dirty="0" smtClean="0">
                <a:ln>
                  <a:noFill/>
                </a:ln>
                <a:solidFill>
                  <a:srgbClr val="313131"/>
                </a:solidFill>
                <a:effectLst/>
                <a:latin typeface="Consolas" panose="020B06090202040302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a:t>
            </a:r>
            <a:r>
              <a:rPr kumimoji="0" lang="en-US" altLang="en-US" sz="16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modelVersion</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&gt;</a:t>
            </a:r>
            <a:r>
              <a:rPr kumimoji="0" lang="en-US" altLang="en-US" sz="1600" b="0" i="0" u="none" strike="noStrike" cap="none" normalizeH="0" baseline="0" dirty="0" smtClean="0">
                <a:ln>
                  <a:noFill/>
                </a:ln>
                <a:solidFill>
                  <a:srgbClr val="313131"/>
                </a:solidFill>
                <a:effectLst/>
                <a:latin typeface="Consolas" panose="020B0609020204030204" pitchFamily="49" charset="0"/>
                <a:cs typeface="Courier New" panose="02070309020205020404" pitchFamily="49" charset="0"/>
              </a:rPr>
              <a:t>4.0.0</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a:t>
            </a:r>
            <a:r>
              <a:rPr kumimoji="0" lang="en-US" altLang="en-US" sz="16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modelVersion</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&gt;</a:t>
            </a:r>
            <a:endParaRPr lang="en-US" altLang="en-US" sz="1600" dirty="0">
              <a:solidFill>
                <a:srgbClr val="313131"/>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313131"/>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Consolas" panose="020B0609020204030204" pitchFamily="49" charset="0"/>
                <a:cs typeface="Courier New" panose="02070309020205020404" pitchFamily="49" charset="0"/>
              </a:rPr>
              <a:t> </a:t>
            </a:r>
            <a:r>
              <a:rPr lang="en-US" altLang="en-US" sz="1600" dirty="0" smtClean="0">
                <a:solidFill>
                  <a:srgbClr val="313131"/>
                </a:solidFill>
                <a:latin typeface="Consolas" panose="020B06090202040302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a:t>
            </a:r>
            <a:r>
              <a:rPr kumimoji="0" lang="en-US" altLang="en-US" sz="16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groupId</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&gt;</a:t>
            </a:r>
            <a:r>
              <a:rPr kumimoji="0" lang="en-US" altLang="en-US" sz="1600" b="1" i="0" u="none" strike="noStrike" cap="none" normalizeH="0" baseline="0" dirty="0" err="1" smtClean="0">
                <a:ln>
                  <a:noFill/>
                </a:ln>
                <a:solidFill>
                  <a:srgbClr val="313131"/>
                </a:solidFill>
                <a:effectLst/>
                <a:latin typeface="Consolas" panose="020B0609020204030204" pitchFamily="49" charset="0"/>
                <a:cs typeface="Courier New" panose="02070309020205020404" pitchFamily="49" charset="0"/>
              </a:rPr>
              <a:t>com.acme.project</a:t>
            </a:r>
            <a:r>
              <a:rPr kumimoji="0" lang="en-US" altLang="en-US" sz="1600" b="1" i="0" u="none" strike="noStrike" cap="none" normalizeH="0" baseline="0" dirty="0" smtClean="0">
                <a:ln>
                  <a:noFill/>
                </a:ln>
                <a:solidFill>
                  <a:srgbClr val="313131"/>
                </a:solidFill>
                <a:effectLst/>
                <a:latin typeface="Consolas" panose="020B0609020204030204" pitchFamily="49" charset="0"/>
                <a:cs typeface="Courier New" panose="02070309020205020404" pitchFamily="49" charset="0"/>
              </a:rPr>
              <a:t>-group</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a:t>
            </a:r>
            <a:r>
              <a:rPr kumimoji="0" lang="en-US" altLang="en-US" sz="16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groupId</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&gt;</a:t>
            </a:r>
            <a:endParaRPr lang="en-US" altLang="en-US" sz="1600" dirty="0">
              <a:solidFill>
                <a:srgbClr val="313131"/>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dirty="0" smtClean="0">
                <a:ln>
                  <a:noFill/>
                </a:ln>
                <a:solidFill>
                  <a:srgbClr val="313131"/>
                </a:solidFill>
                <a:effectLst/>
                <a:latin typeface="Consolas" panose="020B06090202040302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a:t>
            </a:r>
            <a:r>
              <a:rPr kumimoji="0" lang="en-US" altLang="en-US" sz="16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artifactId</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&gt;</a:t>
            </a:r>
            <a:r>
              <a:rPr lang="en-US" altLang="en-US" sz="1600" b="1" dirty="0" smtClean="0">
                <a:solidFill>
                  <a:srgbClr val="313131"/>
                </a:solidFill>
                <a:latin typeface="Consolas" panose="020B0609020204030204" pitchFamily="49" charset="0"/>
                <a:cs typeface="Courier New" panose="02070309020205020404" pitchFamily="49" charset="0"/>
              </a:rPr>
              <a:t>my-</a:t>
            </a:r>
            <a:r>
              <a:rPr kumimoji="0" lang="en-US" altLang="en-US" sz="1600" b="1" i="0" u="none" strike="noStrike" cap="none" normalizeH="0" baseline="0" dirty="0" smtClean="0">
                <a:ln>
                  <a:noFill/>
                </a:ln>
                <a:solidFill>
                  <a:srgbClr val="313131"/>
                </a:solidFill>
                <a:effectLst/>
                <a:latin typeface="Consolas" panose="020B0609020204030204" pitchFamily="49" charset="0"/>
                <a:cs typeface="Courier New" panose="02070309020205020404" pitchFamily="49" charset="0"/>
              </a:rPr>
              <a:t>parent</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a:t>
            </a:r>
            <a:r>
              <a:rPr kumimoji="0" lang="en-US" altLang="en-US" sz="16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artifactId</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&gt;</a:t>
            </a:r>
            <a:endParaRPr lang="en-US" altLang="en-US" sz="1600" dirty="0">
              <a:solidFill>
                <a:srgbClr val="313131"/>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dirty="0" smtClean="0">
                <a:ln>
                  <a:noFill/>
                </a:ln>
                <a:solidFill>
                  <a:srgbClr val="313131"/>
                </a:solidFill>
                <a:effectLst/>
                <a:latin typeface="Consolas" panose="020B06090202040302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&lt;version&gt;</a:t>
            </a:r>
            <a:r>
              <a:rPr kumimoji="0" lang="en-US" altLang="en-US" sz="1600" b="1" i="0" u="none" strike="noStrike" cap="none" normalizeH="0" baseline="0" dirty="0" smtClean="0">
                <a:ln>
                  <a:noFill/>
                </a:ln>
                <a:solidFill>
                  <a:srgbClr val="313131"/>
                </a:solidFill>
                <a:effectLst/>
                <a:latin typeface="Consolas" panose="020B0609020204030204" pitchFamily="49" charset="0"/>
                <a:cs typeface="Courier New" panose="02070309020205020404" pitchFamily="49" charset="0"/>
              </a:rPr>
              <a:t>1.0</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&lt;/version&gt;</a:t>
            </a:r>
          </a:p>
          <a:p>
            <a:pPr marL="0" lvl="0" indent="0" defTabSz="914400" eaLnBrk="0" fontAlgn="base" hangingPunct="0">
              <a:spcBef>
                <a:spcPct val="0"/>
              </a:spcBef>
              <a:spcAft>
                <a:spcPct val="0"/>
              </a:spcAft>
              <a:buClrTx/>
              <a:buSzTx/>
              <a:buNone/>
            </a:pPr>
            <a:r>
              <a:rPr lang="en-US" altLang="en-US" sz="1600" dirty="0" smtClean="0">
                <a:solidFill>
                  <a:srgbClr val="000088"/>
                </a:solidFill>
                <a:latin typeface="Consolas" panose="020B0609020204030204" pitchFamily="49" charset="0"/>
                <a:cs typeface="Courier New" panose="02070309020205020404" pitchFamily="49" charset="0"/>
              </a:rPr>
              <a:t>  &lt;packaging&gt;</a:t>
            </a:r>
            <a:r>
              <a:rPr lang="en-US" altLang="en-US" sz="1600" b="1" dirty="0" err="1" smtClean="0">
                <a:solidFill>
                  <a:srgbClr val="313131"/>
                </a:solidFill>
                <a:latin typeface="Consolas" panose="020B0609020204030204" pitchFamily="49" charset="0"/>
                <a:cs typeface="Courier New" panose="02070309020205020404" pitchFamily="49" charset="0"/>
              </a:rPr>
              <a:t>pom</a:t>
            </a:r>
            <a:r>
              <a:rPr lang="en-US" altLang="en-US" sz="1600" dirty="0" smtClean="0">
                <a:solidFill>
                  <a:srgbClr val="000088"/>
                </a:solidFill>
                <a:latin typeface="Consolas" panose="020B0609020204030204" pitchFamily="49" charset="0"/>
                <a:cs typeface="Courier New" panose="02070309020205020404" pitchFamily="49" charset="0"/>
              </a:rPr>
              <a:t>&lt;/packaging&gt;</a:t>
            </a:r>
          </a:p>
          <a:p>
            <a:pPr marL="0" lvl="0" indent="0" defTabSz="914400" eaLnBrk="0" fontAlgn="base" hangingPunct="0">
              <a:spcBef>
                <a:spcPct val="0"/>
              </a:spcBef>
              <a:spcAft>
                <a:spcPct val="0"/>
              </a:spcAft>
              <a:buClrTx/>
              <a:buSzTx/>
              <a:buNone/>
            </a:pPr>
            <a:endParaRPr lang="en-US" altLang="en-US" sz="1600" dirty="0">
              <a:solidFill>
                <a:srgbClr val="000088"/>
              </a:solidFill>
              <a:latin typeface="Consolas" panose="020B06090202040302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600" dirty="0">
                <a:solidFill>
                  <a:srgbClr val="000088"/>
                </a:solidFill>
                <a:latin typeface="Consolas" panose="020B0609020204030204" pitchFamily="49" charset="0"/>
                <a:cs typeface="Courier New" panose="02070309020205020404" pitchFamily="49" charset="0"/>
              </a:rPr>
              <a:t>  </a:t>
            </a:r>
            <a:r>
              <a:rPr lang="en-US" altLang="en-US" sz="1600" dirty="0" smtClean="0">
                <a:solidFill>
                  <a:srgbClr val="000088"/>
                </a:solidFill>
                <a:latin typeface="Consolas" panose="020B0609020204030204" pitchFamily="49" charset="0"/>
                <a:cs typeface="Courier New" panose="02070309020205020404" pitchFamily="49" charset="0"/>
              </a:rPr>
              <a:t>&lt;modules&gt;</a:t>
            </a:r>
            <a:endParaRPr lang="en-US" altLang="en-US" sz="1600" dirty="0">
              <a:solidFill>
                <a:srgbClr val="000088"/>
              </a:solidFill>
              <a:latin typeface="Consolas" panose="020B06090202040302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600" dirty="0" smtClean="0">
                <a:solidFill>
                  <a:srgbClr val="000088"/>
                </a:solidFill>
                <a:latin typeface="Consolas" panose="020B0609020204030204" pitchFamily="49" charset="0"/>
                <a:cs typeface="Courier New" panose="02070309020205020404" pitchFamily="49" charset="0"/>
              </a:rPr>
              <a:t>    &lt;module&gt;</a:t>
            </a:r>
            <a:r>
              <a:rPr lang="en-US" altLang="en-US" sz="1600" b="1" dirty="0" smtClean="0">
                <a:solidFill>
                  <a:srgbClr val="313131"/>
                </a:solidFill>
                <a:latin typeface="Consolas" panose="020B0609020204030204" pitchFamily="49" charset="0"/>
                <a:cs typeface="Courier New" panose="02070309020205020404" pitchFamily="49" charset="0"/>
              </a:rPr>
              <a:t>my-project-1</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a:solidFill>
                  <a:srgbClr val="000088"/>
                </a:solidFill>
                <a:latin typeface="Consolas" panose="020B0609020204030204" pitchFamily="49" charset="0"/>
                <a:cs typeface="Courier New" panose="02070309020205020404" pitchFamily="49" charset="0"/>
              </a:rPr>
              <a:t>module</a:t>
            </a:r>
            <a:r>
              <a:rPr lang="en-US" altLang="en-US" sz="1600" dirty="0" smtClean="0">
                <a:solidFill>
                  <a:srgbClr val="000088"/>
                </a:solidFill>
                <a:latin typeface="Consolas" panose="020B0609020204030204" pitchFamily="49" charset="0"/>
                <a:cs typeface="Courier New" panose="02070309020205020404" pitchFamily="49" charset="0"/>
              </a:rPr>
              <a:t>&gt;</a:t>
            </a:r>
            <a:endParaRPr lang="en-US" altLang="en-US" sz="1600" dirty="0">
              <a:solidFill>
                <a:srgbClr val="000088"/>
              </a:solidFill>
              <a:latin typeface="Consolas" panose="020B06090202040302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600" dirty="0">
                <a:solidFill>
                  <a:srgbClr val="000088"/>
                </a:solidFill>
                <a:latin typeface="Consolas" panose="020B0609020204030204" pitchFamily="49" charset="0"/>
                <a:cs typeface="Courier New" panose="02070309020205020404" pitchFamily="49" charset="0"/>
              </a:rPr>
              <a:t> </a:t>
            </a:r>
            <a:r>
              <a:rPr lang="en-US" altLang="en-US" sz="1600" dirty="0" smtClean="0">
                <a:solidFill>
                  <a:srgbClr val="000088"/>
                </a:solidFill>
                <a:latin typeface="Consolas" panose="020B0609020204030204" pitchFamily="49" charset="0"/>
                <a:cs typeface="Courier New" panose="02070309020205020404" pitchFamily="49" charset="0"/>
              </a:rPr>
              <a:t>   &lt;module&gt;</a:t>
            </a:r>
            <a:r>
              <a:rPr lang="en-US" altLang="en-US" sz="1600" b="1" dirty="0" smtClean="0">
                <a:solidFill>
                  <a:srgbClr val="313131"/>
                </a:solidFill>
                <a:latin typeface="Consolas" panose="020B0609020204030204" pitchFamily="49" charset="0"/>
                <a:cs typeface="Courier New" panose="02070309020205020404" pitchFamily="49" charset="0"/>
              </a:rPr>
              <a:t>my-project-2</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a:solidFill>
                  <a:srgbClr val="000088"/>
                </a:solidFill>
                <a:latin typeface="Consolas" panose="020B0609020204030204" pitchFamily="49" charset="0"/>
                <a:cs typeface="Courier New" panose="02070309020205020404" pitchFamily="49" charset="0"/>
              </a:rPr>
              <a:t>module</a:t>
            </a:r>
            <a:r>
              <a:rPr lang="en-US" altLang="en-US" sz="1600" dirty="0" smtClean="0">
                <a:solidFill>
                  <a:srgbClr val="000088"/>
                </a:solidFill>
                <a:latin typeface="Consolas" panose="020B0609020204030204" pitchFamily="49" charset="0"/>
                <a:cs typeface="Courier New" panose="02070309020205020404" pitchFamily="49" charset="0"/>
              </a:rPr>
              <a:t>&gt;</a:t>
            </a:r>
            <a:endParaRPr lang="en-US" altLang="en-US" sz="1600" dirty="0">
              <a:solidFill>
                <a:srgbClr val="000088"/>
              </a:solidFill>
              <a:latin typeface="Consolas" panose="020B06090202040302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600" dirty="0" smtClean="0">
                <a:solidFill>
                  <a:srgbClr val="000088"/>
                </a:solidFill>
                <a:latin typeface="Consolas" panose="020B0609020204030204" pitchFamily="49" charset="0"/>
                <a:cs typeface="Courier New" panose="02070309020205020404" pitchFamily="49" charset="0"/>
              </a:rPr>
              <a:t>  &lt;/modules&gt;</a:t>
            </a:r>
            <a:endPar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&lt;/project&gt;</a:t>
            </a:r>
            <a:r>
              <a:rPr kumimoji="0" lang="en-US" altLang="en-US" sz="1100" b="0" i="0" u="none" strike="noStrike" cap="none" normalizeH="0" baseline="0" dirty="0" smtClean="0">
                <a:ln>
                  <a:noFill/>
                </a:ln>
                <a:solidFill>
                  <a:schemeClr val="tx1"/>
                </a:solidFill>
                <a:effectLst/>
                <a:latin typeface="Consolas" panose="020B0609020204030204" pitchFamily="49" charset="0"/>
                <a:cs typeface="Courier New" panose="02070309020205020404" pitchFamily="49" charset="0"/>
              </a:rPr>
              <a:t> </a:t>
            </a:r>
            <a:endParaRPr kumimoji="0" lang="en-US" altLang="en-US" sz="4000" b="0" i="0" u="none" strike="noStrike" cap="none" normalizeH="0" baseline="0" dirty="0" smtClean="0">
              <a:ln>
                <a:noFill/>
              </a:ln>
              <a:solidFill>
                <a:schemeClr val="tx1"/>
              </a:solidFill>
              <a:effectLst/>
              <a:latin typeface="Consolas" panose="020B0609020204030204" pitchFamily="49" charset="0"/>
              <a:cs typeface="Courier New" panose="02070309020205020404" pitchFamily="49" charset="0"/>
            </a:endParaRPr>
          </a:p>
        </p:txBody>
      </p:sp>
      <p:sp>
        <p:nvSpPr>
          <p:cNvPr id="5" name="Rectangle 2"/>
          <p:cNvSpPr txBox="1">
            <a:spLocks noChangeArrowheads="1"/>
          </p:cNvSpPr>
          <p:nvPr/>
        </p:nvSpPr>
        <p:spPr bwMode="auto">
          <a:xfrm>
            <a:off x="6653914" y="4084354"/>
            <a:ext cx="4825039" cy="1843736"/>
          </a:xfrm>
          <a:prstGeom prst="rect">
            <a:avLst/>
          </a:prstGeom>
          <a:solidFill>
            <a:srgbClr val="EEEEEE"/>
          </a:solidFill>
          <a:ln>
            <a:noFill/>
          </a:ln>
          <a:effectLst>
            <a:outerShdw blurRad="482600" dist="50800" dir="5400000" algn="ctr" rotWithShape="0">
              <a:srgbClr val="000000"/>
            </a:outerShdw>
          </a:effectLst>
        </p:spPr>
        <p:txBody>
          <a:bodyPr vert="horz" wrap="none" lIns="0" tIns="71415" rIns="0" bIns="47610" numCol="1" rtlCol="0" anchor="ctr" anchorCtr="0" compatLnSpc="1">
            <a:prstTxWarp prst="textNoShape">
              <a:avLst/>
            </a:prstTxWarp>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defTabSz="914400" eaLnBrk="0" fontAlgn="base" hangingPunct="0">
              <a:spcBef>
                <a:spcPct val="0"/>
              </a:spcBef>
              <a:spcAft>
                <a:spcPct val="0"/>
              </a:spcAft>
              <a:buClrTx/>
              <a:buSzTx/>
              <a:buFontTx/>
              <a:buNone/>
            </a:pPr>
            <a:r>
              <a:rPr lang="en-US" altLang="en-US" sz="1600" dirty="0" smtClean="0">
                <a:solidFill>
                  <a:srgbClr val="000088"/>
                </a:solidFill>
                <a:latin typeface="Consolas" panose="020B0609020204030204" pitchFamily="49" charset="0"/>
                <a:cs typeface="Courier New" panose="02070309020205020404" pitchFamily="49" charset="0"/>
              </a:rPr>
              <a:t>&lt;project&gt;</a:t>
            </a:r>
            <a:endParaRPr lang="en-US" altLang="en-US" sz="1600" dirty="0" smtClean="0">
              <a:solidFill>
                <a:srgbClr val="313131"/>
              </a:solidFill>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FontTx/>
              <a:buNone/>
            </a:pPr>
            <a:r>
              <a:rPr lang="en-US" altLang="en-US" sz="1600" dirty="0" smtClean="0">
                <a:solidFill>
                  <a:srgbClr val="313131"/>
                </a:solidFill>
                <a:latin typeface="Consolas" panose="020B0609020204030204" pitchFamily="49" charset="0"/>
                <a:cs typeface="Courier New" panose="02070309020205020404" pitchFamily="49" charset="0"/>
              </a:rPr>
              <a:t>  </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modelVersion</a:t>
            </a:r>
            <a:r>
              <a:rPr lang="en-US" altLang="en-US" sz="1600" dirty="0" smtClean="0">
                <a:solidFill>
                  <a:srgbClr val="000088"/>
                </a:solidFill>
                <a:latin typeface="Consolas" panose="020B0609020204030204" pitchFamily="49" charset="0"/>
                <a:cs typeface="Courier New" panose="02070309020205020404" pitchFamily="49" charset="0"/>
              </a:rPr>
              <a:t>&gt;</a:t>
            </a:r>
            <a:r>
              <a:rPr lang="en-US" altLang="en-US" sz="1600" dirty="0" smtClean="0">
                <a:solidFill>
                  <a:srgbClr val="313131"/>
                </a:solidFill>
                <a:latin typeface="Consolas" panose="020B0609020204030204" pitchFamily="49" charset="0"/>
                <a:cs typeface="Courier New" panose="02070309020205020404" pitchFamily="49" charset="0"/>
              </a:rPr>
              <a:t>4.0.0</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modelVersion</a:t>
            </a:r>
            <a:r>
              <a:rPr lang="en-US" altLang="en-US" sz="1600" dirty="0" smtClean="0">
                <a:solidFill>
                  <a:srgbClr val="000088"/>
                </a:solidFill>
                <a:latin typeface="Consolas" panose="020B0609020204030204" pitchFamily="49" charset="0"/>
                <a:cs typeface="Courier New" panose="02070309020205020404" pitchFamily="49" charset="0"/>
              </a:rPr>
              <a:t>&gt;</a:t>
            </a:r>
            <a:endParaRPr lang="en-US" altLang="en-US" sz="1600" dirty="0" smtClean="0">
              <a:solidFill>
                <a:srgbClr val="313131"/>
              </a:solidFill>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FontTx/>
              <a:buNone/>
            </a:pPr>
            <a:endParaRPr lang="en-US" altLang="en-US" sz="1600" dirty="0" smtClean="0">
              <a:solidFill>
                <a:srgbClr val="000088"/>
              </a:solidFill>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FontTx/>
              <a:buNone/>
            </a:pPr>
            <a:r>
              <a:rPr lang="en-US" altLang="en-US" sz="1600" dirty="0">
                <a:solidFill>
                  <a:srgbClr val="000088"/>
                </a:solidFill>
                <a:latin typeface="Consolas" panose="020B0609020204030204" pitchFamily="49" charset="0"/>
                <a:cs typeface="Courier New" panose="02070309020205020404" pitchFamily="49" charset="0"/>
              </a:rPr>
              <a:t> </a:t>
            </a:r>
            <a:r>
              <a:rPr lang="en-US" altLang="en-US" sz="1600" dirty="0" smtClean="0">
                <a:solidFill>
                  <a:srgbClr val="000088"/>
                </a:solidFill>
                <a:latin typeface="Consolas" panose="020B0609020204030204" pitchFamily="49" charset="0"/>
                <a:cs typeface="Courier New" panose="02070309020205020404" pitchFamily="49" charset="0"/>
              </a:rPr>
              <a:t> &lt;</a:t>
            </a:r>
            <a:r>
              <a:rPr lang="en-US" altLang="en-US" sz="1600" dirty="0" err="1" smtClean="0">
                <a:solidFill>
                  <a:srgbClr val="000088"/>
                </a:solidFill>
                <a:latin typeface="Consolas" panose="020B0609020204030204" pitchFamily="49" charset="0"/>
                <a:cs typeface="Courier New" panose="02070309020205020404" pitchFamily="49" charset="0"/>
              </a:rPr>
              <a:t>groupId</a:t>
            </a:r>
            <a:r>
              <a:rPr lang="en-US" altLang="en-US" sz="1600" dirty="0" smtClean="0">
                <a:solidFill>
                  <a:srgbClr val="000088"/>
                </a:solidFill>
                <a:latin typeface="Consolas" panose="020B0609020204030204" pitchFamily="49" charset="0"/>
                <a:cs typeface="Courier New" panose="02070309020205020404" pitchFamily="49" charset="0"/>
              </a:rPr>
              <a:t>&gt;</a:t>
            </a:r>
            <a:r>
              <a:rPr lang="en-US" altLang="en-US" sz="1600" b="1" dirty="0" err="1" smtClean="0">
                <a:solidFill>
                  <a:srgbClr val="313131"/>
                </a:solidFill>
                <a:latin typeface="Consolas" panose="020B0609020204030204" pitchFamily="49" charset="0"/>
                <a:cs typeface="Courier New" panose="02070309020205020404" pitchFamily="49" charset="0"/>
              </a:rPr>
              <a:t>com.acme.project</a:t>
            </a:r>
            <a:r>
              <a:rPr lang="en-US" altLang="en-US" sz="1600" b="1" dirty="0" smtClean="0">
                <a:solidFill>
                  <a:srgbClr val="313131"/>
                </a:solidFill>
                <a:latin typeface="Consolas" panose="020B0609020204030204" pitchFamily="49" charset="0"/>
                <a:cs typeface="Courier New" panose="02070309020205020404" pitchFamily="49" charset="0"/>
              </a:rPr>
              <a:t>-group</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groupId</a:t>
            </a:r>
            <a:r>
              <a:rPr lang="en-US" altLang="en-US" sz="1600" dirty="0" smtClean="0">
                <a:solidFill>
                  <a:srgbClr val="000088"/>
                </a:solidFill>
                <a:latin typeface="Consolas" panose="020B0609020204030204" pitchFamily="49" charset="0"/>
                <a:cs typeface="Courier New" panose="02070309020205020404" pitchFamily="49" charset="0"/>
              </a:rPr>
              <a:t>&gt;</a:t>
            </a:r>
            <a:endParaRPr lang="en-US" altLang="en-US" sz="1600" dirty="0" smtClean="0">
              <a:solidFill>
                <a:srgbClr val="313131"/>
              </a:solidFill>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FontTx/>
              <a:buNone/>
            </a:pPr>
            <a:r>
              <a:rPr lang="en-US" altLang="en-US" sz="1600" dirty="0" smtClean="0">
                <a:solidFill>
                  <a:srgbClr val="313131"/>
                </a:solidFill>
                <a:latin typeface="Consolas" panose="020B0609020204030204" pitchFamily="49" charset="0"/>
                <a:cs typeface="Courier New" panose="02070309020205020404" pitchFamily="49" charset="0"/>
              </a:rPr>
              <a:t>  </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artifactId</a:t>
            </a:r>
            <a:r>
              <a:rPr lang="en-US" altLang="en-US" sz="1600" dirty="0" smtClean="0">
                <a:solidFill>
                  <a:srgbClr val="000088"/>
                </a:solidFill>
                <a:latin typeface="Consolas" panose="020B0609020204030204" pitchFamily="49" charset="0"/>
                <a:cs typeface="Courier New" panose="02070309020205020404" pitchFamily="49" charset="0"/>
              </a:rPr>
              <a:t>&gt;</a:t>
            </a:r>
            <a:r>
              <a:rPr lang="en-US" altLang="en-US" sz="1600" b="1" dirty="0" smtClean="0">
                <a:solidFill>
                  <a:srgbClr val="313131"/>
                </a:solidFill>
                <a:latin typeface="Consolas" panose="020B0609020204030204" pitchFamily="49" charset="0"/>
                <a:cs typeface="Courier New" panose="02070309020205020404" pitchFamily="49" charset="0"/>
              </a:rPr>
              <a:t>my-project-2</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artifactId</a:t>
            </a:r>
            <a:r>
              <a:rPr lang="en-US" altLang="en-US" sz="1600" dirty="0" smtClean="0">
                <a:solidFill>
                  <a:srgbClr val="000088"/>
                </a:solidFill>
                <a:latin typeface="Consolas" panose="020B0609020204030204" pitchFamily="49" charset="0"/>
                <a:cs typeface="Courier New" panose="02070309020205020404" pitchFamily="49" charset="0"/>
              </a:rPr>
              <a:t>&gt;</a:t>
            </a:r>
            <a:endParaRPr lang="en-US" altLang="en-US" sz="1600" dirty="0" smtClean="0">
              <a:solidFill>
                <a:srgbClr val="313131"/>
              </a:solidFill>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FontTx/>
              <a:buNone/>
            </a:pPr>
            <a:r>
              <a:rPr lang="en-US" altLang="en-US" sz="1600" dirty="0" smtClean="0">
                <a:solidFill>
                  <a:srgbClr val="313131"/>
                </a:solidFill>
                <a:latin typeface="Consolas" panose="020B0609020204030204" pitchFamily="49" charset="0"/>
                <a:cs typeface="Courier New" panose="02070309020205020404" pitchFamily="49" charset="0"/>
              </a:rPr>
              <a:t>  </a:t>
            </a:r>
            <a:r>
              <a:rPr lang="en-US" altLang="en-US" sz="1600" dirty="0" smtClean="0">
                <a:solidFill>
                  <a:srgbClr val="000088"/>
                </a:solidFill>
                <a:latin typeface="Consolas" panose="020B0609020204030204" pitchFamily="49" charset="0"/>
                <a:cs typeface="Courier New" panose="02070309020205020404" pitchFamily="49" charset="0"/>
              </a:rPr>
              <a:t>&lt;version&gt;</a:t>
            </a:r>
            <a:r>
              <a:rPr lang="en-US" altLang="en-US" sz="1600" b="1" dirty="0" smtClean="0">
                <a:solidFill>
                  <a:srgbClr val="313131"/>
                </a:solidFill>
                <a:latin typeface="Consolas" panose="020B0609020204030204" pitchFamily="49" charset="0"/>
                <a:cs typeface="Courier New" panose="02070309020205020404" pitchFamily="49" charset="0"/>
              </a:rPr>
              <a:t>1.0</a:t>
            </a:r>
            <a:r>
              <a:rPr lang="en-US" altLang="en-US" sz="1600" dirty="0" smtClean="0">
                <a:solidFill>
                  <a:srgbClr val="000088"/>
                </a:solidFill>
                <a:latin typeface="Consolas" panose="020B0609020204030204" pitchFamily="49" charset="0"/>
                <a:cs typeface="Courier New" panose="02070309020205020404" pitchFamily="49" charset="0"/>
              </a:rPr>
              <a:t>&lt;/version&gt;</a:t>
            </a:r>
          </a:p>
          <a:p>
            <a:pPr marL="0" indent="0" defTabSz="914400" eaLnBrk="0" fontAlgn="base" hangingPunct="0">
              <a:spcBef>
                <a:spcPct val="0"/>
              </a:spcBef>
              <a:spcAft>
                <a:spcPct val="0"/>
              </a:spcAft>
              <a:buClrTx/>
              <a:buSzTx/>
              <a:buFontTx/>
              <a:buNone/>
            </a:pPr>
            <a:r>
              <a:rPr lang="en-US" altLang="en-US" sz="1600" dirty="0" smtClean="0">
                <a:solidFill>
                  <a:srgbClr val="000088"/>
                </a:solidFill>
                <a:latin typeface="Consolas" panose="020B0609020204030204" pitchFamily="49" charset="0"/>
                <a:cs typeface="Courier New" panose="02070309020205020404" pitchFamily="49" charset="0"/>
              </a:rPr>
              <a:t>&lt;/project&gt;</a:t>
            </a:r>
            <a:r>
              <a:rPr lang="en-US" altLang="en-US" sz="1100" dirty="0" smtClean="0">
                <a:latin typeface="Consolas" panose="020B0609020204030204" pitchFamily="49" charset="0"/>
                <a:cs typeface="Courier New" panose="02070309020205020404" pitchFamily="49" charset="0"/>
              </a:rPr>
              <a:t> </a:t>
            </a:r>
            <a:endParaRPr lang="en-US" altLang="en-US" sz="4000" dirty="0" smtClean="0">
              <a:latin typeface="Consolas" panose="020B0609020204030204" pitchFamily="49" charset="0"/>
              <a:cs typeface="Courier New" panose="02070309020205020404" pitchFamily="49" charset="0"/>
            </a:endParaRPr>
          </a:p>
        </p:txBody>
      </p:sp>
      <p:sp>
        <p:nvSpPr>
          <p:cNvPr id="6" name="Rectangle 2"/>
          <p:cNvSpPr txBox="1">
            <a:spLocks noChangeArrowheads="1"/>
          </p:cNvSpPr>
          <p:nvPr/>
        </p:nvSpPr>
        <p:spPr bwMode="auto">
          <a:xfrm>
            <a:off x="6653914" y="1968805"/>
            <a:ext cx="4825039" cy="1843736"/>
          </a:xfrm>
          <a:prstGeom prst="rect">
            <a:avLst/>
          </a:prstGeom>
          <a:solidFill>
            <a:srgbClr val="EEEEEE"/>
          </a:solidFill>
          <a:ln>
            <a:noFill/>
          </a:ln>
          <a:effectLst>
            <a:outerShdw blurRad="482600" dist="50800" dir="5400000" algn="ctr" rotWithShape="0">
              <a:srgbClr val="000000"/>
            </a:outerShdw>
          </a:effectLst>
        </p:spPr>
        <p:txBody>
          <a:bodyPr vert="horz" wrap="none" lIns="0" tIns="71415" rIns="0" bIns="47610" numCol="1" rtlCol="0" anchor="ctr" anchorCtr="0" compatLnSpc="1">
            <a:prstTxWarp prst="textNoShape">
              <a:avLst/>
            </a:prstTxWarp>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defTabSz="914400" eaLnBrk="0" fontAlgn="base" hangingPunct="0">
              <a:spcBef>
                <a:spcPct val="0"/>
              </a:spcBef>
              <a:spcAft>
                <a:spcPct val="0"/>
              </a:spcAft>
              <a:buClrTx/>
              <a:buSzTx/>
              <a:buFontTx/>
              <a:buNone/>
            </a:pPr>
            <a:r>
              <a:rPr lang="en-US" altLang="en-US" sz="1600" dirty="0" smtClean="0">
                <a:solidFill>
                  <a:srgbClr val="000088"/>
                </a:solidFill>
                <a:latin typeface="Consolas" panose="020B0609020204030204" pitchFamily="49" charset="0"/>
                <a:cs typeface="Courier New" panose="02070309020205020404" pitchFamily="49" charset="0"/>
              </a:rPr>
              <a:t>&lt;project&gt;</a:t>
            </a:r>
            <a:endParaRPr lang="en-US" altLang="en-US" sz="1600" dirty="0" smtClean="0">
              <a:solidFill>
                <a:srgbClr val="313131"/>
              </a:solidFill>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FontTx/>
              <a:buNone/>
            </a:pPr>
            <a:r>
              <a:rPr lang="en-US" altLang="en-US" sz="1600" dirty="0" smtClean="0">
                <a:solidFill>
                  <a:srgbClr val="313131"/>
                </a:solidFill>
                <a:latin typeface="Consolas" panose="020B0609020204030204" pitchFamily="49" charset="0"/>
                <a:cs typeface="Courier New" panose="02070309020205020404" pitchFamily="49" charset="0"/>
              </a:rPr>
              <a:t>  </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modelVersion</a:t>
            </a:r>
            <a:r>
              <a:rPr lang="en-US" altLang="en-US" sz="1600" dirty="0" smtClean="0">
                <a:solidFill>
                  <a:srgbClr val="000088"/>
                </a:solidFill>
                <a:latin typeface="Consolas" panose="020B0609020204030204" pitchFamily="49" charset="0"/>
                <a:cs typeface="Courier New" panose="02070309020205020404" pitchFamily="49" charset="0"/>
              </a:rPr>
              <a:t>&gt;</a:t>
            </a:r>
            <a:r>
              <a:rPr lang="en-US" altLang="en-US" sz="1600" dirty="0" smtClean="0">
                <a:solidFill>
                  <a:srgbClr val="313131"/>
                </a:solidFill>
                <a:latin typeface="Consolas" panose="020B0609020204030204" pitchFamily="49" charset="0"/>
                <a:cs typeface="Courier New" panose="02070309020205020404" pitchFamily="49" charset="0"/>
              </a:rPr>
              <a:t>4.0.0</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modelVersion</a:t>
            </a:r>
            <a:r>
              <a:rPr lang="en-US" altLang="en-US" sz="1600" dirty="0" smtClean="0">
                <a:solidFill>
                  <a:srgbClr val="000088"/>
                </a:solidFill>
                <a:latin typeface="Consolas" panose="020B0609020204030204" pitchFamily="49" charset="0"/>
                <a:cs typeface="Courier New" panose="02070309020205020404" pitchFamily="49" charset="0"/>
              </a:rPr>
              <a:t>&gt;</a:t>
            </a:r>
            <a:endParaRPr lang="en-US" altLang="en-US" sz="1600" dirty="0" smtClean="0">
              <a:solidFill>
                <a:srgbClr val="313131"/>
              </a:solidFill>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FontTx/>
              <a:buNone/>
            </a:pPr>
            <a:endParaRPr lang="en-US" altLang="en-US" sz="1600" dirty="0" smtClean="0">
              <a:solidFill>
                <a:srgbClr val="000088"/>
              </a:solidFill>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FontTx/>
              <a:buNone/>
            </a:pPr>
            <a:r>
              <a:rPr lang="en-US" altLang="en-US" sz="1600" dirty="0" smtClean="0">
                <a:solidFill>
                  <a:srgbClr val="000088"/>
                </a:solidFill>
                <a:latin typeface="Consolas" panose="020B0609020204030204" pitchFamily="49" charset="0"/>
                <a:cs typeface="Courier New" panose="02070309020205020404" pitchFamily="49" charset="0"/>
              </a:rPr>
              <a:t>  &lt;</a:t>
            </a:r>
            <a:r>
              <a:rPr lang="en-US" altLang="en-US" sz="1600" dirty="0" err="1" smtClean="0">
                <a:solidFill>
                  <a:srgbClr val="000088"/>
                </a:solidFill>
                <a:latin typeface="Consolas" panose="020B0609020204030204" pitchFamily="49" charset="0"/>
                <a:cs typeface="Courier New" panose="02070309020205020404" pitchFamily="49" charset="0"/>
              </a:rPr>
              <a:t>groupId</a:t>
            </a:r>
            <a:r>
              <a:rPr lang="en-US" altLang="en-US" sz="1600" dirty="0" smtClean="0">
                <a:solidFill>
                  <a:srgbClr val="000088"/>
                </a:solidFill>
                <a:latin typeface="Consolas" panose="020B0609020204030204" pitchFamily="49" charset="0"/>
                <a:cs typeface="Courier New" panose="02070309020205020404" pitchFamily="49" charset="0"/>
              </a:rPr>
              <a:t>&gt;</a:t>
            </a:r>
            <a:r>
              <a:rPr lang="en-US" altLang="en-US" sz="1600" b="1" dirty="0" err="1" smtClean="0">
                <a:solidFill>
                  <a:srgbClr val="313131"/>
                </a:solidFill>
                <a:latin typeface="Consolas" panose="020B0609020204030204" pitchFamily="49" charset="0"/>
                <a:cs typeface="Courier New" panose="02070309020205020404" pitchFamily="49" charset="0"/>
              </a:rPr>
              <a:t>com.acme.project</a:t>
            </a:r>
            <a:r>
              <a:rPr lang="en-US" altLang="en-US" sz="1600" b="1" dirty="0" smtClean="0">
                <a:solidFill>
                  <a:srgbClr val="313131"/>
                </a:solidFill>
                <a:latin typeface="Consolas" panose="020B0609020204030204" pitchFamily="49" charset="0"/>
                <a:cs typeface="Courier New" panose="02070309020205020404" pitchFamily="49" charset="0"/>
              </a:rPr>
              <a:t>-group</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groupId</a:t>
            </a:r>
            <a:r>
              <a:rPr lang="en-US" altLang="en-US" sz="1600" dirty="0" smtClean="0">
                <a:solidFill>
                  <a:srgbClr val="000088"/>
                </a:solidFill>
                <a:latin typeface="Consolas" panose="020B0609020204030204" pitchFamily="49" charset="0"/>
                <a:cs typeface="Courier New" panose="02070309020205020404" pitchFamily="49" charset="0"/>
              </a:rPr>
              <a:t>&gt;</a:t>
            </a:r>
            <a:endParaRPr lang="en-US" altLang="en-US" sz="1600" dirty="0" smtClean="0">
              <a:solidFill>
                <a:srgbClr val="313131"/>
              </a:solidFill>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FontTx/>
              <a:buNone/>
            </a:pPr>
            <a:r>
              <a:rPr lang="en-US" altLang="en-US" sz="1600" dirty="0" smtClean="0">
                <a:solidFill>
                  <a:srgbClr val="313131"/>
                </a:solidFill>
                <a:latin typeface="Consolas" panose="020B0609020204030204" pitchFamily="49" charset="0"/>
                <a:cs typeface="Courier New" panose="02070309020205020404" pitchFamily="49" charset="0"/>
              </a:rPr>
              <a:t>  </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artifactId</a:t>
            </a:r>
            <a:r>
              <a:rPr lang="en-US" altLang="en-US" sz="1600" dirty="0" smtClean="0">
                <a:solidFill>
                  <a:srgbClr val="000088"/>
                </a:solidFill>
                <a:latin typeface="Consolas" panose="020B0609020204030204" pitchFamily="49" charset="0"/>
                <a:cs typeface="Courier New" panose="02070309020205020404" pitchFamily="49" charset="0"/>
              </a:rPr>
              <a:t>&gt;</a:t>
            </a:r>
            <a:r>
              <a:rPr lang="en-US" altLang="en-US" sz="1600" b="1" dirty="0" smtClean="0">
                <a:solidFill>
                  <a:srgbClr val="313131"/>
                </a:solidFill>
                <a:latin typeface="Consolas" panose="020B0609020204030204" pitchFamily="49" charset="0"/>
                <a:cs typeface="Courier New" panose="02070309020205020404" pitchFamily="49" charset="0"/>
              </a:rPr>
              <a:t>my-project-1</a:t>
            </a:r>
            <a:r>
              <a:rPr lang="en-US" altLang="en-US" sz="1600" dirty="0" smtClean="0">
                <a:solidFill>
                  <a:srgbClr val="000088"/>
                </a:solidFill>
                <a:latin typeface="Consolas" panose="020B0609020204030204" pitchFamily="49" charset="0"/>
                <a:cs typeface="Courier New" panose="02070309020205020404" pitchFamily="49" charset="0"/>
              </a:rPr>
              <a:t>&lt;/</a:t>
            </a:r>
            <a:r>
              <a:rPr lang="en-US" altLang="en-US" sz="1600" dirty="0" err="1" smtClean="0">
                <a:solidFill>
                  <a:srgbClr val="000088"/>
                </a:solidFill>
                <a:latin typeface="Consolas" panose="020B0609020204030204" pitchFamily="49" charset="0"/>
                <a:cs typeface="Courier New" panose="02070309020205020404" pitchFamily="49" charset="0"/>
              </a:rPr>
              <a:t>artifactId</a:t>
            </a:r>
            <a:r>
              <a:rPr lang="en-US" altLang="en-US" sz="1600" dirty="0" smtClean="0">
                <a:solidFill>
                  <a:srgbClr val="000088"/>
                </a:solidFill>
                <a:latin typeface="Consolas" panose="020B0609020204030204" pitchFamily="49" charset="0"/>
                <a:cs typeface="Courier New" panose="02070309020205020404" pitchFamily="49" charset="0"/>
              </a:rPr>
              <a:t>&gt;</a:t>
            </a:r>
            <a:endParaRPr lang="en-US" altLang="en-US" sz="1600" dirty="0" smtClean="0">
              <a:solidFill>
                <a:srgbClr val="313131"/>
              </a:solidFill>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FontTx/>
              <a:buNone/>
            </a:pPr>
            <a:r>
              <a:rPr lang="en-US" altLang="en-US" sz="1600" dirty="0" smtClean="0">
                <a:solidFill>
                  <a:srgbClr val="313131"/>
                </a:solidFill>
                <a:latin typeface="Consolas" panose="020B0609020204030204" pitchFamily="49" charset="0"/>
                <a:cs typeface="Courier New" panose="02070309020205020404" pitchFamily="49" charset="0"/>
              </a:rPr>
              <a:t>  </a:t>
            </a:r>
            <a:r>
              <a:rPr lang="en-US" altLang="en-US" sz="1600" dirty="0" smtClean="0">
                <a:solidFill>
                  <a:srgbClr val="000088"/>
                </a:solidFill>
                <a:latin typeface="Consolas" panose="020B0609020204030204" pitchFamily="49" charset="0"/>
                <a:cs typeface="Courier New" panose="02070309020205020404" pitchFamily="49" charset="0"/>
              </a:rPr>
              <a:t>&lt;version&gt;</a:t>
            </a:r>
            <a:r>
              <a:rPr lang="en-US" altLang="en-US" sz="1600" b="1" dirty="0" smtClean="0">
                <a:solidFill>
                  <a:srgbClr val="313131"/>
                </a:solidFill>
                <a:latin typeface="Consolas" panose="020B0609020204030204" pitchFamily="49" charset="0"/>
                <a:cs typeface="Courier New" panose="02070309020205020404" pitchFamily="49" charset="0"/>
              </a:rPr>
              <a:t>1.0</a:t>
            </a:r>
            <a:r>
              <a:rPr lang="en-US" altLang="en-US" sz="1600" dirty="0" smtClean="0">
                <a:solidFill>
                  <a:srgbClr val="000088"/>
                </a:solidFill>
                <a:latin typeface="Consolas" panose="020B0609020204030204" pitchFamily="49" charset="0"/>
                <a:cs typeface="Courier New" panose="02070309020205020404" pitchFamily="49" charset="0"/>
              </a:rPr>
              <a:t>&lt;/version&gt;</a:t>
            </a:r>
          </a:p>
          <a:p>
            <a:pPr marL="0" indent="0" defTabSz="914400" eaLnBrk="0" fontAlgn="base" hangingPunct="0">
              <a:spcBef>
                <a:spcPct val="0"/>
              </a:spcBef>
              <a:spcAft>
                <a:spcPct val="0"/>
              </a:spcAft>
              <a:buClrTx/>
              <a:buSzTx/>
              <a:buFontTx/>
              <a:buNone/>
            </a:pPr>
            <a:r>
              <a:rPr lang="en-US" altLang="en-US" sz="1600" dirty="0" smtClean="0">
                <a:solidFill>
                  <a:srgbClr val="000088"/>
                </a:solidFill>
                <a:latin typeface="Consolas" panose="020B0609020204030204" pitchFamily="49" charset="0"/>
                <a:cs typeface="Courier New" panose="02070309020205020404" pitchFamily="49" charset="0"/>
              </a:rPr>
              <a:t>&lt;/project&gt;</a:t>
            </a:r>
            <a:r>
              <a:rPr lang="en-US" altLang="en-US" sz="1100" dirty="0" smtClean="0">
                <a:latin typeface="Consolas" panose="020B0609020204030204" pitchFamily="49" charset="0"/>
                <a:cs typeface="Courier New" panose="02070309020205020404" pitchFamily="49" charset="0"/>
              </a:rPr>
              <a:t> </a:t>
            </a:r>
            <a:endParaRPr lang="en-US" altLang="en-US" sz="4000" dirty="0" smtClean="0">
              <a:latin typeface="Consolas" panose="020B0609020204030204" pitchFamily="49" charset="0"/>
              <a:cs typeface="Courier New" panose="02070309020205020404" pitchFamily="49" charset="0"/>
            </a:endParaRPr>
          </a:p>
        </p:txBody>
      </p:sp>
      <p:cxnSp>
        <p:nvCxnSpPr>
          <p:cNvPr id="7" name="Straight Arrow Connector 6"/>
          <p:cNvCxnSpPr>
            <a:stCxn id="4" idx="3"/>
            <a:endCxn id="6" idx="1"/>
          </p:cNvCxnSpPr>
          <p:nvPr/>
        </p:nvCxnSpPr>
        <p:spPr>
          <a:xfrm flipV="1">
            <a:off x="5060834" y="2890673"/>
            <a:ext cx="1593080" cy="9672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a:endCxn id="5" idx="1"/>
          </p:cNvCxnSpPr>
          <p:nvPr/>
        </p:nvCxnSpPr>
        <p:spPr>
          <a:xfrm>
            <a:off x="5060834" y="3857939"/>
            <a:ext cx="1593080" cy="11482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96245" y="6484620"/>
            <a:ext cx="4395755" cy="369332"/>
          </a:xfrm>
          <a:prstGeom prst="rect">
            <a:avLst/>
          </a:prstGeom>
          <a:noFill/>
        </p:spPr>
        <p:txBody>
          <a:bodyPr wrap="none" rtlCol="0">
            <a:spAutoFit/>
          </a:bodyPr>
          <a:lstStyle/>
          <a:p>
            <a:pPr algn="r"/>
            <a:r>
              <a:rPr lang="en-US" dirty="0" smtClean="0"/>
              <a:t>See example: </a:t>
            </a:r>
            <a:r>
              <a:rPr lang="en-US" dirty="0" smtClean="0">
                <a:hlinkClick r:id="rId3"/>
              </a:rPr>
              <a:t>multi-module project example</a:t>
            </a:r>
            <a:endParaRPr lang="en-US" dirty="0" smtClean="0"/>
          </a:p>
        </p:txBody>
      </p:sp>
    </p:spTree>
    <p:extLst>
      <p:ext uri="{BB962C8B-B14F-4D97-AF65-F5344CB8AC3E}">
        <p14:creationId xmlns:p14="http://schemas.microsoft.com/office/powerpoint/2010/main" val="2463671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The </a:t>
            </a:r>
            <a:r>
              <a:rPr lang="en-US" b="1" dirty="0" err="1" smtClean="0">
                <a:latin typeface="Courier New" panose="02070309020205020404" pitchFamily="49" charset="0"/>
                <a:cs typeface="Courier New" panose="02070309020205020404" pitchFamily="49" charset="0"/>
              </a:rPr>
              <a:t>mvn</a:t>
            </a:r>
            <a:r>
              <a:rPr lang="en-US" b="1" dirty="0"/>
              <a:t> </a:t>
            </a:r>
            <a:r>
              <a:rPr lang="en-US" b="1" dirty="0" smtClean="0"/>
              <a:t>Command Line</a:t>
            </a:r>
            <a:endParaRPr lang="en-US" b="1" dirty="0"/>
          </a:p>
        </p:txBody>
      </p:sp>
      <p:sp>
        <p:nvSpPr>
          <p:cNvPr id="5" name="Text Placeholder 4"/>
          <p:cNvSpPr>
            <a:spLocks noGrp="1"/>
          </p:cNvSpPr>
          <p:nvPr>
            <p:ph type="body" idx="1"/>
          </p:nvPr>
        </p:nvSpPr>
        <p:spPr/>
        <p:txBody>
          <a:bodyPr/>
          <a:lstStyle/>
          <a:p>
            <a:r>
              <a:rPr lang="en-US" u="sng" dirty="0"/>
              <a:t>Usage</a:t>
            </a:r>
            <a:r>
              <a:rPr lang="en-US" dirty="0"/>
              <a:t>:</a:t>
            </a:r>
            <a:r>
              <a:rPr lang="en-US" b="1" dirty="0">
                <a:latin typeface="Consolas" panose="020B0609020204030204" pitchFamily="49" charset="0"/>
                <a:cs typeface="Courier New" panose="02070309020205020404" pitchFamily="49" charset="0"/>
              </a:rPr>
              <a:t> </a:t>
            </a:r>
            <a:r>
              <a:rPr lang="en-US" b="1" dirty="0" err="1">
                <a:latin typeface="Consolas" panose="020B0609020204030204" pitchFamily="49" charset="0"/>
                <a:cs typeface="Courier New" panose="02070309020205020404" pitchFamily="49" charset="0"/>
              </a:rPr>
              <a:t>mvn</a:t>
            </a:r>
            <a:r>
              <a:rPr lang="en-US" b="1" dirty="0">
                <a:latin typeface="Consolas" panose="020B0609020204030204" pitchFamily="49" charset="0"/>
                <a:cs typeface="Courier New" panose="02070309020205020404" pitchFamily="49" charset="0"/>
              </a:rPr>
              <a:t> [options] [&lt;goal(s)&gt;] [&lt;phase(s)&gt;]</a:t>
            </a:r>
          </a:p>
          <a:p>
            <a:endParaRPr lang="en-US" dirty="0"/>
          </a:p>
        </p:txBody>
      </p:sp>
    </p:spTree>
    <p:extLst>
      <p:ext uri="{BB962C8B-B14F-4D97-AF65-F5344CB8AC3E}">
        <p14:creationId xmlns:p14="http://schemas.microsoft.com/office/powerpoint/2010/main" val="898506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Useful Command Line Options</a:t>
            </a:r>
            <a:endParaRPr lang="en-US" b="1" dirty="0"/>
          </a:p>
        </p:txBody>
      </p:sp>
      <p:sp>
        <p:nvSpPr>
          <p:cNvPr id="5" name="Content Placeholder 4"/>
          <p:cNvSpPr>
            <a:spLocks noGrp="1"/>
          </p:cNvSpPr>
          <p:nvPr>
            <p:ph idx="1"/>
          </p:nvPr>
        </p:nvSpPr>
        <p:spPr>
          <a:xfrm>
            <a:off x="2819400" y="2666999"/>
            <a:ext cx="8683623" cy="3124201"/>
          </a:xfrm>
        </p:spPr>
        <p:txBody>
          <a:bodyPr>
            <a:noAutofit/>
          </a:bodyPr>
          <a:lstStyle/>
          <a:p>
            <a:r>
              <a:rPr lang="en-US" dirty="0" smtClean="0">
                <a:latin typeface="Consolas" panose="020B0609020204030204" pitchFamily="49" charset="0"/>
                <a:cs typeface="Courier New" panose="02070309020205020404" pitchFamily="49" charset="0"/>
              </a:rPr>
              <a:t>-h,   --help</a:t>
            </a:r>
          </a:p>
          <a:p>
            <a:r>
              <a:rPr lang="en-US" dirty="0" smtClean="0">
                <a:latin typeface="Consolas" panose="020B0609020204030204" pitchFamily="49" charset="0"/>
                <a:cs typeface="Courier New" panose="02070309020205020404" pitchFamily="49" charset="0"/>
              </a:rPr>
              <a:t>-U,   --update-snapshots</a:t>
            </a:r>
          </a:p>
          <a:p>
            <a:r>
              <a:rPr lang="en-US" dirty="0" smtClean="0">
                <a:latin typeface="Consolas" panose="020B0609020204030204" pitchFamily="49" charset="0"/>
                <a:cs typeface="Courier New" panose="02070309020205020404" pitchFamily="49" charset="0"/>
              </a:rPr>
              <a:t>-D,   --</a:t>
            </a:r>
            <a:r>
              <a:rPr lang="en-US" dirty="0">
                <a:latin typeface="Consolas" panose="020B0609020204030204" pitchFamily="49" charset="0"/>
                <a:cs typeface="Courier New" panose="02070309020205020404" pitchFamily="49" charset="0"/>
              </a:rPr>
              <a:t>define &lt;</a:t>
            </a:r>
            <a:r>
              <a:rPr lang="en-US" dirty="0" err="1">
                <a:latin typeface="Consolas" panose="020B0609020204030204" pitchFamily="49" charset="0"/>
                <a:cs typeface="Courier New" panose="02070309020205020404" pitchFamily="49" charset="0"/>
              </a:rPr>
              <a:t>arg</a:t>
            </a:r>
            <a:r>
              <a:rPr lang="en-US" dirty="0" smtClean="0">
                <a:latin typeface="Consolas" panose="020B0609020204030204" pitchFamily="49" charset="0"/>
                <a:cs typeface="Courier New" panose="02070309020205020404" pitchFamily="49" charset="0"/>
              </a:rPr>
              <a:t>&gt;    </a:t>
            </a:r>
            <a:r>
              <a:rPr lang="en-US" dirty="0" smtClean="0">
                <a:cs typeface="Courier New" panose="02070309020205020404" pitchFamily="49" charset="0"/>
              </a:rPr>
              <a:t>(e.g.</a:t>
            </a:r>
            <a:r>
              <a:rPr lang="en-US" dirty="0" smtClean="0">
                <a:latin typeface="Consolas" panose="020B0609020204030204" pitchFamily="49" charset="0"/>
                <a:cs typeface="Courier New" panose="02070309020205020404" pitchFamily="49" charset="0"/>
              </a:rPr>
              <a:t> -</a:t>
            </a:r>
            <a:r>
              <a:rPr lang="en-US" dirty="0" err="1" smtClean="0">
                <a:latin typeface="Consolas" panose="020B0609020204030204" pitchFamily="49" charset="0"/>
                <a:cs typeface="Courier New" panose="02070309020205020404" pitchFamily="49" charset="0"/>
              </a:rPr>
              <a:t>DskipTests</a:t>
            </a:r>
            <a:r>
              <a:rPr lang="en-US" dirty="0" smtClean="0">
                <a:cs typeface="Courier New" panose="02070309020205020404" pitchFamily="49" charset="0"/>
              </a:rPr>
              <a:t>)</a:t>
            </a:r>
          </a:p>
          <a:p>
            <a:r>
              <a:rPr lang="en-US" dirty="0">
                <a:latin typeface="Consolas" panose="020B0609020204030204" pitchFamily="49" charset="0"/>
                <a:cs typeface="Courier New" panose="02070309020205020404" pitchFamily="49" charset="0"/>
              </a:rPr>
              <a:t>-</a:t>
            </a:r>
            <a:r>
              <a:rPr lang="en-US" dirty="0" err="1" smtClean="0">
                <a:latin typeface="Consolas" panose="020B0609020204030204" pitchFamily="49" charset="0"/>
                <a:cs typeface="Courier New" panose="02070309020205020404" pitchFamily="49" charset="0"/>
              </a:rPr>
              <a:t>fae</a:t>
            </a:r>
            <a:r>
              <a:rPr lang="en-US" dirty="0" smtClean="0">
                <a:latin typeface="Consolas" panose="020B0609020204030204" pitchFamily="49" charset="0"/>
                <a:cs typeface="Courier New" panose="02070309020205020404" pitchFamily="49" charset="0"/>
              </a:rPr>
              <a:t>, </a:t>
            </a:r>
            <a:r>
              <a:rPr lang="en-US" dirty="0">
                <a:latin typeface="Consolas" panose="020B0609020204030204" pitchFamily="49" charset="0"/>
                <a:cs typeface="Courier New" panose="02070309020205020404" pitchFamily="49" charset="0"/>
              </a:rPr>
              <a:t>--fail-at-end</a:t>
            </a:r>
          </a:p>
          <a:p>
            <a:r>
              <a:rPr lang="en-US" dirty="0">
                <a:latin typeface="Consolas" panose="020B0609020204030204" pitchFamily="49" charset="0"/>
                <a:cs typeface="Courier New" panose="02070309020205020404" pitchFamily="49" charset="0"/>
              </a:rPr>
              <a:t>-</a:t>
            </a:r>
            <a:r>
              <a:rPr lang="en-US" dirty="0" err="1" smtClean="0">
                <a:latin typeface="Consolas" panose="020B0609020204030204" pitchFamily="49" charset="0"/>
                <a:cs typeface="Courier New" panose="02070309020205020404" pitchFamily="49" charset="0"/>
              </a:rPr>
              <a:t>fn</a:t>
            </a:r>
            <a:r>
              <a:rPr lang="en-US" dirty="0" smtClean="0">
                <a:latin typeface="Consolas" panose="020B0609020204030204" pitchFamily="49" charset="0"/>
                <a:cs typeface="Courier New" panose="02070309020205020404" pitchFamily="49" charset="0"/>
              </a:rPr>
              <a:t>,  --fail-never</a:t>
            </a:r>
          </a:p>
          <a:p>
            <a:r>
              <a:rPr lang="en-US" dirty="0">
                <a:latin typeface="Consolas" panose="020B0609020204030204" pitchFamily="49" charset="0"/>
                <a:cs typeface="Courier New" panose="02070309020205020404" pitchFamily="49" charset="0"/>
              </a:rPr>
              <a:t>-</a:t>
            </a:r>
            <a:r>
              <a:rPr lang="en-US" dirty="0" err="1" smtClean="0">
                <a:latin typeface="Consolas" panose="020B0609020204030204" pitchFamily="49" charset="0"/>
                <a:cs typeface="Courier New" panose="02070309020205020404" pitchFamily="49" charset="0"/>
              </a:rPr>
              <a:t>pl</a:t>
            </a:r>
            <a:r>
              <a:rPr lang="en-US" dirty="0" smtClean="0">
                <a:latin typeface="Consolas" panose="020B0609020204030204" pitchFamily="49" charset="0"/>
                <a:cs typeface="Courier New" panose="02070309020205020404" pitchFamily="49" charset="0"/>
              </a:rPr>
              <a:t>,  --</a:t>
            </a:r>
            <a:r>
              <a:rPr lang="en-US" dirty="0">
                <a:latin typeface="Consolas" panose="020B0609020204030204" pitchFamily="49" charset="0"/>
                <a:cs typeface="Courier New" panose="02070309020205020404" pitchFamily="49" charset="0"/>
              </a:rPr>
              <a:t>projects </a:t>
            </a:r>
            <a:r>
              <a:rPr lang="en-US" dirty="0" smtClean="0">
                <a:latin typeface="Consolas" panose="020B0609020204030204" pitchFamily="49" charset="0"/>
                <a:cs typeface="Courier New" panose="02070309020205020404" pitchFamily="49" charset="0"/>
              </a:rPr>
              <a:t>&lt;module&gt;[,&lt;module&gt;]*</a:t>
            </a:r>
          </a:p>
          <a:p>
            <a:r>
              <a:rPr lang="en-US" dirty="0">
                <a:latin typeface="Consolas" panose="020B0609020204030204" pitchFamily="49" charset="0"/>
                <a:cs typeface="Courier New" panose="02070309020205020404" pitchFamily="49" charset="0"/>
              </a:rPr>
              <a:t>-</a:t>
            </a:r>
            <a:r>
              <a:rPr lang="en-US" dirty="0" smtClean="0">
                <a:latin typeface="Consolas" panose="020B0609020204030204" pitchFamily="49" charset="0"/>
                <a:cs typeface="Courier New" panose="02070309020205020404" pitchFamily="49" charset="0"/>
              </a:rPr>
              <a:t>P,   </a:t>
            </a:r>
            <a:r>
              <a:rPr lang="en-US" dirty="0">
                <a:latin typeface="Consolas" panose="020B0609020204030204" pitchFamily="49" charset="0"/>
                <a:cs typeface="Courier New" panose="02070309020205020404" pitchFamily="49" charset="0"/>
              </a:rPr>
              <a:t>--activate-profiles </a:t>
            </a:r>
            <a:r>
              <a:rPr lang="en-US" dirty="0" smtClean="0">
                <a:latin typeface="Consolas" panose="020B0609020204030204" pitchFamily="49" charset="0"/>
                <a:cs typeface="Courier New" panose="02070309020205020404" pitchFamily="49" charset="0"/>
              </a:rPr>
              <a:t>&lt;profile&gt;[,&lt;profile&gt;]*</a:t>
            </a:r>
            <a:endParaRPr lang="en-US"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473161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Useful Plugins for Command Line Tasks</a:t>
            </a:r>
            <a:endParaRPr lang="en-US" b="1" dirty="0"/>
          </a:p>
        </p:txBody>
      </p:sp>
      <p:sp>
        <p:nvSpPr>
          <p:cNvPr id="5" name="Content Placeholder 4"/>
          <p:cNvSpPr>
            <a:spLocks noGrp="1"/>
          </p:cNvSpPr>
          <p:nvPr>
            <p:ph idx="1"/>
          </p:nvPr>
        </p:nvSpPr>
        <p:spPr>
          <a:xfrm>
            <a:off x="2156460" y="2666999"/>
            <a:ext cx="9921240" cy="3124201"/>
          </a:xfrm>
        </p:spPr>
        <p:txBody>
          <a:bodyPr>
            <a:noAutofit/>
          </a:bodyPr>
          <a:lstStyle/>
          <a:p>
            <a:r>
              <a:rPr lang="en-US" b="1" dirty="0" smtClean="0">
                <a:cs typeface="Courier New" panose="02070309020205020404" pitchFamily="49" charset="0"/>
              </a:rPr>
              <a:t>Help Plugin</a:t>
            </a:r>
            <a:br>
              <a:rPr lang="en-US" b="1" dirty="0" smtClean="0">
                <a:cs typeface="Courier New" panose="02070309020205020404" pitchFamily="49" charset="0"/>
              </a:rPr>
            </a:br>
            <a:r>
              <a:rPr lang="en-US" dirty="0" smtClean="0">
                <a:cs typeface="Courier New" panose="02070309020205020404" pitchFamily="49" charset="0"/>
              </a:rPr>
              <a:t>All the help you need for the maven command line</a:t>
            </a:r>
            <a:br>
              <a:rPr lang="en-US" dirty="0" smtClean="0">
                <a:cs typeface="Courier New" panose="02070309020205020404" pitchFamily="49" charset="0"/>
              </a:rPr>
            </a:br>
            <a:r>
              <a:rPr lang="en-US" dirty="0" smtClean="0">
                <a:solidFill>
                  <a:schemeClr val="bg1">
                    <a:lumMod val="50000"/>
                  </a:schemeClr>
                </a:solidFill>
                <a:cs typeface="Courier New" panose="02070309020205020404" pitchFamily="49" charset="0"/>
              </a:rPr>
              <a:t>Example:</a:t>
            </a:r>
            <a:r>
              <a:rPr lang="en-US" dirty="0">
                <a:solidFill>
                  <a:srgbClr val="0070C0"/>
                </a:solidFill>
                <a:latin typeface="Consolas" panose="020B0609020204030204" pitchFamily="49" charset="0"/>
                <a:cs typeface="Courier New" panose="02070309020205020404" pitchFamily="49" charset="0"/>
              </a:rPr>
              <a:t> </a:t>
            </a:r>
            <a:r>
              <a:rPr lang="en-US" dirty="0" err="1" smtClean="0">
                <a:solidFill>
                  <a:srgbClr val="0070C0"/>
                </a:solidFill>
                <a:latin typeface="Consolas" panose="020B0609020204030204" pitchFamily="49" charset="0"/>
                <a:cs typeface="Courier New" panose="02070309020205020404" pitchFamily="49" charset="0"/>
              </a:rPr>
              <a:t>mvn</a:t>
            </a:r>
            <a:r>
              <a:rPr lang="en-US" dirty="0" smtClean="0">
                <a:solidFill>
                  <a:srgbClr val="0070C0"/>
                </a:solidFill>
                <a:latin typeface="Consolas" panose="020B0609020204030204" pitchFamily="49" charset="0"/>
                <a:cs typeface="Courier New" panose="02070309020205020404" pitchFamily="49" charset="0"/>
              </a:rPr>
              <a:t> </a:t>
            </a:r>
            <a:r>
              <a:rPr lang="en-US" dirty="0" err="1">
                <a:solidFill>
                  <a:srgbClr val="0070C0"/>
                </a:solidFill>
                <a:latin typeface="Consolas" panose="020B0609020204030204" pitchFamily="49" charset="0"/>
                <a:cs typeface="Courier New" panose="02070309020205020404" pitchFamily="49" charset="0"/>
              </a:rPr>
              <a:t>help:help</a:t>
            </a:r>
            <a:endParaRPr lang="en-US" dirty="0">
              <a:solidFill>
                <a:srgbClr val="0070C0"/>
              </a:solidFill>
              <a:latin typeface="Consolas" panose="020B0609020204030204" pitchFamily="49" charset="0"/>
              <a:cs typeface="Courier New" panose="02070309020205020404" pitchFamily="49" charset="0"/>
            </a:endParaRPr>
          </a:p>
          <a:p>
            <a:r>
              <a:rPr lang="en-US" b="1" dirty="0" smtClean="0">
                <a:cs typeface="Courier New" panose="02070309020205020404" pitchFamily="49" charset="0"/>
              </a:rPr>
              <a:t>Dependency Plugin</a:t>
            </a:r>
            <a:r>
              <a:rPr lang="en-US" dirty="0" smtClean="0">
                <a:cs typeface="Courier New" panose="02070309020205020404" pitchFamily="49" charset="0"/>
              </a:rPr>
              <a:t/>
            </a:r>
            <a:br>
              <a:rPr lang="en-US" dirty="0" smtClean="0">
                <a:cs typeface="Courier New" panose="02070309020205020404" pitchFamily="49" charset="0"/>
              </a:rPr>
            </a:br>
            <a:r>
              <a:rPr lang="en-US" dirty="0" smtClean="0">
                <a:cs typeface="Courier New" panose="02070309020205020404" pitchFamily="49" charset="0"/>
              </a:rPr>
              <a:t>Analyze project dependencies</a:t>
            </a:r>
            <a:br>
              <a:rPr lang="en-US" dirty="0" smtClean="0">
                <a:cs typeface="Courier New" panose="02070309020205020404" pitchFamily="49" charset="0"/>
              </a:rPr>
            </a:br>
            <a:r>
              <a:rPr lang="en-US" dirty="0">
                <a:solidFill>
                  <a:schemeClr val="bg1">
                    <a:lumMod val="50000"/>
                  </a:schemeClr>
                </a:solidFill>
                <a:cs typeface="Courier New" panose="02070309020205020404" pitchFamily="49" charset="0"/>
              </a:rPr>
              <a:t>Example:</a:t>
            </a:r>
            <a:r>
              <a:rPr lang="en-US" dirty="0">
                <a:solidFill>
                  <a:srgbClr val="0070C0"/>
                </a:solidFill>
                <a:latin typeface="Consolas" panose="020B0609020204030204" pitchFamily="49" charset="0"/>
                <a:cs typeface="Courier New" panose="02070309020205020404" pitchFamily="49" charset="0"/>
              </a:rPr>
              <a:t> </a:t>
            </a:r>
            <a:r>
              <a:rPr lang="en-US" dirty="0" err="1" smtClean="0">
                <a:solidFill>
                  <a:srgbClr val="0070C0"/>
                </a:solidFill>
                <a:latin typeface="Consolas" panose="020B0609020204030204" pitchFamily="49" charset="0"/>
                <a:cs typeface="Courier New" panose="02070309020205020404" pitchFamily="49" charset="0"/>
              </a:rPr>
              <a:t>mvn</a:t>
            </a:r>
            <a:r>
              <a:rPr lang="en-US" dirty="0" smtClean="0">
                <a:solidFill>
                  <a:srgbClr val="0070C0"/>
                </a:solidFill>
                <a:latin typeface="Consolas" panose="020B0609020204030204" pitchFamily="49" charset="0"/>
                <a:cs typeface="Courier New" panose="02070309020205020404" pitchFamily="49" charset="0"/>
              </a:rPr>
              <a:t> </a:t>
            </a:r>
            <a:r>
              <a:rPr lang="en-US" dirty="0" err="1">
                <a:solidFill>
                  <a:srgbClr val="0070C0"/>
                </a:solidFill>
                <a:latin typeface="Consolas" panose="020B0609020204030204" pitchFamily="49" charset="0"/>
                <a:cs typeface="Courier New" panose="02070309020205020404" pitchFamily="49" charset="0"/>
              </a:rPr>
              <a:t>dependency:tree</a:t>
            </a:r>
            <a:r>
              <a:rPr lang="en-US" dirty="0">
                <a:solidFill>
                  <a:srgbClr val="0070C0"/>
                </a:solidFill>
                <a:latin typeface="Consolas" panose="020B0609020204030204" pitchFamily="49" charset="0"/>
                <a:cs typeface="Courier New" panose="02070309020205020404" pitchFamily="49" charset="0"/>
              </a:rPr>
              <a:t> -</a:t>
            </a:r>
            <a:r>
              <a:rPr lang="en-US" dirty="0" err="1">
                <a:solidFill>
                  <a:srgbClr val="0070C0"/>
                </a:solidFill>
                <a:latin typeface="Consolas" panose="020B0609020204030204" pitchFamily="49" charset="0"/>
                <a:cs typeface="Courier New" panose="02070309020205020404" pitchFamily="49" charset="0"/>
              </a:rPr>
              <a:t>Dverbose</a:t>
            </a:r>
            <a:endParaRPr lang="en-US" dirty="0">
              <a:solidFill>
                <a:srgbClr val="0070C0"/>
              </a:solidFill>
              <a:latin typeface="Consolas" panose="020B0609020204030204" pitchFamily="49" charset="0"/>
              <a:cs typeface="Courier New" panose="02070309020205020404" pitchFamily="49" charset="0"/>
            </a:endParaRPr>
          </a:p>
          <a:p>
            <a:r>
              <a:rPr lang="en-US" b="1" dirty="0" smtClean="0">
                <a:cs typeface="Courier New" panose="02070309020205020404" pitchFamily="49" charset="0"/>
              </a:rPr>
              <a:t>Versions Plugin</a:t>
            </a:r>
            <a:r>
              <a:rPr lang="en-US" dirty="0" smtClean="0">
                <a:cs typeface="Courier New" panose="02070309020205020404" pitchFamily="49" charset="0"/>
              </a:rPr>
              <a:t/>
            </a:r>
            <a:br>
              <a:rPr lang="en-US" dirty="0" smtClean="0">
                <a:cs typeface="Courier New" panose="02070309020205020404" pitchFamily="49" charset="0"/>
              </a:rPr>
            </a:br>
            <a:r>
              <a:rPr lang="en-US" dirty="0" smtClean="0">
                <a:cs typeface="Courier New" panose="02070309020205020404" pitchFamily="49" charset="0"/>
              </a:rPr>
              <a:t>Manage module versions, including dependencies</a:t>
            </a:r>
            <a:br>
              <a:rPr lang="en-US" dirty="0" smtClean="0">
                <a:cs typeface="Courier New" panose="02070309020205020404" pitchFamily="49" charset="0"/>
              </a:rPr>
            </a:br>
            <a:r>
              <a:rPr lang="en-US" dirty="0">
                <a:solidFill>
                  <a:schemeClr val="bg1">
                    <a:lumMod val="50000"/>
                  </a:schemeClr>
                </a:solidFill>
                <a:cs typeface="Courier New" panose="02070309020205020404" pitchFamily="49" charset="0"/>
              </a:rPr>
              <a:t>Example:</a:t>
            </a:r>
            <a:r>
              <a:rPr lang="en-US" dirty="0">
                <a:solidFill>
                  <a:srgbClr val="0070C0"/>
                </a:solidFill>
                <a:latin typeface="Consolas" panose="020B0609020204030204" pitchFamily="49" charset="0"/>
                <a:cs typeface="Courier New" panose="02070309020205020404" pitchFamily="49" charset="0"/>
              </a:rPr>
              <a:t> </a:t>
            </a:r>
            <a:r>
              <a:rPr lang="en-US" dirty="0" err="1" smtClean="0">
                <a:solidFill>
                  <a:srgbClr val="0070C0"/>
                </a:solidFill>
                <a:latin typeface="Consolas" panose="020B0609020204030204" pitchFamily="49" charset="0"/>
                <a:cs typeface="Courier New" panose="02070309020205020404" pitchFamily="49" charset="0"/>
              </a:rPr>
              <a:t>mvn</a:t>
            </a:r>
            <a:r>
              <a:rPr lang="en-US" dirty="0" smtClean="0">
                <a:solidFill>
                  <a:srgbClr val="0070C0"/>
                </a:solidFill>
                <a:latin typeface="Consolas" panose="020B0609020204030204" pitchFamily="49" charset="0"/>
                <a:cs typeface="Courier New" panose="02070309020205020404" pitchFamily="49" charset="0"/>
              </a:rPr>
              <a:t> </a:t>
            </a:r>
            <a:r>
              <a:rPr lang="en-US" dirty="0" err="1" smtClean="0">
                <a:solidFill>
                  <a:srgbClr val="0070C0"/>
                </a:solidFill>
                <a:latin typeface="Consolas" panose="020B0609020204030204" pitchFamily="49" charset="0"/>
                <a:cs typeface="Courier New" panose="02070309020205020404" pitchFamily="49" charset="0"/>
              </a:rPr>
              <a:t>versions:set</a:t>
            </a:r>
            <a:r>
              <a:rPr lang="en-US" dirty="0" smtClean="0">
                <a:solidFill>
                  <a:srgbClr val="0070C0"/>
                </a:solidFill>
                <a:latin typeface="Consolas" panose="020B0609020204030204" pitchFamily="49" charset="0"/>
                <a:cs typeface="Courier New" panose="02070309020205020404" pitchFamily="49" charset="0"/>
              </a:rPr>
              <a:t> –</a:t>
            </a:r>
            <a:r>
              <a:rPr lang="en-US" dirty="0" err="1" smtClean="0">
                <a:solidFill>
                  <a:srgbClr val="0070C0"/>
                </a:solidFill>
                <a:latin typeface="Consolas" panose="020B0609020204030204" pitchFamily="49" charset="0"/>
                <a:cs typeface="Courier New" panose="02070309020205020404" pitchFamily="49" charset="0"/>
              </a:rPr>
              <a:t>DnewVersion</a:t>
            </a:r>
            <a:r>
              <a:rPr lang="en-US" dirty="0" smtClean="0">
                <a:solidFill>
                  <a:srgbClr val="0070C0"/>
                </a:solidFill>
                <a:latin typeface="Consolas" panose="020B0609020204030204" pitchFamily="49" charset="0"/>
                <a:cs typeface="Courier New" panose="02070309020205020404" pitchFamily="49" charset="0"/>
              </a:rPr>
              <a:t>=1.2.0-SNAPHSOT</a:t>
            </a:r>
          </a:p>
        </p:txBody>
      </p:sp>
    </p:spTree>
    <p:extLst>
      <p:ext uri="{BB962C8B-B14F-4D97-AF65-F5344CB8AC3E}">
        <p14:creationId xmlns:p14="http://schemas.microsoft.com/office/powerpoint/2010/main" val="3718308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Maven Wrapper</a:t>
            </a:r>
            <a:endParaRPr lang="en-US" b="1" dirty="0"/>
          </a:p>
        </p:txBody>
      </p:sp>
      <p:sp>
        <p:nvSpPr>
          <p:cNvPr id="3" name="Content Placeholder 2"/>
          <p:cNvSpPr>
            <a:spLocks noGrp="1"/>
          </p:cNvSpPr>
          <p:nvPr>
            <p:ph idx="1"/>
          </p:nvPr>
        </p:nvSpPr>
        <p:spPr>
          <a:xfrm>
            <a:off x="3082922" y="2606039"/>
            <a:ext cx="6821490" cy="3124201"/>
          </a:xfrm>
        </p:spPr>
        <p:txBody>
          <a:bodyPr/>
          <a:lstStyle/>
          <a:p>
            <a:r>
              <a:rPr lang="en-US" dirty="0" smtClean="0"/>
              <a:t>Maven version and settings per </a:t>
            </a:r>
            <a:r>
              <a:rPr lang="en-US" dirty="0"/>
              <a:t>project </a:t>
            </a:r>
          </a:p>
          <a:p>
            <a:r>
              <a:rPr lang="en-US" dirty="0" smtClean="0"/>
              <a:t>Standalone installation</a:t>
            </a:r>
          </a:p>
          <a:p>
            <a:r>
              <a:rPr lang="en-US" dirty="0" smtClean="0"/>
              <a:t>Self managed</a:t>
            </a:r>
          </a:p>
          <a:p>
            <a:r>
              <a:rPr lang="en-US" dirty="0" smtClean="0"/>
              <a:t>Part of the project’s code base</a:t>
            </a:r>
          </a:p>
          <a:p>
            <a:pPr marL="0" indent="0">
              <a:buNone/>
            </a:pPr>
            <a:endParaRPr lang="en-US" dirty="0" smtClean="0"/>
          </a:p>
          <a:p>
            <a:pPr marL="0" indent="0">
              <a:buNone/>
            </a:pPr>
            <a:r>
              <a:rPr lang="en-US" dirty="0"/>
              <a:t>See: </a:t>
            </a:r>
            <a:r>
              <a:rPr lang="en-US" dirty="0">
                <a:hlinkClick r:id="rId2"/>
              </a:rPr>
              <a:t>https://</a:t>
            </a:r>
            <a:r>
              <a:rPr lang="en-US" dirty="0" smtClean="0">
                <a:hlinkClick r:id="rId2"/>
              </a:rPr>
              <a:t>github.com/takari/maven-wrapper</a:t>
            </a:r>
            <a:endParaRPr lang="en-US" dirty="0" smtClean="0"/>
          </a:p>
        </p:txBody>
      </p:sp>
    </p:spTree>
    <p:extLst>
      <p:ext uri="{BB962C8B-B14F-4D97-AF65-F5344CB8AC3E}">
        <p14:creationId xmlns:p14="http://schemas.microsoft.com/office/powerpoint/2010/main" val="866185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Common Practices</a:t>
            </a:r>
            <a:endParaRPr lang="en-US" b="1"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60546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Dependencies Done Right</a:t>
            </a:r>
            <a:endParaRPr lang="en-US" b="1" dirty="0"/>
          </a:p>
        </p:txBody>
      </p:sp>
      <p:sp>
        <p:nvSpPr>
          <p:cNvPr id="5" name="Content Placeholder 4"/>
          <p:cNvSpPr>
            <a:spLocks noGrp="1"/>
          </p:cNvSpPr>
          <p:nvPr>
            <p:ph idx="1"/>
          </p:nvPr>
        </p:nvSpPr>
        <p:spPr>
          <a:xfrm>
            <a:off x="1484310" y="2552699"/>
            <a:ext cx="10018713" cy="3124201"/>
          </a:xfrm>
        </p:spPr>
        <p:txBody>
          <a:bodyPr>
            <a:noAutofit/>
          </a:bodyPr>
          <a:lstStyle/>
          <a:p>
            <a:r>
              <a:rPr lang="en-US" dirty="0" smtClean="0"/>
              <a:t>Do not depend on SNAPSHOT versions nor ranges</a:t>
            </a:r>
          </a:p>
          <a:p>
            <a:r>
              <a:rPr lang="en-US" dirty="0" smtClean="0"/>
              <a:t>Use version properties for multiple dependencies of the same group</a:t>
            </a:r>
          </a:p>
          <a:p>
            <a:r>
              <a:rPr lang="en-US" dirty="0" smtClean="0"/>
              <a:t>Use “</a:t>
            </a:r>
            <a:r>
              <a:rPr lang="en-US" dirty="0" err="1" smtClean="0">
                <a:latin typeface="Consolas" panose="020B0609020204030204" pitchFamily="49" charset="0"/>
              </a:rPr>
              <a:t>dependencyManagement</a:t>
            </a:r>
            <a:r>
              <a:rPr lang="en-US" dirty="0" smtClean="0"/>
              <a:t>” in multi-module projects</a:t>
            </a:r>
          </a:p>
          <a:p>
            <a:r>
              <a:rPr lang="en-US" dirty="0" smtClean="0"/>
              <a:t>Order the dependencies to increase readability: </a:t>
            </a:r>
          </a:p>
          <a:p>
            <a:pPr marL="914400" lvl="1" indent="-457200">
              <a:buFont typeface="+mj-lt"/>
              <a:buAutoNum type="arabicPeriod"/>
            </a:pPr>
            <a:r>
              <a:rPr lang="en-US" dirty="0" smtClean="0"/>
              <a:t>Your own dependencies</a:t>
            </a:r>
          </a:p>
          <a:p>
            <a:pPr marL="914400" lvl="1" indent="-457200">
              <a:buFont typeface="+mj-lt"/>
              <a:buAutoNum type="arabicPeriod"/>
            </a:pPr>
            <a:r>
              <a:rPr lang="en-US" dirty="0" smtClean="0"/>
              <a:t>3</a:t>
            </a:r>
            <a:r>
              <a:rPr lang="en-US" baseline="30000" dirty="0" smtClean="0"/>
              <a:t>rd</a:t>
            </a:r>
            <a:r>
              <a:rPr lang="en-US" dirty="0" smtClean="0"/>
              <a:t> party dependencies</a:t>
            </a:r>
          </a:p>
          <a:p>
            <a:pPr marL="914400" lvl="1" indent="-457200">
              <a:buFont typeface="+mj-lt"/>
              <a:buAutoNum type="arabicPeriod"/>
            </a:pPr>
            <a:r>
              <a:rPr lang="en-US" dirty="0" smtClean="0"/>
              <a:t>Test dependencies</a:t>
            </a:r>
          </a:p>
          <a:p>
            <a:r>
              <a:rPr lang="en-US" dirty="0" smtClean="0"/>
              <a:t>Cluster dependencies by group</a:t>
            </a:r>
          </a:p>
          <a:p>
            <a:r>
              <a:rPr lang="en-US" dirty="0" smtClean="0"/>
              <a:t>Choose the right scope for your dependency (most important – “</a:t>
            </a:r>
            <a:r>
              <a:rPr lang="en-US" dirty="0" smtClean="0">
                <a:latin typeface="Consolas" panose="020B0609020204030204" pitchFamily="49" charset="0"/>
              </a:rPr>
              <a:t>test</a:t>
            </a:r>
            <a:r>
              <a:rPr lang="en-US" dirty="0" smtClean="0"/>
              <a:t>”)</a:t>
            </a:r>
          </a:p>
        </p:txBody>
      </p:sp>
    </p:spTree>
    <p:extLst>
      <p:ext uri="{BB962C8B-B14F-4D97-AF65-F5344CB8AC3E}">
        <p14:creationId xmlns:p14="http://schemas.microsoft.com/office/powerpoint/2010/main" val="3133308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Apache Maven</a:t>
            </a:r>
            <a:endParaRPr lang="en-US" b="1" dirty="0"/>
          </a:p>
        </p:txBody>
      </p:sp>
      <p:sp>
        <p:nvSpPr>
          <p:cNvPr id="3" name="Content Placeholder 2"/>
          <p:cNvSpPr>
            <a:spLocks noGrp="1"/>
          </p:cNvSpPr>
          <p:nvPr>
            <p:ph idx="1"/>
          </p:nvPr>
        </p:nvSpPr>
        <p:spPr/>
        <p:txBody>
          <a:bodyPr/>
          <a:lstStyle/>
          <a:p>
            <a:pPr marL="0" indent="0">
              <a:buNone/>
            </a:pPr>
            <a:r>
              <a:rPr lang="en-US" dirty="0"/>
              <a:t>Apache Maven is a </a:t>
            </a:r>
            <a:r>
              <a:rPr lang="en-US" b="1" dirty="0"/>
              <a:t>software</a:t>
            </a:r>
            <a:r>
              <a:rPr lang="en-US" dirty="0"/>
              <a:t> </a:t>
            </a:r>
            <a:r>
              <a:rPr lang="en-US" b="1" dirty="0"/>
              <a:t>project management </a:t>
            </a:r>
            <a:r>
              <a:rPr lang="en-US" b="1" dirty="0" smtClean="0"/>
              <a:t>tool</a:t>
            </a:r>
            <a:r>
              <a:rPr lang="en-US" dirty="0"/>
              <a:t>. </a:t>
            </a:r>
            <a:endParaRPr lang="en-US" dirty="0" smtClean="0"/>
          </a:p>
          <a:p>
            <a:pPr marL="0" indent="0">
              <a:buNone/>
            </a:pPr>
            <a:r>
              <a:rPr lang="en-US" dirty="0" smtClean="0"/>
              <a:t>Based </a:t>
            </a:r>
            <a:r>
              <a:rPr lang="en-US" dirty="0"/>
              <a:t>on the concept of a </a:t>
            </a:r>
            <a:r>
              <a:rPr lang="en-US" b="1" dirty="0" smtClean="0"/>
              <a:t>P</a:t>
            </a:r>
            <a:r>
              <a:rPr lang="en-US" dirty="0" smtClean="0"/>
              <a:t>roject </a:t>
            </a:r>
            <a:r>
              <a:rPr lang="en-US" b="1" dirty="0" smtClean="0"/>
              <a:t>O</a:t>
            </a:r>
            <a:r>
              <a:rPr lang="en-US" dirty="0" smtClean="0"/>
              <a:t>bject </a:t>
            </a:r>
            <a:r>
              <a:rPr lang="en-US" b="1" dirty="0" smtClean="0"/>
              <a:t>M</a:t>
            </a:r>
            <a:r>
              <a:rPr lang="en-US" dirty="0" smtClean="0"/>
              <a:t>odel </a:t>
            </a:r>
            <a:r>
              <a:rPr lang="en-US" dirty="0"/>
              <a:t>(</a:t>
            </a:r>
            <a:r>
              <a:rPr lang="en-US" b="1" dirty="0"/>
              <a:t>POM</a:t>
            </a:r>
            <a:r>
              <a:rPr lang="en-US" dirty="0"/>
              <a:t>), Maven can manage a </a:t>
            </a:r>
            <a:r>
              <a:rPr lang="en-US" dirty="0" smtClean="0"/>
              <a:t>project's </a:t>
            </a:r>
            <a:r>
              <a:rPr lang="en-US" dirty="0"/>
              <a:t>build, reporting and documentation from a central piece of information</a:t>
            </a:r>
            <a:r>
              <a:rPr lang="en-US" dirty="0" smtClean="0"/>
              <a:t>.</a:t>
            </a:r>
          </a:p>
          <a:p>
            <a:pPr marL="0" indent="0">
              <a:buNone/>
            </a:pPr>
            <a:r>
              <a:rPr lang="en-US" sz="1800" dirty="0" smtClean="0"/>
              <a:t>(from: </a:t>
            </a:r>
            <a:r>
              <a:rPr lang="en-US" sz="1800" dirty="0" smtClean="0">
                <a:hlinkClick r:id="rId2"/>
              </a:rPr>
              <a:t>https</a:t>
            </a:r>
            <a:r>
              <a:rPr lang="en-US" sz="1800" dirty="0">
                <a:hlinkClick r:id="rId2"/>
              </a:rPr>
              <a:t>://maven.apache.org</a:t>
            </a:r>
            <a:r>
              <a:rPr lang="en-US" sz="1800" dirty="0" smtClean="0">
                <a:hlinkClick r:id="rId2"/>
              </a:rPr>
              <a:t>/</a:t>
            </a:r>
            <a:r>
              <a:rPr lang="en-US" sz="1800" dirty="0" smtClean="0"/>
              <a:t>)</a:t>
            </a:r>
          </a:p>
        </p:txBody>
      </p:sp>
    </p:spTree>
    <p:extLst>
      <p:ext uri="{BB962C8B-B14F-4D97-AF65-F5344CB8AC3E}">
        <p14:creationId xmlns:p14="http://schemas.microsoft.com/office/powerpoint/2010/main" val="5689652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Splitting Unit &amp; Integration Tests</a:t>
            </a:r>
            <a:endParaRPr lang="en-US" b="1" dirty="0"/>
          </a:p>
        </p:txBody>
      </p:sp>
      <p:sp>
        <p:nvSpPr>
          <p:cNvPr id="5" name="Content Placeholder 4"/>
          <p:cNvSpPr>
            <a:spLocks noGrp="1"/>
          </p:cNvSpPr>
          <p:nvPr>
            <p:ph idx="1"/>
          </p:nvPr>
        </p:nvSpPr>
        <p:spPr/>
        <p:txBody>
          <a:bodyPr>
            <a:noAutofit/>
          </a:bodyPr>
          <a:lstStyle/>
          <a:p>
            <a:r>
              <a:rPr lang="en-US" dirty="0" smtClean="0"/>
              <a:t>Unit tests need to be quick and environment independent</a:t>
            </a:r>
          </a:p>
          <a:p>
            <a:r>
              <a:rPr lang="en-US" dirty="0" smtClean="0"/>
              <a:t>Integration tests are usually slower and sometimes require some environment preparation (e.g. database, etc.)</a:t>
            </a:r>
          </a:p>
          <a:p>
            <a:r>
              <a:rPr lang="en-US" dirty="0" smtClean="0"/>
              <a:t>It is a common practice to split integration tests from unit tests and by default run only unit tests.</a:t>
            </a:r>
          </a:p>
          <a:p>
            <a:r>
              <a:rPr lang="en-US" dirty="0" smtClean="0"/>
              <a:t>This can be done using the following maven features and plugins:</a:t>
            </a:r>
            <a:br>
              <a:rPr lang="en-US" dirty="0" smtClean="0"/>
            </a:br>
            <a:r>
              <a:rPr lang="en-US" u="sng" dirty="0" smtClean="0"/>
              <a:t>Plugins</a:t>
            </a:r>
            <a:r>
              <a:rPr lang="en-US" dirty="0" smtClean="0"/>
              <a:t>: build-helper, surefire, failsafe</a:t>
            </a:r>
            <a:br>
              <a:rPr lang="en-US" dirty="0" smtClean="0"/>
            </a:br>
            <a:r>
              <a:rPr lang="en-US" u="sng" dirty="0" smtClean="0"/>
              <a:t>Features</a:t>
            </a:r>
            <a:r>
              <a:rPr lang="en-US" dirty="0" smtClean="0"/>
              <a:t>: profiles, </a:t>
            </a:r>
            <a:r>
              <a:rPr lang="en-US" dirty="0" smtClean="0"/>
              <a:t>properties</a:t>
            </a:r>
            <a:endParaRPr lang="en-US" dirty="0" smtClean="0"/>
          </a:p>
        </p:txBody>
      </p:sp>
    </p:spTree>
    <p:extLst>
      <p:ext uri="{BB962C8B-B14F-4D97-AF65-F5344CB8AC3E}">
        <p14:creationId xmlns:p14="http://schemas.microsoft.com/office/powerpoint/2010/main" val="42207306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Repositories and Distribution Management</a:t>
            </a:r>
            <a:endParaRPr lang="en-US" b="1" dirty="0"/>
          </a:p>
        </p:txBody>
      </p:sp>
      <p:sp>
        <p:nvSpPr>
          <p:cNvPr id="3" name="Content Placeholder 2"/>
          <p:cNvSpPr>
            <a:spLocks noGrp="1"/>
          </p:cNvSpPr>
          <p:nvPr>
            <p:ph idx="1"/>
          </p:nvPr>
        </p:nvSpPr>
        <p:spPr/>
        <p:txBody>
          <a:bodyPr>
            <a:noAutofit/>
          </a:bodyPr>
          <a:lstStyle/>
          <a:p>
            <a:r>
              <a:rPr lang="en-US" dirty="0" smtClean="0"/>
              <a:t>Repositories shall be defined in the </a:t>
            </a:r>
            <a:r>
              <a:rPr lang="en-US" b="1" dirty="0" smtClean="0">
                <a:latin typeface="Consolas" panose="020B0609020204030204" pitchFamily="49" charset="0"/>
              </a:rPr>
              <a:t>settings.xml</a:t>
            </a:r>
            <a:r>
              <a:rPr lang="en-US" dirty="0" smtClean="0"/>
              <a:t>, not in the POM</a:t>
            </a:r>
          </a:p>
          <a:p>
            <a:pPr lvl="1"/>
            <a:r>
              <a:rPr lang="en-US" dirty="0" smtClean="0"/>
              <a:t>The POM shall describe “WHAT”, not “HOW”</a:t>
            </a:r>
          </a:p>
          <a:p>
            <a:pPr lvl="1"/>
            <a:r>
              <a:rPr lang="en-US" dirty="0" smtClean="0"/>
              <a:t>Easier to adjust the “HOW” to resolve dependencies per environment (e.g. dev, CI, etc.)</a:t>
            </a:r>
          </a:p>
          <a:p>
            <a:pPr lvl="1"/>
            <a:r>
              <a:rPr lang="en-US" dirty="0" smtClean="0"/>
              <a:t>Keep the repository definitions in the settings, together with credentials when needed (for the deployment phase)</a:t>
            </a:r>
          </a:p>
          <a:p>
            <a:r>
              <a:rPr lang="en-US" dirty="0" smtClean="0"/>
              <a:t>The POM should have “</a:t>
            </a:r>
            <a:r>
              <a:rPr lang="en-US" b="1" dirty="0" err="1" smtClean="0">
                <a:latin typeface="Consolas" panose="020B0609020204030204" pitchFamily="49" charset="0"/>
              </a:rPr>
              <a:t>distributionManagement</a:t>
            </a:r>
            <a:r>
              <a:rPr lang="en-US" dirty="0" smtClean="0"/>
              <a:t>” – it defines the deployment targets for the “</a:t>
            </a:r>
            <a:r>
              <a:rPr lang="en-US" b="1" dirty="0" smtClean="0">
                <a:latin typeface="Consolas" panose="020B0609020204030204" pitchFamily="49" charset="0"/>
              </a:rPr>
              <a:t>deploy</a:t>
            </a:r>
            <a:r>
              <a:rPr lang="en-US" dirty="0" smtClean="0"/>
              <a:t>” phase. </a:t>
            </a:r>
            <a:endParaRPr lang="en-US" dirty="0"/>
          </a:p>
        </p:txBody>
      </p:sp>
    </p:spTree>
    <p:extLst>
      <p:ext uri="{BB962C8B-B14F-4D97-AF65-F5344CB8AC3E}">
        <p14:creationId xmlns:p14="http://schemas.microsoft.com/office/powerpoint/2010/main" val="21450796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Questions?</a:t>
            </a:r>
            <a:endParaRPr lang="en-US" b="1" dirty="0"/>
          </a:p>
        </p:txBody>
      </p:sp>
      <p:sp>
        <p:nvSpPr>
          <p:cNvPr id="5" name="Title 3"/>
          <p:cNvSpPr txBox="1">
            <a:spLocks/>
          </p:cNvSpPr>
          <p:nvPr/>
        </p:nvSpPr>
        <p:spPr>
          <a:xfrm>
            <a:off x="1484311" y="2705100"/>
            <a:ext cx="10018713" cy="175259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500" b="1" dirty="0" smtClean="0"/>
              <a:t>Thank  You!</a:t>
            </a:r>
            <a:endParaRPr lang="en-US" sz="11500" b="1" dirty="0"/>
          </a:p>
        </p:txBody>
      </p:sp>
    </p:spTree>
    <p:extLst>
      <p:ext uri="{BB962C8B-B14F-4D97-AF65-F5344CB8AC3E}">
        <p14:creationId xmlns:p14="http://schemas.microsoft.com/office/powerpoint/2010/main" val="215446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1" presetClass="exit"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10389"/>
            <a:ext cx="10018713" cy="1752599"/>
          </a:xfrm>
        </p:spPr>
        <p:txBody>
          <a:bodyPr/>
          <a:lstStyle/>
          <a:p>
            <a:r>
              <a:rPr lang="en-US" b="1" dirty="0" smtClean="0"/>
              <a:t>Agenda</a:t>
            </a:r>
            <a:endParaRPr lang="en-US" b="1" dirty="0"/>
          </a:p>
        </p:txBody>
      </p:sp>
      <p:sp>
        <p:nvSpPr>
          <p:cNvPr id="5" name="Content Placeholder 4"/>
          <p:cNvSpPr>
            <a:spLocks noGrp="1"/>
          </p:cNvSpPr>
          <p:nvPr>
            <p:ph idx="1"/>
          </p:nvPr>
        </p:nvSpPr>
        <p:spPr>
          <a:xfrm>
            <a:off x="3126046" y="2521525"/>
            <a:ext cx="6735242" cy="3124201"/>
          </a:xfrm>
        </p:spPr>
        <p:txBody>
          <a:bodyPr>
            <a:noAutofit/>
          </a:bodyPr>
          <a:lstStyle/>
          <a:p>
            <a:pPr marL="0" indent="0">
              <a:buNone/>
            </a:pPr>
            <a:r>
              <a:rPr lang="en-US" dirty="0" smtClean="0"/>
              <a:t>We will go over the following topics:</a:t>
            </a:r>
          </a:p>
          <a:p>
            <a:pPr>
              <a:buFont typeface="Arial" panose="020B0604020202020204" pitchFamily="34" charset="0"/>
              <a:buChar char="•"/>
            </a:pPr>
            <a:r>
              <a:rPr lang="en-US" dirty="0" smtClean="0"/>
              <a:t>Maven Basics </a:t>
            </a:r>
          </a:p>
          <a:p>
            <a:pPr lvl="1">
              <a:buFont typeface="Arial" panose="020B0604020202020204" pitchFamily="34" charset="0"/>
              <a:buChar char="•"/>
            </a:pPr>
            <a:r>
              <a:rPr lang="en-US" dirty="0" smtClean="0"/>
              <a:t>Objectives, Terminology, etc.</a:t>
            </a:r>
          </a:p>
          <a:p>
            <a:pPr lvl="1">
              <a:buFont typeface="Arial" panose="020B0604020202020204" pitchFamily="34" charset="0"/>
              <a:buChar char="•"/>
            </a:pPr>
            <a:r>
              <a:rPr lang="en-US" dirty="0" smtClean="0"/>
              <a:t>Project Structure</a:t>
            </a:r>
          </a:p>
          <a:p>
            <a:pPr lvl="1">
              <a:buFont typeface="Arial" panose="020B0604020202020204" pitchFamily="34" charset="0"/>
              <a:buChar char="•"/>
            </a:pPr>
            <a:r>
              <a:rPr lang="en-US" dirty="0" smtClean="0"/>
              <a:t>Project Lifecycle</a:t>
            </a:r>
          </a:p>
          <a:p>
            <a:pPr lvl="1">
              <a:buFont typeface="Arial" panose="020B0604020202020204" pitchFamily="34" charset="0"/>
              <a:buChar char="•"/>
            </a:pPr>
            <a:r>
              <a:rPr lang="en-US" dirty="0" smtClean="0"/>
              <a:t>Dependencies</a:t>
            </a:r>
          </a:p>
          <a:p>
            <a:pPr lvl="1">
              <a:buFont typeface="Arial" panose="020B0604020202020204" pitchFamily="34" charset="0"/>
              <a:buChar char="•"/>
            </a:pPr>
            <a:r>
              <a:rPr lang="en-US" dirty="0" smtClean="0"/>
              <a:t>Module Inheritance and Aggregation</a:t>
            </a:r>
          </a:p>
          <a:p>
            <a:pPr>
              <a:buFont typeface="Arial" panose="020B0604020202020204" pitchFamily="34" charset="0"/>
              <a:buChar char="•"/>
            </a:pPr>
            <a:r>
              <a:rPr lang="en-US" dirty="0" smtClean="0"/>
              <a:t>The</a:t>
            </a:r>
            <a:r>
              <a:rPr lang="en-US"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mvn</a:t>
            </a:r>
            <a:r>
              <a:rPr lang="en-US" dirty="0" smtClean="0">
                <a:latin typeface="Courier New" panose="02070309020205020404" pitchFamily="49" charset="0"/>
                <a:cs typeface="Courier New" panose="02070309020205020404" pitchFamily="49" charset="0"/>
              </a:rPr>
              <a:t> </a:t>
            </a:r>
            <a:r>
              <a:rPr lang="en-US" dirty="0" smtClean="0"/>
              <a:t>Command Line</a:t>
            </a:r>
          </a:p>
          <a:p>
            <a:pPr>
              <a:buFont typeface="Arial" panose="020B0604020202020204" pitchFamily="34" charset="0"/>
              <a:buChar char="•"/>
            </a:pPr>
            <a:r>
              <a:rPr lang="en-US" dirty="0" smtClean="0"/>
              <a:t>Common Practices</a:t>
            </a:r>
          </a:p>
          <a:p>
            <a:pPr>
              <a:buFont typeface="Arial" panose="020B0604020202020204" pitchFamily="34" charset="0"/>
              <a:buChar char="•"/>
            </a:pPr>
            <a:r>
              <a:rPr lang="en-US" dirty="0" smtClean="0">
                <a:solidFill>
                  <a:schemeClr val="bg1">
                    <a:lumMod val="50000"/>
                  </a:schemeClr>
                </a:solidFill>
              </a:rPr>
              <a:t>Maven Extensibility – Plugin Example</a:t>
            </a:r>
          </a:p>
        </p:txBody>
      </p:sp>
    </p:spTree>
    <p:extLst>
      <p:ext uri="{BB962C8B-B14F-4D97-AF65-F5344CB8AC3E}">
        <p14:creationId xmlns:p14="http://schemas.microsoft.com/office/powerpoint/2010/main" val="618609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Maven Basics</a:t>
            </a:r>
            <a:endParaRPr lang="en-US" b="1"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78348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a:xfrm>
            <a:off x="3472714" y="2677047"/>
            <a:ext cx="6041905" cy="3124201"/>
          </a:xfrm>
        </p:spPr>
        <p:txBody>
          <a:bodyPr>
            <a:noAutofit/>
          </a:bodyPr>
          <a:lstStyle/>
          <a:p>
            <a:r>
              <a:rPr lang="en-US" dirty="0" smtClean="0"/>
              <a:t>Comprehensive</a:t>
            </a:r>
            <a:r>
              <a:rPr lang="en-US" b="1" dirty="0" smtClean="0"/>
              <a:t> Project Model</a:t>
            </a:r>
          </a:p>
          <a:p>
            <a:r>
              <a:rPr lang="en-US" b="1" dirty="0" smtClean="0"/>
              <a:t>Reusable</a:t>
            </a:r>
          </a:p>
          <a:p>
            <a:r>
              <a:rPr lang="en-US" b="1" dirty="0" smtClean="0"/>
              <a:t>Maintainable</a:t>
            </a:r>
          </a:p>
          <a:p>
            <a:r>
              <a:rPr lang="en-US" b="1" dirty="0" smtClean="0"/>
              <a:t>Declarative </a:t>
            </a:r>
            <a:r>
              <a:rPr lang="en-US" dirty="0" smtClean="0"/>
              <a:t>Model</a:t>
            </a:r>
          </a:p>
          <a:p>
            <a:r>
              <a:rPr lang="en-US" dirty="0" smtClean="0"/>
              <a:t>Prefer</a:t>
            </a:r>
            <a:r>
              <a:rPr lang="en-US" b="1" dirty="0" smtClean="0"/>
              <a:t> Convention </a:t>
            </a:r>
            <a:r>
              <a:rPr lang="en-US" dirty="0" smtClean="0"/>
              <a:t>over</a:t>
            </a:r>
            <a:r>
              <a:rPr lang="en-US" b="1" dirty="0" smtClean="0"/>
              <a:t> Configuration</a:t>
            </a:r>
          </a:p>
          <a:p>
            <a:r>
              <a:rPr lang="en-US" b="1" dirty="0" smtClean="0"/>
              <a:t>Customizable</a:t>
            </a:r>
            <a:endParaRPr lang="en-US" b="1" dirty="0"/>
          </a:p>
          <a:p>
            <a:r>
              <a:rPr lang="en-US" b="1" dirty="0" smtClean="0"/>
              <a:t>Extensible</a:t>
            </a:r>
          </a:p>
        </p:txBody>
      </p:sp>
    </p:spTree>
    <p:extLst>
      <p:ext uri="{BB962C8B-B14F-4D97-AF65-F5344CB8AC3E}">
        <p14:creationId xmlns:p14="http://schemas.microsoft.com/office/powerpoint/2010/main" val="3994279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Terminology</a:t>
            </a:r>
            <a:endParaRPr lang="en-US" b="1" dirty="0"/>
          </a:p>
        </p:txBody>
      </p:sp>
      <p:sp>
        <p:nvSpPr>
          <p:cNvPr id="3" name="Content Placeholder 2"/>
          <p:cNvSpPr>
            <a:spLocks noGrp="1"/>
          </p:cNvSpPr>
          <p:nvPr>
            <p:ph idx="1"/>
          </p:nvPr>
        </p:nvSpPr>
        <p:spPr>
          <a:xfrm>
            <a:off x="1484310" y="2677390"/>
            <a:ext cx="10018713" cy="3124201"/>
          </a:xfrm>
        </p:spPr>
        <p:txBody>
          <a:bodyPr/>
          <a:lstStyle/>
          <a:p>
            <a:r>
              <a:rPr lang="en-US" b="1" dirty="0" smtClean="0"/>
              <a:t>Module </a:t>
            </a:r>
            <a:r>
              <a:rPr lang="en-US" dirty="0" smtClean="0"/>
              <a:t>(project)</a:t>
            </a:r>
          </a:p>
          <a:p>
            <a:r>
              <a:rPr lang="en-US" b="1" dirty="0" smtClean="0"/>
              <a:t>GAV</a:t>
            </a:r>
            <a:r>
              <a:rPr lang="en-US" dirty="0" smtClean="0"/>
              <a:t> – </a:t>
            </a:r>
            <a:r>
              <a:rPr lang="en-US" b="1" dirty="0" smtClean="0">
                <a:solidFill>
                  <a:srgbClr val="C00000"/>
                </a:solidFill>
              </a:rPr>
              <a:t>G</a:t>
            </a:r>
            <a:r>
              <a:rPr lang="en-US" dirty="0" smtClean="0">
                <a:solidFill>
                  <a:srgbClr val="C00000"/>
                </a:solidFill>
              </a:rPr>
              <a:t>roup</a:t>
            </a:r>
            <a:r>
              <a:rPr lang="en-US" dirty="0" smtClean="0"/>
              <a:t>, </a:t>
            </a:r>
            <a:r>
              <a:rPr lang="en-US" b="1" dirty="0" smtClean="0">
                <a:solidFill>
                  <a:schemeClr val="accent6">
                    <a:lumMod val="75000"/>
                  </a:schemeClr>
                </a:solidFill>
              </a:rPr>
              <a:t>A</a:t>
            </a:r>
            <a:r>
              <a:rPr lang="en-US" dirty="0" smtClean="0">
                <a:solidFill>
                  <a:schemeClr val="accent6">
                    <a:lumMod val="75000"/>
                  </a:schemeClr>
                </a:solidFill>
              </a:rPr>
              <a:t>rtifact</a:t>
            </a:r>
            <a:r>
              <a:rPr lang="en-US" dirty="0" smtClean="0"/>
              <a:t>, </a:t>
            </a:r>
            <a:r>
              <a:rPr lang="en-US" b="1" dirty="0" smtClean="0">
                <a:solidFill>
                  <a:schemeClr val="accent1">
                    <a:lumMod val="75000"/>
                  </a:schemeClr>
                </a:solidFill>
              </a:rPr>
              <a:t>V</a:t>
            </a:r>
            <a:r>
              <a:rPr lang="en-US" dirty="0" smtClean="0">
                <a:solidFill>
                  <a:schemeClr val="accent1">
                    <a:lumMod val="75000"/>
                  </a:schemeClr>
                </a:solidFill>
              </a:rPr>
              <a:t>ersion </a:t>
            </a:r>
            <a:r>
              <a:rPr lang="en-US" dirty="0" smtClean="0"/>
              <a:t>(coordinates)</a:t>
            </a:r>
          </a:p>
          <a:p>
            <a:r>
              <a:rPr lang="en-US" b="1" dirty="0" smtClean="0"/>
              <a:t>Dependency</a:t>
            </a:r>
          </a:p>
          <a:p>
            <a:r>
              <a:rPr lang="en-US" b="1" dirty="0" smtClean="0"/>
              <a:t>Repository </a:t>
            </a:r>
            <a:r>
              <a:rPr lang="en-US" dirty="0" smtClean="0"/>
              <a:t>– central, remote, local cache (i.e. </a:t>
            </a:r>
            <a:r>
              <a:rPr lang="en-US" dirty="0" smtClean="0">
                <a:latin typeface="Consolas" panose="020B0609020204030204" pitchFamily="49" charset="0"/>
                <a:cs typeface="Courier New" panose="02070309020205020404" pitchFamily="49" charset="0"/>
              </a:rPr>
              <a:t>~/.m2/repository</a:t>
            </a:r>
            <a:r>
              <a:rPr lang="en-US" dirty="0" smtClean="0"/>
              <a:t>)</a:t>
            </a:r>
          </a:p>
        </p:txBody>
      </p:sp>
      <p:sp>
        <p:nvSpPr>
          <p:cNvPr id="6" name="Rounded Rectangular Callout 5"/>
          <p:cNvSpPr/>
          <p:nvPr/>
        </p:nvSpPr>
        <p:spPr>
          <a:xfrm>
            <a:off x="4953001" y="2521528"/>
            <a:ext cx="5600699" cy="602672"/>
          </a:xfrm>
          <a:prstGeom prst="wedgeRoundRectCallout">
            <a:avLst>
              <a:gd name="adj1" fmla="val -38782"/>
              <a:gd name="adj2" fmla="val 163254"/>
              <a:gd name="adj3" fmla="val 16667"/>
            </a:avLst>
          </a:prstGeom>
          <a:solidFill>
            <a:schemeClr val="bg1">
              <a:lumMod val="95000"/>
            </a:schemeClr>
          </a:solidFill>
          <a:effectLst>
            <a:outerShdw blurRad="228600" dist="50800" dir="5400000" algn="ctr" rotWithShape="0">
              <a:srgbClr val="000000">
                <a:alpha val="99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2000" dirty="0" smtClean="0">
                <a:solidFill>
                  <a:srgbClr val="C00000"/>
                </a:solidFill>
                <a:latin typeface="Consolas" panose="020B0609020204030204" pitchFamily="49" charset="0"/>
                <a:cs typeface="Courier New" panose="02070309020205020404" pitchFamily="49" charset="0"/>
              </a:rPr>
              <a:t>com.acme.project-group</a:t>
            </a:r>
            <a:r>
              <a:rPr lang="en-US" sz="2000" dirty="0" smtClean="0">
                <a:solidFill>
                  <a:schemeClr val="tx1"/>
                </a:solidFill>
                <a:latin typeface="Consolas" panose="020B0609020204030204" pitchFamily="49" charset="0"/>
                <a:cs typeface="Courier New" panose="02070309020205020404" pitchFamily="49" charset="0"/>
              </a:rPr>
              <a:t>:</a:t>
            </a:r>
            <a:r>
              <a:rPr lang="en-US" sz="2000" dirty="0" smtClean="0">
                <a:solidFill>
                  <a:schemeClr val="accent6">
                    <a:lumMod val="75000"/>
                  </a:schemeClr>
                </a:solidFill>
                <a:latin typeface="Consolas" panose="020B0609020204030204" pitchFamily="49" charset="0"/>
                <a:cs typeface="Courier New" panose="02070309020205020404" pitchFamily="49" charset="0"/>
              </a:rPr>
              <a:t>my-project</a:t>
            </a:r>
            <a:r>
              <a:rPr lang="en-US" sz="2000" dirty="0" smtClean="0">
                <a:solidFill>
                  <a:schemeClr val="tx1"/>
                </a:solidFill>
                <a:latin typeface="Consolas" panose="020B0609020204030204" pitchFamily="49" charset="0"/>
                <a:cs typeface="Courier New" panose="02070309020205020404" pitchFamily="49" charset="0"/>
              </a:rPr>
              <a:t>:</a:t>
            </a:r>
            <a:r>
              <a:rPr lang="en-US" sz="2000" dirty="0" smtClean="0">
                <a:solidFill>
                  <a:srgbClr val="0070C0"/>
                </a:solidFill>
                <a:latin typeface="Consolas" panose="020B0609020204030204" pitchFamily="49" charset="0"/>
                <a:cs typeface="Courier New" panose="02070309020205020404" pitchFamily="49" charset="0"/>
              </a:rPr>
              <a:t>1.0</a:t>
            </a:r>
            <a:endParaRPr lang="en-US" sz="2000" dirty="0">
              <a:solidFill>
                <a:srgbClr val="0070C0"/>
              </a:solidFill>
              <a:latin typeface="Consolas" panose="020B0609020204030204" pitchFamily="49" charset="0"/>
              <a:cs typeface="Courier New" panose="02070309020205020404" pitchFamily="49" charset="0"/>
            </a:endParaRPr>
          </a:p>
        </p:txBody>
      </p:sp>
      <p:sp>
        <p:nvSpPr>
          <p:cNvPr id="7" name="Rounded Rectangular Callout 6"/>
          <p:cNvSpPr/>
          <p:nvPr/>
        </p:nvSpPr>
        <p:spPr>
          <a:xfrm>
            <a:off x="4808221" y="4564565"/>
            <a:ext cx="6454139" cy="1999785"/>
          </a:xfrm>
          <a:prstGeom prst="wedgeRoundRectCallout">
            <a:avLst>
              <a:gd name="adj1" fmla="val -68919"/>
              <a:gd name="adj2" fmla="val -49385"/>
              <a:gd name="adj3" fmla="val 16667"/>
            </a:avLst>
          </a:prstGeom>
          <a:solidFill>
            <a:schemeClr val="bg1">
              <a:lumMod val="95000"/>
            </a:schemeClr>
          </a:solidFill>
          <a:effectLst>
            <a:outerShdw blurRad="228600" dist="50800" dir="5400000" algn="ctr" rotWithShape="0">
              <a:srgbClr val="000000">
                <a:alpha val="99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r>
              <a:rPr lang="en-US" sz="2000" dirty="0" smtClean="0">
                <a:solidFill>
                  <a:schemeClr val="tx1"/>
                </a:solidFill>
                <a:latin typeface="Consolas" panose="020B0609020204030204" pitchFamily="49" charset="0"/>
                <a:cs typeface="Courier New" panose="02070309020205020404" pitchFamily="49" charset="0"/>
              </a:rPr>
              <a:t>&lt;dependency&gt;</a:t>
            </a:r>
          </a:p>
          <a:p>
            <a:r>
              <a:rPr lang="en-US" sz="2000" dirty="0" smtClean="0">
                <a:solidFill>
                  <a:schemeClr val="tx1"/>
                </a:solidFill>
                <a:latin typeface="Consolas" panose="020B0609020204030204" pitchFamily="49" charset="0"/>
                <a:cs typeface="Courier New" panose="02070309020205020404" pitchFamily="49" charset="0"/>
              </a:rPr>
              <a:t>  &lt;</a:t>
            </a:r>
            <a:r>
              <a:rPr lang="en-US" sz="2000" dirty="0" err="1" smtClean="0">
                <a:solidFill>
                  <a:schemeClr val="tx1"/>
                </a:solidFill>
                <a:latin typeface="Consolas" panose="020B0609020204030204" pitchFamily="49" charset="0"/>
                <a:cs typeface="Courier New" panose="02070309020205020404" pitchFamily="49" charset="0"/>
              </a:rPr>
              <a:t>groupId</a:t>
            </a:r>
            <a:r>
              <a:rPr lang="en-US" sz="2000" dirty="0" smtClean="0">
                <a:solidFill>
                  <a:schemeClr val="tx1"/>
                </a:solidFill>
                <a:latin typeface="Consolas" panose="020B0609020204030204" pitchFamily="49" charset="0"/>
                <a:cs typeface="Courier New" panose="02070309020205020404" pitchFamily="49" charset="0"/>
              </a:rPr>
              <a:t>&gt;</a:t>
            </a:r>
            <a:r>
              <a:rPr lang="en-US" sz="2000" dirty="0" err="1" smtClean="0">
                <a:solidFill>
                  <a:srgbClr val="C00000"/>
                </a:solidFill>
                <a:latin typeface="Consolas" panose="020B0609020204030204" pitchFamily="49" charset="0"/>
                <a:cs typeface="Courier New" panose="02070309020205020404" pitchFamily="49" charset="0"/>
              </a:rPr>
              <a:t>com.acme.project</a:t>
            </a:r>
            <a:r>
              <a:rPr lang="en-US" sz="2000" dirty="0" smtClean="0">
                <a:solidFill>
                  <a:srgbClr val="C00000"/>
                </a:solidFill>
                <a:latin typeface="Consolas" panose="020B0609020204030204" pitchFamily="49" charset="0"/>
                <a:cs typeface="Courier New" panose="02070309020205020404" pitchFamily="49" charset="0"/>
              </a:rPr>
              <a:t>-group</a:t>
            </a:r>
            <a:r>
              <a:rPr lang="en-US" sz="2000" dirty="0" smtClean="0">
                <a:solidFill>
                  <a:schemeClr val="tx1"/>
                </a:solidFill>
                <a:latin typeface="Consolas" panose="020B0609020204030204" pitchFamily="49" charset="0"/>
                <a:cs typeface="Courier New" panose="02070309020205020404" pitchFamily="49" charset="0"/>
              </a:rPr>
              <a:t>&lt;/</a:t>
            </a:r>
            <a:r>
              <a:rPr lang="en-US" sz="2000" dirty="0" err="1" smtClean="0">
                <a:solidFill>
                  <a:schemeClr val="tx1"/>
                </a:solidFill>
                <a:latin typeface="Consolas" panose="020B0609020204030204" pitchFamily="49" charset="0"/>
                <a:cs typeface="Courier New" panose="02070309020205020404" pitchFamily="49" charset="0"/>
              </a:rPr>
              <a:t>groupId</a:t>
            </a:r>
            <a:r>
              <a:rPr lang="en-US" sz="2000" dirty="0" smtClean="0">
                <a:solidFill>
                  <a:schemeClr val="tx1"/>
                </a:solidFill>
                <a:latin typeface="Consolas" panose="020B0609020204030204" pitchFamily="49" charset="0"/>
                <a:cs typeface="Courier New" panose="02070309020205020404" pitchFamily="49" charset="0"/>
              </a:rPr>
              <a:t>&gt;</a:t>
            </a:r>
          </a:p>
          <a:p>
            <a:r>
              <a:rPr lang="en-US" sz="2000" dirty="0" smtClean="0">
                <a:solidFill>
                  <a:schemeClr val="tx1"/>
                </a:solidFill>
                <a:latin typeface="Consolas" panose="020B0609020204030204" pitchFamily="49" charset="0"/>
                <a:cs typeface="Courier New" panose="02070309020205020404" pitchFamily="49" charset="0"/>
              </a:rPr>
              <a:t>  &lt;</a:t>
            </a:r>
            <a:r>
              <a:rPr lang="en-US" sz="2000" dirty="0" err="1" smtClean="0">
                <a:solidFill>
                  <a:schemeClr val="tx1"/>
                </a:solidFill>
                <a:latin typeface="Consolas" panose="020B0609020204030204" pitchFamily="49" charset="0"/>
                <a:cs typeface="Courier New" panose="02070309020205020404" pitchFamily="49" charset="0"/>
              </a:rPr>
              <a:t>artifactId</a:t>
            </a:r>
            <a:r>
              <a:rPr lang="en-US" sz="2000" dirty="0" smtClean="0">
                <a:solidFill>
                  <a:schemeClr val="tx1"/>
                </a:solidFill>
                <a:latin typeface="Consolas" panose="020B0609020204030204" pitchFamily="49" charset="0"/>
                <a:cs typeface="Courier New" panose="02070309020205020404" pitchFamily="49" charset="0"/>
              </a:rPr>
              <a:t>&gt;</a:t>
            </a:r>
            <a:r>
              <a:rPr lang="en-US" sz="2000" dirty="0" smtClean="0">
                <a:solidFill>
                  <a:schemeClr val="accent6">
                    <a:lumMod val="75000"/>
                  </a:schemeClr>
                </a:solidFill>
                <a:latin typeface="Consolas" panose="020B0609020204030204" pitchFamily="49" charset="0"/>
                <a:cs typeface="Courier New" panose="02070309020205020404" pitchFamily="49" charset="0"/>
              </a:rPr>
              <a:t>my-project</a:t>
            </a:r>
            <a:r>
              <a:rPr lang="en-US" sz="2000" dirty="0" smtClean="0">
                <a:solidFill>
                  <a:schemeClr val="tx1"/>
                </a:solidFill>
                <a:latin typeface="Consolas" panose="020B0609020204030204" pitchFamily="49" charset="0"/>
                <a:cs typeface="Courier New" panose="02070309020205020404" pitchFamily="49" charset="0"/>
              </a:rPr>
              <a:t>&lt;/</a:t>
            </a:r>
            <a:r>
              <a:rPr lang="en-US" sz="2000" dirty="0" err="1" smtClean="0">
                <a:solidFill>
                  <a:schemeClr val="tx1"/>
                </a:solidFill>
                <a:latin typeface="Consolas" panose="020B0609020204030204" pitchFamily="49" charset="0"/>
                <a:cs typeface="Courier New" panose="02070309020205020404" pitchFamily="49" charset="0"/>
              </a:rPr>
              <a:t>artifactId</a:t>
            </a:r>
            <a:r>
              <a:rPr lang="en-US" sz="2000" dirty="0" smtClean="0">
                <a:solidFill>
                  <a:schemeClr val="tx1"/>
                </a:solidFill>
                <a:latin typeface="Consolas" panose="020B0609020204030204" pitchFamily="49" charset="0"/>
                <a:cs typeface="Courier New" panose="02070309020205020404" pitchFamily="49" charset="0"/>
              </a:rPr>
              <a:t>&gt;</a:t>
            </a:r>
          </a:p>
          <a:p>
            <a:r>
              <a:rPr lang="en-US" sz="2000" dirty="0" smtClean="0">
                <a:solidFill>
                  <a:schemeClr val="tx1"/>
                </a:solidFill>
                <a:latin typeface="Consolas" panose="020B0609020204030204" pitchFamily="49" charset="0"/>
                <a:cs typeface="Courier New" panose="02070309020205020404" pitchFamily="49" charset="0"/>
              </a:rPr>
              <a:t>  &lt;version&gt;</a:t>
            </a:r>
            <a:r>
              <a:rPr lang="en-US" sz="2000" dirty="0" smtClean="0">
                <a:solidFill>
                  <a:srgbClr val="0070C0"/>
                </a:solidFill>
                <a:latin typeface="Consolas" panose="020B0609020204030204" pitchFamily="49" charset="0"/>
                <a:cs typeface="Courier New" panose="02070309020205020404" pitchFamily="49" charset="0"/>
              </a:rPr>
              <a:t>1.0</a:t>
            </a:r>
            <a:r>
              <a:rPr lang="en-US" sz="2000" dirty="0" smtClean="0">
                <a:solidFill>
                  <a:schemeClr val="tx1"/>
                </a:solidFill>
                <a:latin typeface="Consolas" panose="020B0609020204030204" pitchFamily="49" charset="0"/>
                <a:cs typeface="Courier New" panose="02070309020205020404" pitchFamily="49" charset="0"/>
              </a:rPr>
              <a:t>&lt;/version&gt;</a:t>
            </a:r>
          </a:p>
          <a:p>
            <a:r>
              <a:rPr lang="en-US" sz="2000" dirty="0" smtClean="0">
                <a:solidFill>
                  <a:schemeClr val="tx1"/>
                </a:solidFill>
                <a:latin typeface="Consolas" panose="020B0609020204030204" pitchFamily="49" charset="0"/>
                <a:cs typeface="Courier New" panose="02070309020205020404" pitchFamily="49" charset="0"/>
              </a:rPr>
              <a:t>&lt;/dependency</a:t>
            </a:r>
            <a:r>
              <a:rPr lang="en-US" sz="2000" dirty="0">
                <a:solidFill>
                  <a:schemeClr val="tx1"/>
                </a:solidFill>
                <a:latin typeface="Consolas" panose="020B0609020204030204" pitchFamily="49" charset="0"/>
                <a:cs typeface="Courier New" panose="02070309020205020404" pitchFamily="49" charset="0"/>
              </a:rPr>
              <a:t>&gt;</a:t>
            </a:r>
          </a:p>
        </p:txBody>
      </p:sp>
      <p:sp>
        <p:nvSpPr>
          <p:cNvPr id="8" name="Rounded Rectangular Callout 7"/>
          <p:cNvSpPr/>
          <p:nvPr/>
        </p:nvSpPr>
        <p:spPr>
          <a:xfrm>
            <a:off x="2453641" y="5961678"/>
            <a:ext cx="8381999" cy="602672"/>
          </a:xfrm>
          <a:prstGeom prst="wedgeRoundRectCallout">
            <a:avLst>
              <a:gd name="adj1" fmla="val -39112"/>
              <a:gd name="adj2" fmla="val -179823"/>
              <a:gd name="adj3" fmla="val 16667"/>
            </a:avLst>
          </a:prstGeom>
          <a:solidFill>
            <a:schemeClr val="bg1">
              <a:lumMod val="95000"/>
            </a:schemeClr>
          </a:solidFill>
          <a:effectLst>
            <a:outerShdw blurRad="228600" dist="50800" dir="5400000" algn="ctr" rotWithShape="0">
              <a:srgbClr val="000000">
                <a:alpha val="99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2000" dirty="0" smtClean="0">
                <a:solidFill>
                  <a:schemeClr val="tx1"/>
                </a:solidFill>
                <a:latin typeface="Consolas" panose="020B0609020204030204" pitchFamily="49" charset="0"/>
                <a:cs typeface="Courier New" panose="02070309020205020404" pitchFamily="49" charset="0"/>
              </a:rPr>
              <a:t>/</a:t>
            </a:r>
            <a:r>
              <a:rPr lang="en-US" sz="2000" dirty="0" smtClean="0">
                <a:solidFill>
                  <a:srgbClr val="C00000"/>
                </a:solidFill>
                <a:latin typeface="Consolas" panose="020B0609020204030204" pitchFamily="49" charset="0"/>
                <a:cs typeface="Courier New" panose="02070309020205020404" pitchFamily="49" charset="0"/>
              </a:rPr>
              <a:t>com/acme/project-group</a:t>
            </a:r>
            <a:r>
              <a:rPr lang="en-US" sz="2000" dirty="0" smtClean="0">
                <a:solidFill>
                  <a:schemeClr val="tx1"/>
                </a:solidFill>
                <a:latin typeface="Consolas" panose="020B0609020204030204" pitchFamily="49" charset="0"/>
                <a:cs typeface="Courier New" panose="02070309020205020404" pitchFamily="49" charset="0"/>
              </a:rPr>
              <a:t>/</a:t>
            </a:r>
            <a:r>
              <a:rPr lang="en-US" sz="2000" dirty="0" smtClean="0">
                <a:solidFill>
                  <a:schemeClr val="accent6">
                    <a:lumMod val="75000"/>
                  </a:schemeClr>
                </a:solidFill>
                <a:latin typeface="Consolas" panose="020B0609020204030204" pitchFamily="49" charset="0"/>
                <a:cs typeface="Courier New" panose="02070309020205020404" pitchFamily="49" charset="0"/>
              </a:rPr>
              <a:t>my-project</a:t>
            </a:r>
            <a:r>
              <a:rPr lang="en-US" sz="2000" dirty="0" smtClean="0">
                <a:solidFill>
                  <a:schemeClr val="tx1"/>
                </a:solidFill>
                <a:latin typeface="Consolas" panose="020B0609020204030204" pitchFamily="49" charset="0"/>
                <a:cs typeface="Courier New" panose="02070309020205020404" pitchFamily="49" charset="0"/>
              </a:rPr>
              <a:t>/</a:t>
            </a:r>
            <a:r>
              <a:rPr lang="en-US" sz="2000" dirty="0" smtClean="0">
                <a:solidFill>
                  <a:srgbClr val="0070C0"/>
                </a:solidFill>
                <a:latin typeface="Consolas" panose="020B0609020204030204" pitchFamily="49" charset="0"/>
                <a:cs typeface="Courier New" panose="02070309020205020404" pitchFamily="49" charset="0"/>
              </a:rPr>
              <a:t>1.0</a:t>
            </a:r>
            <a:r>
              <a:rPr lang="en-US" sz="2000" dirty="0" smtClean="0">
                <a:solidFill>
                  <a:schemeClr val="tx1"/>
                </a:solidFill>
                <a:latin typeface="Consolas" panose="020B0609020204030204" pitchFamily="49" charset="0"/>
                <a:cs typeface="Courier New" panose="02070309020205020404" pitchFamily="49" charset="0"/>
              </a:rPr>
              <a:t>/</a:t>
            </a:r>
            <a:r>
              <a:rPr lang="en-US" sz="2000" dirty="0" smtClean="0">
                <a:solidFill>
                  <a:srgbClr val="7030A0"/>
                </a:solidFill>
                <a:latin typeface="Consolas" panose="020B0609020204030204" pitchFamily="49" charset="0"/>
                <a:cs typeface="Courier New" panose="02070309020205020404" pitchFamily="49" charset="0"/>
              </a:rPr>
              <a:t>my-project</a:t>
            </a:r>
            <a:r>
              <a:rPr lang="en-US" sz="2000" dirty="0" smtClean="0">
                <a:solidFill>
                  <a:schemeClr val="tx1"/>
                </a:solidFill>
                <a:latin typeface="Consolas" panose="020B0609020204030204" pitchFamily="49" charset="0"/>
                <a:cs typeface="Courier New" panose="02070309020205020404" pitchFamily="49" charset="0"/>
              </a:rPr>
              <a:t>-</a:t>
            </a:r>
            <a:r>
              <a:rPr lang="en-US" sz="2000" dirty="0" smtClean="0">
                <a:solidFill>
                  <a:srgbClr val="0070C0"/>
                </a:solidFill>
                <a:latin typeface="Consolas" panose="020B0609020204030204" pitchFamily="49" charset="0"/>
                <a:cs typeface="Courier New" panose="02070309020205020404" pitchFamily="49" charset="0"/>
              </a:rPr>
              <a:t>1.0</a:t>
            </a:r>
            <a:r>
              <a:rPr lang="en-US" sz="2000" dirty="0" smtClean="0">
                <a:solidFill>
                  <a:schemeClr val="tx1"/>
                </a:solidFill>
                <a:latin typeface="Consolas" panose="020B0609020204030204" pitchFamily="49" charset="0"/>
                <a:cs typeface="Courier New" panose="02070309020205020404" pitchFamily="49" charset="0"/>
              </a:rPr>
              <a:t>.pom</a:t>
            </a:r>
            <a:endParaRPr lang="en-US" sz="2000" dirty="0">
              <a:solidFill>
                <a:schemeClr val="tx1"/>
              </a:solidFill>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58830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6" grpId="1" animBg="1"/>
      <p:bldP spid="7" grpId="0" animBg="1"/>
      <p:bldP spid="7" grpId="1" animBg="1"/>
      <p:bldP spid="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Structure</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5257359"/>
              </p:ext>
            </p:extLst>
          </p:nvPr>
        </p:nvGraphicFramePr>
        <p:xfrm>
          <a:off x="2911473" y="2225169"/>
          <a:ext cx="7164387" cy="4079240"/>
        </p:xfrm>
        <a:graphic>
          <a:graphicData uri="http://schemas.openxmlformats.org/drawingml/2006/table">
            <a:tbl>
              <a:tblPr firstRow="1" bandRow="1">
                <a:effectLst>
                  <a:outerShdw blurRad="228600" dist="50800" dir="5400000" algn="ctr" rotWithShape="0">
                    <a:srgbClr val="000000">
                      <a:alpha val="99000"/>
                    </a:srgbClr>
                  </a:outerShdw>
                </a:effectLst>
                <a:tableStyleId>{2D5ABB26-0587-4C30-8999-92F81FD0307C}</a:tableStyleId>
              </a:tblPr>
              <a:tblGrid>
                <a:gridCol w="3313906">
                  <a:extLst>
                    <a:ext uri="{9D8B030D-6E8A-4147-A177-3AD203B41FA5}">
                      <a16:colId xmlns:a16="http://schemas.microsoft.com/office/drawing/2014/main" val="723017087"/>
                    </a:ext>
                  </a:extLst>
                </a:gridCol>
                <a:gridCol w="3850481">
                  <a:extLst>
                    <a:ext uri="{9D8B030D-6E8A-4147-A177-3AD203B41FA5}">
                      <a16:colId xmlns:a16="http://schemas.microsoft.com/office/drawing/2014/main" val="1042854421"/>
                    </a:ext>
                  </a:extLst>
                </a:gridCol>
              </a:tblGrid>
              <a:tr h="370840">
                <a:tc>
                  <a:txBody>
                    <a:bodyPr/>
                    <a:lstStyle/>
                    <a:p>
                      <a:r>
                        <a:rPr lang="en-US" dirty="0" smtClean="0">
                          <a:latin typeface="Consolas" panose="020B0609020204030204" pitchFamily="49" charset="0"/>
                          <a:cs typeface="Courier New" panose="02070309020205020404" pitchFamily="49" charset="0"/>
                        </a:rPr>
                        <a:t> my-project</a:t>
                      </a:r>
                      <a:endParaRPr lang="en-US" dirty="0">
                        <a:latin typeface="Consolas" panose="020B0609020204030204" pitchFamily="49" charset="0"/>
                        <a:cs typeface="Courier New" panose="02070309020205020404" pitchFamily="49" charset="0"/>
                      </a:endParaRPr>
                    </a:p>
                  </a:txBody>
                  <a:tcPr>
                    <a:solidFill>
                      <a:schemeClr val="bg1">
                        <a:lumMod val="95000"/>
                      </a:schemeClr>
                    </a:solidFill>
                  </a:tcPr>
                </a:tc>
                <a:tc>
                  <a:txBody>
                    <a:bodyPr/>
                    <a:lstStyle/>
                    <a:p>
                      <a:endParaRPr lang="en-US" dirty="0"/>
                    </a:p>
                  </a:txBody>
                  <a:tcPr/>
                </a:tc>
                <a:extLst>
                  <a:ext uri="{0D108BD9-81ED-4DB2-BD59-A6C34878D82A}">
                    <a16:rowId xmlns:a16="http://schemas.microsoft.com/office/drawing/2014/main" val="2147071705"/>
                  </a:ext>
                </a:extLst>
              </a:tr>
              <a:tr h="370840">
                <a:tc>
                  <a:txBody>
                    <a:bodyPr/>
                    <a:lstStyle/>
                    <a:p>
                      <a:r>
                        <a:rPr lang="en-US" dirty="0" smtClean="0">
                          <a:latin typeface="Consolas" panose="020B0609020204030204" pitchFamily="49" charset="0"/>
                          <a:cs typeface="Courier New" panose="02070309020205020404" pitchFamily="49" charset="0"/>
                        </a:rPr>
                        <a:t> |- </a:t>
                      </a:r>
                      <a:r>
                        <a:rPr lang="en-US" dirty="0" err="1" smtClean="0">
                          <a:latin typeface="Consolas" panose="020B0609020204030204" pitchFamily="49" charset="0"/>
                          <a:cs typeface="Courier New" panose="02070309020205020404" pitchFamily="49" charset="0"/>
                        </a:rPr>
                        <a:t>src</a:t>
                      </a:r>
                      <a:endParaRPr lang="en-US" dirty="0">
                        <a:latin typeface="Consolas" panose="020B0609020204030204" pitchFamily="49" charset="0"/>
                        <a:cs typeface="Courier New" panose="02070309020205020404" pitchFamily="49" charset="0"/>
                      </a:endParaRPr>
                    </a:p>
                  </a:txBody>
                  <a:tcPr>
                    <a:solidFill>
                      <a:schemeClr val="bg1">
                        <a:lumMod val="95000"/>
                      </a:schemeClr>
                    </a:solidFill>
                  </a:tcPr>
                </a:tc>
                <a:tc>
                  <a:txBody>
                    <a:bodyPr/>
                    <a:lstStyle/>
                    <a:p>
                      <a:endParaRPr lang="en-US" dirty="0"/>
                    </a:p>
                  </a:txBody>
                  <a:tcPr/>
                </a:tc>
                <a:extLst>
                  <a:ext uri="{0D108BD9-81ED-4DB2-BD59-A6C34878D82A}">
                    <a16:rowId xmlns:a16="http://schemas.microsoft.com/office/drawing/2014/main" val="4246974569"/>
                  </a:ext>
                </a:extLst>
              </a:tr>
              <a:tr h="370840">
                <a:tc>
                  <a:txBody>
                    <a:bodyPr/>
                    <a:lstStyle/>
                    <a:p>
                      <a:r>
                        <a:rPr lang="en-US" dirty="0" smtClean="0">
                          <a:latin typeface="Consolas" panose="020B0609020204030204" pitchFamily="49" charset="0"/>
                          <a:cs typeface="Courier New" panose="02070309020205020404" pitchFamily="49" charset="0"/>
                        </a:rPr>
                        <a:t> |  |- </a:t>
                      </a:r>
                      <a:r>
                        <a:rPr lang="en-US" dirty="0" smtClean="0">
                          <a:solidFill>
                            <a:srgbClr val="0070C0"/>
                          </a:solidFill>
                          <a:latin typeface="Consolas" panose="020B0609020204030204" pitchFamily="49" charset="0"/>
                          <a:cs typeface="Courier New" panose="02070309020205020404" pitchFamily="49" charset="0"/>
                        </a:rPr>
                        <a:t>main</a:t>
                      </a:r>
                      <a:endParaRPr lang="en-US" dirty="0">
                        <a:solidFill>
                          <a:srgbClr val="0070C0"/>
                        </a:solidFill>
                        <a:latin typeface="Consolas" panose="020B0609020204030204" pitchFamily="49" charset="0"/>
                        <a:cs typeface="Courier New" panose="02070309020205020404" pitchFamily="49" charset="0"/>
                      </a:endParaRPr>
                    </a:p>
                  </a:txBody>
                  <a:tcPr>
                    <a:solidFill>
                      <a:schemeClr val="bg1">
                        <a:lumMod val="95000"/>
                      </a:schemeClr>
                    </a:solidFill>
                  </a:tcPr>
                </a:tc>
                <a:tc>
                  <a:txBody>
                    <a:bodyPr/>
                    <a:lstStyle/>
                    <a:p>
                      <a:endParaRPr lang="en-US" dirty="0"/>
                    </a:p>
                  </a:txBody>
                  <a:tcPr/>
                </a:tc>
                <a:extLst>
                  <a:ext uri="{0D108BD9-81ED-4DB2-BD59-A6C34878D82A}">
                    <a16:rowId xmlns:a16="http://schemas.microsoft.com/office/drawing/2014/main" val="3826749025"/>
                  </a:ext>
                </a:extLst>
              </a:tr>
              <a:tr h="370840">
                <a:tc>
                  <a:txBody>
                    <a:bodyPr/>
                    <a:lstStyle/>
                    <a:p>
                      <a:r>
                        <a:rPr lang="en-US" dirty="0" smtClean="0">
                          <a:latin typeface="Consolas" panose="020B0609020204030204" pitchFamily="49" charset="0"/>
                          <a:cs typeface="Courier New" panose="02070309020205020404" pitchFamily="49" charset="0"/>
                        </a:rPr>
                        <a:t> |  |  |- </a:t>
                      </a:r>
                      <a:r>
                        <a:rPr lang="en-US" sz="1800" kern="1200" dirty="0" smtClean="0">
                          <a:solidFill>
                            <a:srgbClr val="0070C0"/>
                          </a:solidFill>
                          <a:latin typeface="Consolas" panose="020B0609020204030204" pitchFamily="49" charset="0"/>
                          <a:ea typeface="+mn-ea"/>
                          <a:cs typeface="Courier New" panose="02070309020205020404" pitchFamily="49" charset="0"/>
                        </a:rPr>
                        <a:t>java</a:t>
                      </a:r>
                      <a:endParaRPr lang="en-US" sz="1800" kern="1200" dirty="0">
                        <a:solidFill>
                          <a:srgbClr val="0070C0"/>
                        </a:solidFill>
                        <a:latin typeface="Consolas" panose="020B0609020204030204" pitchFamily="49" charset="0"/>
                        <a:ea typeface="+mn-ea"/>
                        <a:cs typeface="Courier New" panose="02070309020205020404" pitchFamily="49" charset="0"/>
                      </a:endParaRPr>
                    </a:p>
                  </a:txBody>
                  <a:tcPr>
                    <a:solidFill>
                      <a:schemeClr val="bg1">
                        <a:lumMod val="95000"/>
                      </a:schemeClr>
                    </a:solidFill>
                  </a:tcPr>
                </a:tc>
                <a:tc>
                  <a:txBody>
                    <a:bodyPr/>
                    <a:lstStyle/>
                    <a:p>
                      <a:r>
                        <a:rPr lang="en-US" dirty="0" smtClean="0">
                          <a:solidFill>
                            <a:srgbClr val="0070C0"/>
                          </a:solidFill>
                          <a:sym typeface="Wingdings" panose="05000000000000000000" pitchFamily="2" charset="2"/>
                        </a:rPr>
                        <a:t> Main source code in Java</a:t>
                      </a:r>
                      <a:endParaRPr lang="en-US" dirty="0">
                        <a:solidFill>
                          <a:srgbClr val="0070C0"/>
                        </a:solidFill>
                      </a:endParaRPr>
                    </a:p>
                  </a:txBody>
                  <a:tcPr/>
                </a:tc>
                <a:extLst>
                  <a:ext uri="{0D108BD9-81ED-4DB2-BD59-A6C34878D82A}">
                    <a16:rowId xmlns:a16="http://schemas.microsoft.com/office/drawing/2014/main" val="2597522714"/>
                  </a:ext>
                </a:extLst>
              </a:tr>
              <a:tr h="370840">
                <a:tc>
                  <a:txBody>
                    <a:bodyPr/>
                    <a:lstStyle/>
                    <a:p>
                      <a:r>
                        <a:rPr lang="en-US" dirty="0" smtClean="0">
                          <a:latin typeface="Consolas" panose="020B0609020204030204" pitchFamily="49" charset="0"/>
                          <a:cs typeface="Courier New" panose="02070309020205020404" pitchFamily="49" charset="0"/>
                        </a:rPr>
                        <a:t> |  |  \- </a:t>
                      </a:r>
                      <a:r>
                        <a:rPr lang="en-US" sz="1800" kern="1200" dirty="0" smtClean="0">
                          <a:solidFill>
                            <a:srgbClr val="0070C0"/>
                          </a:solidFill>
                          <a:latin typeface="Consolas" panose="020B0609020204030204" pitchFamily="49" charset="0"/>
                          <a:ea typeface="+mn-ea"/>
                          <a:cs typeface="Courier New" panose="02070309020205020404" pitchFamily="49" charset="0"/>
                        </a:rPr>
                        <a:t>resources</a:t>
                      </a:r>
                      <a:endParaRPr lang="en-US" sz="1800" kern="1200" dirty="0">
                        <a:solidFill>
                          <a:srgbClr val="0070C0"/>
                        </a:solidFill>
                        <a:latin typeface="Consolas" panose="020B0609020204030204" pitchFamily="49" charset="0"/>
                        <a:ea typeface="+mn-ea"/>
                        <a:cs typeface="Courier New" panose="02070309020205020404" pitchFamily="49" charset="0"/>
                      </a:endParaRPr>
                    </a:p>
                  </a:txBody>
                  <a:tcPr>
                    <a:solidFill>
                      <a:schemeClr val="bg1">
                        <a:lumMod val="95000"/>
                      </a:schemeClr>
                    </a:solidFill>
                  </a:tcPr>
                </a:tc>
                <a:tc>
                  <a:txBody>
                    <a:bodyPr/>
                    <a:lstStyle/>
                    <a:p>
                      <a:r>
                        <a:rPr lang="en-US" dirty="0" smtClean="0">
                          <a:solidFill>
                            <a:srgbClr val="0070C0"/>
                          </a:solidFill>
                          <a:sym typeface="Wingdings" panose="05000000000000000000" pitchFamily="2" charset="2"/>
                        </a:rPr>
                        <a:t> Resource files</a:t>
                      </a:r>
                      <a:endParaRPr lang="en-US" dirty="0">
                        <a:solidFill>
                          <a:srgbClr val="0070C0"/>
                        </a:solidFill>
                      </a:endParaRPr>
                    </a:p>
                  </a:txBody>
                  <a:tcPr/>
                </a:tc>
                <a:extLst>
                  <a:ext uri="{0D108BD9-81ED-4DB2-BD59-A6C34878D82A}">
                    <a16:rowId xmlns:a16="http://schemas.microsoft.com/office/drawing/2014/main" val="633465320"/>
                  </a:ext>
                </a:extLst>
              </a:tr>
              <a:tr h="370840">
                <a:tc>
                  <a:txBody>
                    <a:bodyPr/>
                    <a:lstStyle/>
                    <a:p>
                      <a:r>
                        <a:rPr lang="en-US" dirty="0" smtClean="0">
                          <a:latin typeface="Consolas" panose="020B0609020204030204" pitchFamily="49" charset="0"/>
                          <a:cs typeface="Courier New" panose="02070309020205020404" pitchFamily="49" charset="0"/>
                        </a:rPr>
                        <a:t> |  \- </a:t>
                      </a:r>
                      <a:r>
                        <a:rPr lang="en-US" dirty="0" smtClean="0">
                          <a:solidFill>
                            <a:srgbClr val="00B050"/>
                          </a:solidFill>
                          <a:latin typeface="Consolas" panose="020B0609020204030204" pitchFamily="49" charset="0"/>
                          <a:cs typeface="Courier New" panose="02070309020205020404" pitchFamily="49" charset="0"/>
                        </a:rPr>
                        <a:t>test</a:t>
                      </a:r>
                      <a:endParaRPr lang="en-US" dirty="0">
                        <a:solidFill>
                          <a:srgbClr val="00B050"/>
                        </a:solidFill>
                        <a:latin typeface="Consolas" panose="020B0609020204030204" pitchFamily="49" charset="0"/>
                        <a:cs typeface="Courier New" panose="02070309020205020404" pitchFamily="49" charset="0"/>
                      </a:endParaRPr>
                    </a:p>
                  </a:txBody>
                  <a:tcPr>
                    <a:solidFill>
                      <a:schemeClr val="bg1">
                        <a:lumMod val="95000"/>
                      </a:schemeClr>
                    </a:solidFill>
                  </a:tcPr>
                </a:tc>
                <a:tc>
                  <a:txBody>
                    <a:bodyPr/>
                    <a:lstStyle/>
                    <a:p>
                      <a:endParaRPr lang="en-US" dirty="0"/>
                    </a:p>
                  </a:txBody>
                  <a:tcPr/>
                </a:tc>
                <a:extLst>
                  <a:ext uri="{0D108BD9-81ED-4DB2-BD59-A6C34878D82A}">
                    <a16:rowId xmlns:a16="http://schemas.microsoft.com/office/drawing/2014/main" val="964794819"/>
                  </a:ext>
                </a:extLst>
              </a:tr>
              <a:tr h="370840">
                <a:tc>
                  <a:txBody>
                    <a:bodyPr/>
                    <a:lstStyle/>
                    <a:p>
                      <a:r>
                        <a:rPr lang="en-US" dirty="0" smtClean="0">
                          <a:latin typeface="Consolas" panose="020B0609020204030204" pitchFamily="49" charset="0"/>
                          <a:cs typeface="Courier New" panose="02070309020205020404" pitchFamily="49" charset="0"/>
                        </a:rPr>
                        <a:t> |     |- </a:t>
                      </a:r>
                      <a:r>
                        <a:rPr lang="en-US" sz="1800" kern="1200" dirty="0" smtClean="0">
                          <a:solidFill>
                            <a:srgbClr val="00B050"/>
                          </a:solidFill>
                          <a:latin typeface="Consolas" panose="020B0609020204030204" pitchFamily="49" charset="0"/>
                          <a:ea typeface="+mn-ea"/>
                          <a:cs typeface="Courier New" panose="02070309020205020404" pitchFamily="49" charset="0"/>
                        </a:rPr>
                        <a:t>java</a:t>
                      </a:r>
                      <a:endParaRPr lang="en-US" sz="1800" kern="1200" dirty="0">
                        <a:solidFill>
                          <a:srgbClr val="00B050"/>
                        </a:solidFill>
                        <a:latin typeface="Consolas" panose="020B0609020204030204" pitchFamily="49" charset="0"/>
                        <a:ea typeface="+mn-ea"/>
                        <a:cs typeface="Courier New" panose="02070309020205020404" pitchFamily="49" charset="0"/>
                      </a:endParaRPr>
                    </a:p>
                  </a:txBody>
                  <a:tcPr>
                    <a:solidFill>
                      <a:schemeClr val="bg1">
                        <a:lumMod val="95000"/>
                      </a:schemeClr>
                    </a:solidFill>
                  </a:tcPr>
                </a:tc>
                <a:tc>
                  <a:txBody>
                    <a:bodyPr/>
                    <a:lstStyle/>
                    <a:p>
                      <a:r>
                        <a:rPr lang="en-US" dirty="0" smtClean="0">
                          <a:solidFill>
                            <a:srgbClr val="00B050"/>
                          </a:solidFill>
                          <a:sym typeface="Wingdings" panose="05000000000000000000" pitchFamily="2" charset="2"/>
                        </a:rPr>
                        <a:t> Test</a:t>
                      </a:r>
                      <a:r>
                        <a:rPr lang="en-US" baseline="0" dirty="0" smtClean="0">
                          <a:solidFill>
                            <a:srgbClr val="00B050"/>
                          </a:solidFill>
                          <a:sym typeface="Wingdings" panose="05000000000000000000" pitchFamily="2" charset="2"/>
                        </a:rPr>
                        <a:t> source code in Java</a:t>
                      </a:r>
                      <a:endParaRPr lang="en-US" dirty="0">
                        <a:solidFill>
                          <a:srgbClr val="00B050"/>
                        </a:solidFill>
                      </a:endParaRPr>
                    </a:p>
                  </a:txBody>
                  <a:tcPr/>
                </a:tc>
                <a:extLst>
                  <a:ext uri="{0D108BD9-81ED-4DB2-BD59-A6C34878D82A}">
                    <a16:rowId xmlns:a16="http://schemas.microsoft.com/office/drawing/2014/main" val="2421732321"/>
                  </a:ext>
                </a:extLst>
              </a:tr>
              <a:tr h="370840">
                <a:tc>
                  <a:txBody>
                    <a:bodyPr/>
                    <a:lstStyle/>
                    <a:p>
                      <a:r>
                        <a:rPr lang="en-US" dirty="0" smtClean="0">
                          <a:latin typeface="Consolas" panose="020B0609020204030204" pitchFamily="49" charset="0"/>
                          <a:cs typeface="Courier New" panose="02070309020205020404" pitchFamily="49" charset="0"/>
                        </a:rPr>
                        <a:t> |     \- </a:t>
                      </a:r>
                      <a:r>
                        <a:rPr lang="en-US" sz="1800" kern="1200" dirty="0" smtClean="0">
                          <a:solidFill>
                            <a:srgbClr val="00B050"/>
                          </a:solidFill>
                          <a:latin typeface="Consolas" panose="020B0609020204030204" pitchFamily="49" charset="0"/>
                          <a:ea typeface="+mn-ea"/>
                          <a:cs typeface="Courier New" panose="02070309020205020404" pitchFamily="49" charset="0"/>
                        </a:rPr>
                        <a:t>resources</a:t>
                      </a:r>
                      <a:endParaRPr lang="en-US" sz="1800" kern="1200" dirty="0">
                        <a:solidFill>
                          <a:srgbClr val="00B050"/>
                        </a:solidFill>
                        <a:latin typeface="Consolas" panose="020B0609020204030204" pitchFamily="49" charset="0"/>
                        <a:ea typeface="+mn-ea"/>
                        <a:cs typeface="Courier New" panose="02070309020205020404" pitchFamily="49" charset="0"/>
                      </a:endParaRPr>
                    </a:p>
                  </a:txBody>
                  <a:tcPr>
                    <a:solidFill>
                      <a:schemeClr val="bg1">
                        <a:lumMod val="95000"/>
                      </a:schemeClr>
                    </a:solidFill>
                  </a:tcPr>
                </a:tc>
                <a:tc>
                  <a:txBody>
                    <a:bodyPr/>
                    <a:lstStyle/>
                    <a:p>
                      <a:r>
                        <a:rPr lang="en-US" dirty="0" smtClean="0">
                          <a:solidFill>
                            <a:srgbClr val="00B050"/>
                          </a:solidFill>
                          <a:sym typeface="Wingdings" panose="05000000000000000000" pitchFamily="2" charset="2"/>
                        </a:rPr>
                        <a:t> Test resource files</a:t>
                      </a:r>
                      <a:endParaRPr lang="en-US" dirty="0">
                        <a:solidFill>
                          <a:srgbClr val="00B050"/>
                        </a:solidFill>
                      </a:endParaRPr>
                    </a:p>
                  </a:txBody>
                  <a:tcPr/>
                </a:tc>
                <a:extLst>
                  <a:ext uri="{0D108BD9-81ED-4DB2-BD59-A6C34878D82A}">
                    <a16:rowId xmlns:a16="http://schemas.microsoft.com/office/drawing/2014/main" val="1133014751"/>
                  </a:ext>
                </a:extLst>
              </a:tr>
              <a:tr h="370840">
                <a:tc>
                  <a:txBody>
                    <a:bodyPr/>
                    <a:lstStyle/>
                    <a:p>
                      <a:r>
                        <a:rPr lang="en-US" dirty="0" smtClean="0">
                          <a:latin typeface="Consolas" panose="020B0609020204030204" pitchFamily="49" charset="0"/>
                          <a:cs typeface="Courier New" panose="02070309020205020404" pitchFamily="49" charset="0"/>
                        </a:rPr>
                        <a:t> |- target</a:t>
                      </a:r>
                      <a:endParaRPr lang="en-US" dirty="0">
                        <a:latin typeface="Consolas" panose="020B0609020204030204" pitchFamily="49" charset="0"/>
                        <a:cs typeface="Courier New" panose="02070309020205020404" pitchFamily="49" charset="0"/>
                      </a:endParaRPr>
                    </a:p>
                  </a:txBody>
                  <a:tcPr>
                    <a:solidFill>
                      <a:schemeClr val="bg1">
                        <a:lumMod val="95000"/>
                      </a:schemeClr>
                    </a:solidFill>
                  </a:tcPr>
                </a:tc>
                <a:tc>
                  <a:txBody>
                    <a:bodyPr/>
                    <a:lstStyle/>
                    <a:p>
                      <a:endParaRPr lang="en-US" dirty="0"/>
                    </a:p>
                  </a:txBody>
                  <a:tcPr/>
                </a:tc>
                <a:extLst>
                  <a:ext uri="{0D108BD9-81ED-4DB2-BD59-A6C34878D82A}">
                    <a16:rowId xmlns:a16="http://schemas.microsoft.com/office/drawing/2014/main" val="81492067"/>
                  </a:ext>
                </a:extLst>
              </a:tr>
              <a:tr h="370840">
                <a:tc>
                  <a:txBody>
                    <a:bodyPr/>
                    <a:lstStyle/>
                    <a:p>
                      <a:r>
                        <a:rPr lang="en-US" baseline="0" dirty="0" smtClean="0">
                          <a:latin typeface="Consolas" panose="020B0609020204030204" pitchFamily="49" charset="0"/>
                          <a:cs typeface="Courier New" panose="02070309020205020404" pitchFamily="49" charset="0"/>
                        </a:rPr>
                        <a:t> |  \- classes</a:t>
                      </a:r>
                      <a:endParaRPr lang="en-US" dirty="0">
                        <a:latin typeface="Consolas" panose="020B0609020204030204" pitchFamily="49" charset="0"/>
                        <a:cs typeface="Courier New" panose="02070309020205020404" pitchFamily="49" charset="0"/>
                      </a:endParaRPr>
                    </a:p>
                  </a:txBody>
                  <a:tcPr>
                    <a:solidFill>
                      <a:schemeClr val="bg1">
                        <a:lumMod val="95000"/>
                      </a:schemeClr>
                    </a:solidFill>
                  </a:tcPr>
                </a:tc>
                <a:tc>
                  <a:txBody>
                    <a:bodyPr/>
                    <a:lstStyle/>
                    <a:p>
                      <a:r>
                        <a:rPr lang="en-US" dirty="0" smtClean="0">
                          <a:sym typeface="Wingdings" panose="05000000000000000000" pitchFamily="2" charset="2"/>
                        </a:rPr>
                        <a:t> </a:t>
                      </a:r>
                      <a:r>
                        <a:rPr lang="en-US" dirty="0" smtClean="0"/>
                        <a:t>Compiled byte code (classes)</a:t>
                      </a:r>
                      <a:endParaRPr lang="en-US" dirty="0"/>
                    </a:p>
                  </a:txBody>
                  <a:tcPr/>
                </a:tc>
                <a:extLst>
                  <a:ext uri="{0D108BD9-81ED-4DB2-BD59-A6C34878D82A}">
                    <a16:rowId xmlns:a16="http://schemas.microsoft.com/office/drawing/2014/main" val="447347990"/>
                  </a:ext>
                </a:extLst>
              </a:tr>
              <a:tr h="370840">
                <a:tc>
                  <a:txBody>
                    <a:bodyPr/>
                    <a:lstStyle/>
                    <a:p>
                      <a:r>
                        <a:rPr lang="en-US" dirty="0" smtClean="0">
                          <a:latin typeface="Consolas" panose="020B0609020204030204" pitchFamily="49" charset="0"/>
                          <a:cs typeface="Courier New" panose="02070309020205020404" pitchFamily="49" charset="0"/>
                        </a:rPr>
                        <a:t> \- </a:t>
                      </a:r>
                      <a:r>
                        <a:rPr lang="en-US" dirty="0" smtClean="0">
                          <a:solidFill>
                            <a:srgbClr val="C00000"/>
                          </a:solidFill>
                          <a:latin typeface="Consolas" panose="020B0609020204030204" pitchFamily="49" charset="0"/>
                          <a:cs typeface="Courier New" panose="02070309020205020404" pitchFamily="49" charset="0"/>
                        </a:rPr>
                        <a:t>pom.xml</a:t>
                      </a:r>
                      <a:endParaRPr lang="en-US" dirty="0">
                        <a:solidFill>
                          <a:srgbClr val="C00000"/>
                        </a:solidFill>
                        <a:latin typeface="Consolas" panose="020B0609020204030204" pitchFamily="49" charset="0"/>
                        <a:cs typeface="Courier New" panose="02070309020205020404" pitchFamily="49" charset="0"/>
                      </a:endParaRPr>
                    </a:p>
                  </a:txBody>
                  <a:tcPr>
                    <a:solidFill>
                      <a:schemeClr val="bg1">
                        <a:lumMod val="95000"/>
                      </a:schemeClr>
                    </a:solidFill>
                  </a:tcPr>
                </a:tc>
                <a:tc>
                  <a:txBody>
                    <a:bodyPr/>
                    <a:lstStyle/>
                    <a:p>
                      <a:r>
                        <a:rPr lang="en-US" dirty="0" smtClean="0">
                          <a:solidFill>
                            <a:srgbClr val="C00000"/>
                          </a:solidFill>
                          <a:sym typeface="Wingdings" panose="05000000000000000000" pitchFamily="2" charset="2"/>
                        </a:rPr>
                        <a:t> Project’s configuration file</a:t>
                      </a:r>
                      <a:endParaRPr lang="en-US" dirty="0">
                        <a:solidFill>
                          <a:srgbClr val="C00000"/>
                        </a:solidFill>
                      </a:endParaRPr>
                    </a:p>
                  </a:txBody>
                  <a:tcPr/>
                </a:tc>
                <a:extLst>
                  <a:ext uri="{0D108BD9-81ED-4DB2-BD59-A6C34878D82A}">
                    <a16:rowId xmlns:a16="http://schemas.microsoft.com/office/drawing/2014/main" val="848702244"/>
                  </a:ext>
                </a:extLst>
              </a:tr>
            </a:tbl>
          </a:graphicData>
        </a:graphic>
      </p:graphicFrame>
    </p:spTree>
    <p:extLst>
      <p:ext uri="{BB962C8B-B14F-4D97-AF65-F5344CB8AC3E}">
        <p14:creationId xmlns:p14="http://schemas.microsoft.com/office/powerpoint/2010/main" val="1176815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pom.xml</a:t>
            </a:r>
            <a:endParaRPr lang="en-US" b="1" dirty="0"/>
          </a:p>
        </p:txBody>
      </p:sp>
      <p:sp>
        <p:nvSpPr>
          <p:cNvPr id="5" name="Rectangle 2"/>
          <p:cNvSpPr>
            <a:spLocks noGrp="1" noChangeArrowheads="1"/>
          </p:cNvSpPr>
          <p:nvPr>
            <p:ph idx="1"/>
          </p:nvPr>
        </p:nvSpPr>
        <p:spPr bwMode="auto">
          <a:xfrm>
            <a:off x="3529714" y="2850999"/>
            <a:ext cx="5445401" cy="2336179"/>
          </a:xfrm>
          <a:prstGeom prst="rect">
            <a:avLst/>
          </a:prstGeom>
          <a:solidFill>
            <a:srgbClr val="EEEEEE"/>
          </a:solidFill>
          <a:ln>
            <a:noFill/>
          </a:ln>
          <a:effectLst>
            <a:outerShdw blurRad="482600" dist="50800" dir="5400000" algn="ctr" rotWithShape="0">
              <a:srgbClr val="000000"/>
            </a:outerShdw>
          </a:effectLst>
        </p:spPr>
        <p:txBody>
          <a:bodyPr vert="horz" wrap="none" lIns="0" tIns="71415"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&lt;project&gt;</a:t>
            </a:r>
            <a:endParaRPr lang="en-US" altLang="en-US" sz="1800" dirty="0">
              <a:solidFill>
                <a:srgbClr val="313131"/>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dirty="0" smtClean="0">
                <a:ln>
                  <a:noFill/>
                </a:ln>
                <a:solidFill>
                  <a:srgbClr val="313131"/>
                </a:solidFill>
                <a:effectLst/>
                <a:latin typeface="Consolas" panose="020B0609020204030204" pitchFamily="49" charset="0"/>
                <a:cs typeface="Courier New" panose="02070309020205020404" pitchFamily="49" charset="0"/>
              </a:rPr>
              <a:t>  </a:t>
            </a:r>
            <a:r>
              <a:rPr kumimoji="0" lang="en-US" altLang="en-US" sz="18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a:t>
            </a:r>
            <a:r>
              <a:rPr kumimoji="0" lang="en-US" altLang="en-US" sz="18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modelVersion</a:t>
            </a:r>
            <a:r>
              <a:rPr kumimoji="0" lang="en-US" altLang="en-US" sz="18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&gt;</a:t>
            </a:r>
            <a:r>
              <a:rPr kumimoji="0" lang="en-US" altLang="en-US" sz="1800" b="0" i="0" u="none" strike="noStrike" cap="none" normalizeH="0" baseline="0" dirty="0" smtClean="0">
                <a:ln>
                  <a:noFill/>
                </a:ln>
                <a:solidFill>
                  <a:srgbClr val="313131"/>
                </a:solidFill>
                <a:effectLst/>
                <a:latin typeface="Consolas" panose="020B0609020204030204" pitchFamily="49" charset="0"/>
                <a:cs typeface="Courier New" panose="02070309020205020404" pitchFamily="49" charset="0"/>
              </a:rPr>
              <a:t>4.0.0</a:t>
            </a:r>
            <a:r>
              <a:rPr kumimoji="0" lang="en-US" altLang="en-US" sz="18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a:t>
            </a:r>
            <a:r>
              <a:rPr kumimoji="0" lang="en-US" altLang="en-US" sz="18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modelVersion</a:t>
            </a:r>
            <a:r>
              <a:rPr kumimoji="0" lang="en-US" altLang="en-US" sz="18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&gt;</a:t>
            </a:r>
            <a:endParaRPr lang="en-US" altLang="en-US" sz="1800" dirty="0">
              <a:solidFill>
                <a:srgbClr val="313131"/>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313131"/>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13131"/>
                </a:solidFill>
                <a:latin typeface="Consolas" panose="020B0609020204030204" pitchFamily="49" charset="0"/>
                <a:cs typeface="Courier New" panose="02070309020205020404" pitchFamily="49" charset="0"/>
              </a:rPr>
              <a:t> </a:t>
            </a:r>
            <a:r>
              <a:rPr lang="en-US" altLang="en-US" sz="1800" dirty="0" smtClean="0">
                <a:solidFill>
                  <a:srgbClr val="313131"/>
                </a:solidFill>
                <a:latin typeface="Consolas" panose="020B0609020204030204" pitchFamily="49" charset="0"/>
                <a:cs typeface="Courier New" panose="02070309020205020404" pitchFamily="49" charset="0"/>
              </a:rPr>
              <a:t> </a:t>
            </a:r>
            <a:r>
              <a:rPr kumimoji="0" lang="en-US" altLang="en-US" sz="18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a:t>
            </a:r>
            <a:r>
              <a:rPr kumimoji="0" lang="en-US" altLang="en-US" sz="18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groupId</a:t>
            </a:r>
            <a:r>
              <a:rPr kumimoji="0" lang="en-US" altLang="en-US" sz="18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&gt;</a:t>
            </a:r>
            <a:r>
              <a:rPr kumimoji="0" lang="en-US" altLang="en-US" sz="1800" b="1" i="0" u="none" strike="noStrike" cap="none" normalizeH="0" baseline="0" dirty="0" err="1" smtClean="0">
                <a:ln>
                  <a:noFill/>
                </a:ln>
                <a:solidFill>
                  <a:srgbClr val="313131"/>
                </a:solidFill>
                <a:effectLst/>
                <a:latin typeface="Consolas" panose="020B0609020204030204" pitchFamily="49" charset="0"/>
                <a:cs typeface="Courier New" panose="02070309020205020404" pitchFamily="49" charset="0"/>
              </a:rPr>
              <a:t>com.acme.project</a:t>
            </a:r>
            <a:r>
              <a:rPr kumimoji="0" lang="en-US" altLang="en-US" sz="1800" b="1" i="0" u="none" strike="noStrike" cap="none" normalizeH="0" baseline="0" dirty="0" smtClean="0">
                <a:ln>
                  <a:noFill/>
                </a:ln>
                <a:solidFill>
                  <a:srgbClr val="313131"/>
                </a:solidFill>
                <a:effectLst/>
                <a:latin typeface="Consolas" panose="020B0609020204030204" pitchFamily="49" charset="0"/>
                <a:cs typeface="Courier New" panose="02070309020205020404" pitchFamily="49" charset="0"/>
              </a:rPr>
              <a:t>-group</a:t>
            </a:r>
            <a:r>
              <a:rPr kumimoji="0" lang="en-US" altLang="en-US" sz="18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a:t>
            </a:r>
            <a:r>
              <a:rPr kumimoji="0" lang="en-US" altLang="en-US" sz="18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groupId</a:t>
            </a:r>
            <a:r>
              <a:rPr kumimoji="0" lang="en-US" altLang="en-US" sz="18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&gt;</a:t>
            </a:r>
            <a:endParaRPr lang="en-US" altLang="en-US" sz="1800" dirty="0">
              <a:solidFill>
                <a:srgbClr val="313131"/>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dirty="0" smtClean="0">
                <a:ln>
                  <a:noFill/>
                </a:ln>
                <a:solidFill>
                  <a:srgbClr val="313131"/>
                </a:solidFill>
                <a:effectLst/>
                <a:latin typeface="Consolas" panose="020B0609020204030204" pitchFamily="49" charset="0"/>
                <a:cs typeface="Courier New" panose="02070309020205020404" pitchFamily="49" charset="0"/>
              </a:rPr>
              <a:t>  </a:t>
            </a:r>
            <a:r>
              <a:rPr kumimoji="0" lang="en-US" altLang="en-US" sz="18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a:t>
            </a:r>
            <a:r>
              <a:rPr kumimoji="0" lang="en-US" altLang="en-US" sz="18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artifactId</a:t>
            </a:r>
            <a:r>
              <a:rPr kumimoji="0" lang="en-US" altLang="en-US" sz="18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&gt;</a:t>
            </a:r>
            <a:r>
              <a:rPr lang="en-US" altLang="en-US" sz="1800" b="1" dirty="0">
                <a:solidFill>
                  <a:srgbClr val="313131"/>
                </a:solidFill>
                <a:latin typeface="Consolas" panose="020B0609020204030204" pitchFamily="49" charset="0"/>
                <a:cs typeface="Courier New" panose="02070309020205020404" pitchFamily="49" charset="0"/>
              </a:rPr>
              <a:t>my-</a:t>
            </a:r>
            <a:r>
              <a:rPr kumimoji="0" lang="en-US" altLang="en-US" sz="1800" b="1" i="0" u="none" strike="noStrike" cap="none" normalizeH="0" baseline="0" dirty="0" smtClean="0">
                <a:ln>
                  <a:noFill/>
                </a:ln>
                <a:solidFill>
                  <a:srgbClr val="313131"/>
                </a:solidFill>
                <a:effectLst/>
                <a:latin typeface="Consolas" panose="020B0609020204030204" pitchFamily="49" charset="0"/>
                <a:cs typeface="Courier New" panose="02070309020205020404" pitchFamily="49" charset="0"/>
              </a:rPr>
              <a:t>project</a:t>
            </a:r>
            <a:r>
              <a:rPr kumimoji="0" lang="en-US" altLang="en-US" sz="18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a:t>
            </a:r>
            <a:r>
              <a:rPr kumimoji="0" lang="en-US" altLang="en-US" sz="18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artifactId</a:t>
            </a:r>
            <a:r>
              <a:rPr kumimoji="0" lang="en-US" altLang="en-US" sz="18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&gt;</a:t>
            </a:r>
            <a:endParaRPr lang="en-US" altLang="en-US" sz="1800" dirty="0">
              <a:solidFill>
                <a:srgbClr val="313131"/>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dirty="0" smtClean="0">
                <a:ln>
                  <a:noFill/>
                </a:ln>
                <a:solidFill>
                  <a:srgbClr val="313131"/>
                </a:solidFill>
                <a:effectLst/>
                <a:latin typeface="Consolas" panose="020B0609020204030204" pitchFamily="49" charset="0"/>
                <a:cs typeface="Courier New" panose="02070309020205020404" pitchFamily="49" charset="0"/>
              </a:rPr>
              <a:t>  </a:t>
            </a:r>
            <a:r>
              <a:rPr kumimoji="0" lang="en-US" altLang="en-US" sz="18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&lt;version&gt;</a:t>
            </a:r>
            <a:r>
              <a:rPr kumimoji="0" lang="en-US" altLang="en-US" sz="1800" b="1" i="0" u="none" strike="noStrike" cap="none" normalizeH="0" baseline="0" dirty="0" smtClean="0">
                <a:ln>
                  <a:noFill/>
                </a:ln>
                <a:solidFill>
                  <a:srgbClr val="313131"/>
                </a:solidFill>
                <a:effectLst/>
                <a:latin typeface="Consolas" panose="020B0609020204030204" pitchFamily="49" charset="0"/>
                <a:cs typeface="Courier New" panose="02070309020205020404" pitchFamily="49" charset="0"/>
              </a:rPr>
              <a:t>1.0</a:t>
            </a:r>
            <a:r>
              <a:rPr kumimoji="0" lang="en-US" altLang="en-US" sz="18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&lt;/version&gt;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&lt;/project&gt;</a:t>
            </a:r>
            <a:r>
              <a:rPr kumimoji="0" lang="en-US" altLang="en-US" sz="1200" b="0" i="0" u="none" strike="noStrike" cap="none" normalizeH="0" baseline="0" dirty="0" smtClean="0">
                <a:ln>
                  <a:noFill/>
                </a:ln>
                <a:solidFill>
                  <a:schemeClr val="tx1"/>
                </a:solidFill>
                <a:effectLst/>
                <a:latin typeface="Consolas" panose="020B0609020204030204" pitchFamily="49" charset="0"/>
                <a:cs typeface="Courier New" panose="02070309020205020404" pitchFamily="49" charset="0"/>
              </a:rPr>
              <a:t> </a:t>
            </a:r>
            <a:endParaRPr kumimoji="0" lang="en-US" altLang="en-US" sz="4400" b="0" i="0" u="none" strike="noStrike" cap="none" normalizeH="0" baseline="0" dirty="0" smtClean="0">
              <a:ln>
                <a:noFill/>
              </a:ln>
              <a:solidFill>
                <a:schemeClr val="tx1"/>
              </a:solidFill>
              <a:effectLst/>
              <a:latin typeface="Consolas" panose="020B0609020204030204" pitchFamily="49" charset="0"/>
              <a:cs typeface="Courier New" panose="02070309020205020404" pitchFamily="49" charset="0"/>
            </a:endParaRPr>
          </a:p>
        </p:txBody>
      </p:sp>
      <p:sp>
        <p:nvSpPr>
          <p:cNvPr id="6" name="TextBox 5"/>
          <p:cNvSpPr txBox="1"/>
          <p:nvPr/>
        </p:nvSpPr>
        <p:spPr>
          <a:xfrm>
            <a:off x="9421690" y="6484620"/>
            <a:ext cx="2770310" cy="369332"/>
          </a:xfrm>
          <a:prstGeom prst="rect">
            <a:avLst/>
          </a:prstGeom>
          <a:noFill/>
        </p:spPr>
        <p:txBody>
          <a:bodyPr wrap="none" rtlCol="0">
            <a:spAutoFit/>
          </a:bodyPr>
          <a:lstStyle/>
          <a:p>
            <a:pPr algn="r"/>
            <a:r>
              <a:rPr lang="en-US" dirty="0" smtClean="0"/>
              <a:t>See example: </a:t>
            </a:r>
            <a:r>
              <a:rPr lang="en-US" dirty="0" smtClean="0">
                <a:hlinkClick r:id="rId3"/>
              </a:rPr>
              <a:t>minimal </a:t>
            </a:r>
            <a:r>
              <a:rPr lang="en-US" dirty="0" err="1" smtClean="0">
                <a:hlinkClick r:id="rId3"/>
              </a:rPr>
              <a:t>pom</a:t>
            </a:r>
            <a:endParaRPr lang="en-US" dirty="0" smtClean="0"/>
          </a:p>
        </p:txBody>
      </p:sp>
    </p:spTree>
    <p:extLst>
      <p:ext uri="{BB962C8B-B14F-4D97-AF65-F5344CB8AC3E}">
        <p14:creationId xmlns:p14="http://schemas.microsoft.com/office/powerpoint/2010/main" val="1636205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Standard Lifecycles</a:t>
            </a:r>
            <a:endParaRPr lang="en-US" b="1" dirty="0"/>
          </a:p>
        </p:txBody>
      </p:sp>
      <p:sp>
        <p:nvSpPr>
          <p:cNvPr id="3" name="Content Placeholder 2"/>
          <p:cNvSpPr>
            <a:spLocks noGrp="1"/>
          </p:cNvSpPr>
          <p:nvPr>
            <p:ph idx="1"/>
          </p:nvPr>
        </p:nvSpPr>
        <p:spPr>
          <a:xfrm>
            <a:off x="3391185" y="2625435"/>
            <a:ext cx="6204963" cy="3124201"/>
          </a:xfrm>
        </p:spPr>
        <p:txBody>
          <a:bodyPr/>
          <a:lstStyle/>
          <a:p>
            <a:pPr marL="457200" indent="-457200">
              <a:buAutoNum type="arabicPeriod"/>
            </a:pPr>
            <a:r>
              <a:rPr lang="en-US" b="1" dirty="0" smtClean="0"/>
              <a:t>Clean</a:t>
            </a:r>
            <a:r>
              <a:rPr lang="en-US" dirty="0" smtClean="0"/>
              <a:t/>
            </a:r>
            <a:br>
              <a:rPr lang="en-US" dirty="0" smtClean="0"/>
            </a:br>
            <a:r>
              <a:rPr lang="en-US" dirty="0" smtClean="0"/>
              <a:t>Perform cleanup tasks before the build </a:t>
            </a:r>
            <a:br>
              <a:rPr lang="en-US" dirty="0" smtClean="0"/>
            </a:br>
            <a:r>
              <a:rPr lang="en-US" dirty="0" smtClean="0"/>
              <a:t>(e.g. delete the build directory)</a:t>
            </a:r>
          </a:p>
          <a:p>
            <a:pPr marL="457200" indent="-457200">
              <a:buAutoNum type="arabicPeriod"/>
            </a:pPr>
            <a:r>
              <a:rPr lang="en-US" b="1" dirty="0" smtClean="0"/>
              <a:t>Build </a:t>
            </a:r>
            <a:r>
              <a:rPr lang="en-US" dirty="0" smtClean="0"/>
              <a:t>(</a:t>
            </a:r>
            <a:r>
              <a:rPr lang="en-US" dirty="0" err="1" smtClean="0"/>
              <a:t>a.k.a</a:t>
            </a:r>
            <a:r>
              <a:rPr lang="en-US" dirty="0" smtClean="0"/>
              <a:t> Default)</a:t>
            </a:r>
            <a:br>
              <a:rPr lang="en-US" dirty="0" smtClean="0"/>
            </a:br>
            <a:r>
              <a:rPr lang="en-US" dirty="0" smtClean="0"/>
              <a:t>Build, test, install, deploy</a:t>
            </a:r>
          </a:p>
          <a:p>
            <a:pPr marL="457200" indent="-457200">
              <a:buAutoNum type="arabicPeriod"/>
            </a:pPr>
            <a:r>
              <a:rPr lang="en-US" b="1" dirty="0" smtClean="0"/>
              <a:t>Site</a:t>
            </a:r>
            <a:r>
              <a:rPr lang="en-US" dirty="0" smtClean="0"/>
              <a:t/>
            </a:r>
            <a:br>
              <a:rPr lang="en-US" dirty="0" smtClean="0"/>
            </a:br>
            <a:r>
              <a:rPr lang="en-US" dirty="0" smtClean="0"/>
              <a:t>Create documentation, reports, etc.</a:t>
            </a:r>
            <a:endParaRPr lang="en-US" dirty="0"/>
          </a:p>
        </p:txBody>
      </p:sp>
    </p:spTree>
    <p:extLst>
      <p:ext uri="{BB962C8B-B14F-4D97-AF65-F5344CB8AC3E}">
        <p14:creationId xmlns:p14="http://schemas.microsoft.com/office/powerpoint/2010/main" val="41137547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2695</TotalTime>
  <Words>1191</Words>
  <Application>Microsoft Office PowerPoint</Application>
  <PresentationFormat>Widescreen</PresentationFormat>
  <Paragraphs>249</Paragraphs>
  <Slides>22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Consolas</vt:lpstr>
      <vt:lpstr>Corbel</vt:lpstr>
      <vt:lpstr>Courier New</vt:lpstr>
      <vt:lpstr>Wingdings</vt:lpstr>
      <vt:lpstr>Parallax</vt:lpstr>
      <vt:lpstr>Apache Maven 101</vt:lpstr>
      <vt:lpstr>Apache Maven</vt:lpstr>
      <vt:lpstr>Agenda</vt:lpstr>
      <vt:lpstr>Maven Basics</vt:lpstr>
      <vt:lpstr>Objectives</vt:lpstr>
      <vt:lpstr>Terminology</vt:lpstr>
      <vt:lpstr>Project Structure</vt:lpstr>
      <vt:lpstr>pom.xml</vt:lpstr>
      <vt:lpstr>Standard Lifecycles</vt:lpstr>
      <vt:lpstr>Build Lifecycle Phases</vt:lpstr>
      <vt:lpstr>Dependencies</vt:lpstr>
      <vt:lpstr>Module Inheritance</vt:lpstr>
      <vt:lpstr>Module Aggregation</vt:lpstr>
      <vt:lpstr>The mvn Command Line</vt:lpstr>
      <vt:lpstr>Useful Command Line Options</vt:lpstr>
      <vt:lpstr>Useful Plugins for Command Line Tasks</vt:lpstr>
      <vt:lpstr>Maven Wrapper</vt:lpstr>
      <vt:lpstr>Common Practices</vt:lpstr>
      <vt:lpstr>Dependencies Done Right</vt:lpstr>
      <vt:lpstr>Splitting Unit &amp; Integration Tests</vt:lpstr>
      <vt:lpstr>Repositories and Distribution Management</vt:lpstr>
      <vt:lpstr>Questions?</vt:lpstr>
    </vt:vector>
  </TitlesOfParts>
  <Company>eBay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Maven 101</dc:title>
  <dc:creator>Avraham, Yinon</dc:creator>
  <cp:lastModifiedBy>Avraham, Yinon</cp:lastModifiedBy>
  <cp:revision>78</cp:revision>
  <dcterms:created xsi:type="dcterms:W3CDTF">2018-09-04T09:12:26Z</dcterms:created>
  <dcterms:modified xsi:type="dcterms:W3CDTF">2018-09-06T19:29:39Z</dcterms:modified>
</cp:coreProperties>
</file>