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25"/>
  </p:notesMasterIdLst>
  <p:sldIdLst>
    <p:sldId id="256" r:id="rId2"/>
    <p:sldId id="257" r:id="rId3"/>
    <p:sldId id="258" r:id="rId4"/>
    <p:sldId id="259" r:id="rId5"/>
    <p:sldId id="260" r:id="rId6"/>
    <p:sldId id="261" r:id="rId7"/>
    <p:sldId id="268" r:id="rId8"/>
    <p:sldId id="276" r:id="rId9"/>
    <p:sldId id="277" r:id="rId10"/>
    <p:sldId id="264" r:id="rId11"/>
    <p:sldId id="265" r:id="rId12"/>
    <p:sldId id="266" r:id="rId13"/>
    <p:sldId id="267" r:id="rId14"/>
    <p:sldId id="269" r:id="rId15"/>
    <p:sldId id="270" r:id="rId16"/>
    <p:sldId id="271" r:id="rId17"/>
    <p:sldId id="272" r:id="rId18"/>
    <p:sldId id="262" r:id="rId19"/>
    <p:sldId id="263" r:id="rId20"/>
    <p:sldId id="278" r:id="rId21"/>
    <p:sldId id="275" r:id="rId22"/>
    <p:sldId id="273"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72"/>
    <p:restoredTop sz="85460"/>
  </p:normalViewPr>
  <p:slideViewPr>
    <p:cSldViewPr snapToGrid="0" snapToObjects="1">
      <p:cViewPr varScale="1">
        <p:scale>
          <a:sx n="95" d="100"/>
          <a:sy n="95" d="100"/>
        </p:scale>
        <p:origin x="9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73C2BC-C24B-2341-97D4-40F88664DB09}" type="datetimeFigureOut">
              <a:rPr lang="en-US" smtClean="0"/>
              <a:t>12/14/22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C6E5E3-064D-BB4B-AC92-45B56AAA2833}" type="slidenum">
              <a:rPr lang="en-US" smtClean="0"/>
              <a:t>‹#›</a:t>
            </a:fld>
            <a:endParaRPr lang="en-US"/>
          </a:p>
        </p:txBody>
      </p:sp>
    </p:spTree>
    <p:extLst>
      <p:ext uri="{BB962C8B-B14F-4D97-AF65-F5344CB8AC3E}">
        <p14:creationId xmlns:p14="http://schemas.microsoft.com/office/powerpoint/2010/main" val="1198676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lnSpc>
                <a:spcPct val="110000"/>
              </a:lnSpc>
            </a:pPr>
            <a:r>
              <a:rPr lang="en-IN" sz="1200" dirty="0">
                <a:latin typeface="Times New Roman" panose="02020603050405020304" pitchFamily="18" charset="0"/>
                <a:cs typeface="Times New Roman" panose="02020603050405020304" pitchFamily="18" charset="0"/>
              </a:rPr>
              <a:t>Red-black tree of height h has black height &gt;= h/2.</a:t>
            </a:r>
          </a:p>
          <a:p>
            <a:pPr fontAlgn="base">
              <a:lnSpc>
                <a:spcPct val="110000"/>
              </a:lnSpc>
            </a:pPr>
            <a:r>
              <a:rPr lang="en-IN" sz="1200" dirty="0">
                <a:latin typeface="Times New Roman" panose="02020603050405020304" pitchFamily="18" charset="0"/>
                <a:cs typeface="Times New Roman" panose="02020603050405020304" pitchFamily="18" charset="0"/>
              </a:rPr>
              <a:t>Number of nodes from a node to its farthest descendant leaf is no more than twice (2x) as the number of nodes to the nearest descendant leaf.</a:t>
            </a:r>
          </a:p>
          <a:p>
            <a:endParaRPr lang="en-US" dirty="0"/>
          </a:p>
        </p:txBody>
      </p:sp>
      <p:sp>
        <p:nvSpPr>
          <p:cNvPr id="4" name="Slide Number Placeholder 3"/>
          <p:cNvSpPr>
            <a:spLocks noGrp="1"/>
          </p:cNvSpPr>
          <p:nvPr>
            <p:ph type="sldNum" sz="quarter" idx="5"/>
          </p:nvPr>
        </p:nvSpPr>
        <p:spPr/>
        <p:txBody>
          <a:bodyPr/>
          <a:lstStyle/>
          <a:p>
            <a:fld id="{26C6E5E3-064D-BB4B-AC92-45B56AAA2833}" type="slidenum">
              <a:rPr lang="en-US" smtClean="0"/>
              <a:t>4</a:t>
            </a:fld>
            <a:endParaRPr lang="en-US"/>
          </a:p>
        </p:txBody>
      </p:sp>
    </p:spTree>
    <p:extLst>
      <p:ext uri="{BB962C8B-B14F-4D97-AF65-F5344CB8AC3E}">
        <p14:creationId xmlns:p14="http://schemas.microsoft.com/office/powerpoint/2010/main" val="2709663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800"/>
              </a:spcAft>
              <a:buFont typeface="+mj-lt"/>
              <a:buAutoNum type="arabicPeriod"/>
              <a:tabLst>
                <a:tab pos="45720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If the node to be deleted has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children, we simply remove it.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If the node to be deleted has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one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child, we remove the node and let its single child move up to its position.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If the node to be deleted has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two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children, we copy the content (not the color!) of the in-order successor of the right child into the node to be deleted and then delete the in-order successor according to rule 1 or 2 (the in-order successor has at most one child by definition).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6C6E5E3-064D-BB4B-AC92-45B56AAA2833}" type="slidenum">
              <a:rPr lang="en-US" smtClean="0"/>
              <a:t>10</a:t>
            </a:fld>
            <a:endParaRPr lang="en-US"/>
          </a:p>
        </p:txBody>
      </p:sp>
    </p:spTree>
    <p:extLst>
      <p:ext uri="{BB962C8B-B14F-4D97-AF65-F5344CB8AC3E}">
        <p14:creationId xmlns:p14="http://schemas.microsoft.com/office/powerpoint/2010/main" val="1804395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Exactly what it sounds like. We’ll be deleting a node from a tree that has only one child. Let’s look at our tree and examine which nodes have one child. In our example, only node 33 has one child. All other nodes have two children.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If we removed node 47 from the list, we would have two nodes that have 1 child each; node 40 would have one immediate child and node 33 would have one immediate child. However, let’s keep the example as is. It is important for the reader to have this visual in their head though.</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So, how would we delete node 33 from the tree shown above? That’s simple. Node 33’s parent, node 40, would point to node 33’s child after it severs the edge with node 33.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Node 35 would move into the place of node 33. If we examine the binary search tree, we can safely conclude that everything in the left subtree of each parent is less than the parent, and everything in the right subtree of each parent is greater than the parent.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6C6E5E3-064D-BB4B-AC92-45B56AAA2833}" type="slidenum">
              <a:rPr lang="en-US" smtClean="0"/>
              <a:t>11</a:t>
            </a:fld>
            <a:endParaRPr lang="en-US"/>
          </a:p>
        </p:txBody>
      </p:sp>
    </p:spTree>
    <p:extLst>
      <p:ext uri="{BB962C8B-B14F-4D97-AF65-F5344CB8AC3E}">
        <p14:creationId xmlns:p14="http://schemas.microsoft.com/office/powerpoint/2010/main" val="2980255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What would happen if we wanted to remove node 40 from the tree below?</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Since node 40 has two children, we can’t simply point to its child and hope it works. There’s an algorithmic approach to this problem too. The way we remove this node is by replacing it with the next largest value. How do we get the next largest value? By going into the right subtree, and then following the left subtree until we get to the leaf node.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Let’s look at that more closely.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We enter node 40’s right subtree.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6C6E5E3-064D-BB4B-AC92-45B56AAA2833}" type="slidenum">
              <a:rPr lang="en-US" smtClean="0"/>
              <a:t>12</a:t>
            </a:fld>
            <a:endParaRPr lang="en-US"/>
          </a:p>
        </p:txBody>
      </p:sp>
    </p:spTree>
    <p:extLst>
      <p:ext uri="{BB962C8B-B14F-4D97-AF65-F5344CB8AC3E}">
        <p14:creationId xmlns:p14="http://schemas.microsoft.com/office/powerpoint/2010/main" val="1652247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We then follow the left subtree path until we get to a leaf node. So, we go to </a:t>
            </a:r>
            <a:b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node 43.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Since node 43 is a leaf node, we swap node 40 with node 43.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We can now remove node 40 from the tree.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If we examine the tree, we can see that the binary tree properties still hold. All nodes in the left subtree are smaller than the parent, and all nodes in the right subtree are larger than the parent. Just remember, to remove a node that has two children, start by looking in its right subtree. The node on the far left in its right subtree is the node that will replace the node you’re trying to remove.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6C6E5E3-064D-BB4B-AC92-45B56AAA2833}" type="slidenum">
              <a:rPr lang="en-US" smtClean="0"/>
              <a:t>13</a:t>
            </a:fld>
            <a:endParaRPr lang="en-US"/>
          </a:p>
        </p:txBody>
      </p:sp>
    </p:spTree>
    <p:extLst>
      <p:ext uri="{BB962C8B-B14F-4D97-AF65-F5344CB8AC3E}">
        <p14:creationId xmlns:p14="http://schemas.microsoft.com/office/powerpoint/2010/main" val="1078665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12/13/22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331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12/13/22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6391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12/13/22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768173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12/13/22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812969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12/13/22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18395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12/13/22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3443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12/13/22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833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12/13/22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55196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12/13/22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8953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12/13/22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057052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12/13/22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546557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12/13/22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360097121"/>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s.purdue.edu/homes/ayg/CS251/slides/chap13c.pdf" TargetMode="External"/><Relationship Id="rId2" Type="http://schemas.openxmlformats.org/officeDocument/2006/relationships/hyperlink" Target="https://www.programiz.com/dsa/insertion-in-a-red-black-tree" TargetMode="External"/><Relationship Id="rId1" Type="http://schemas.openxmlformats.org/officeDocument/2006/relationships/slideLayout" Target="../slideLayouts/slideLayout7.xml"/><Relationship Id="rId5" Type="http://schemas.openxmlformats.org/officeDocument/2006/relationships/hyperlink" Target="https://www.geeksforgeeks.org/applications-advantages-and-disadvantages-of-red-black-tree/" TargetMode="External"/><Relationship Id="rId4" Type="http://schemas.openxmlformats.org/officeDocument/2006/relationships/hyperlink" Target="https://iq.opengenus.org/time-and-space-complexity-of-red-black-tree/"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5" name="Rectangle 1030">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Freeform: Shape 1032">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30C36C-F6A5-6E4C-AF01-91016C997C05}"/>
              </a:ext>
            </a:extLst>
          </p:cNvPr>
          <p:cNvSpPr>
            <a:spLocks noGrp="1"/>
          </p:cNvSpPr>
          <p:nvPr>
            <p:ph type="ctrTitle"/>
          </p:nvPr>
        </p:nvSpPr>
        <p:spPr>
          <a:xfrm>
            <a:off x="1143000" y="1181101"/>
            <a:ext cx="6603999" cy="2247899"/>
          </a:xfrm>
        </p:spPr>
        <p:txBody>
          <a:bodyPr>
            <a:normAutofit/>
          </a:bodyPr>
          <a:lstStyle/>
          <a:p>
            <a:r>
              <a:rPr lang="en-US" b="1" u="sng" dirty="0">
                <a:latin typeface="Times New Roman" panose="02020603050405020304" pitchFamily="18" charset="0"/>
                <a:cs typeface="Times New Roman" panose="02020603050405020304" pitchFamily="18" charset="0"/>
              </a:rPr>
              <a:t>Red/Black BST</a:t>
            </a:r>
            <a:endParaRPr lang="en-US" dirty="0"/>
          </a:p>
        </p:txBody>
      </p:sp>
      <p:sp>
        <p:nvSpPr>
          <p:cNvPr id="3" name="Subtitle 2">
            <a:extLst>
              <a:ext uri="{FF2B5EF4-FFF2-40B4-BE49-F238E27FC236}">
                <a16:creationId xmlns:a16="http://schemas.microsoft.com/office/drawing/2014/main" id="{03DD01CA-D8EE-A346-B92A-8DD2A0472B8E}"/>
              </a:ext>
            </a:extLst>
          </p:cNvPr>
          <p:cNvSpPr>
            <a:spLocks noGrp="1"/>
          </p:cNvSpPr>
          <p:nvPr>
            <p:ph type="subTitle" idx="1"/>
          </p:nvPr>
        </p:nvSpPr>
        <p:spPr>
          <a:xfrm>
            <a:off x="461614" y="5165025"/>
            <a:ext cx="3312208" cy="2247899"/>
          </a:xfrm>
        </p:spPr>
        <p:txBody>
          <a:bodyPr anchor="b">
            <a:normAutofit lnSpcReduction="10000"/>
          </a:bodyPr>
          <a:lstStyle/>
          <a:p>
            <a:r>
              <a:rPr lang="en-US" dirty="0">
                <a:latin typeface="Times New Roman" panose="02020603050405020304" pitchFamily="18" charset="0"/>
                <a:cs typeface="Times New Roman" panose="02020603050405020304" pitchFamily="18" charset="0"/>
              </a:rPr>
              <a:t>Nirmal Reddy </a:t>
            </a:r>
          </a:p>
          <a:p>
            <a:r>
              <a:rPr lang="en-US" dirty="0">
                <a:latin typeface="Times New Roman" panose="02020603050405020304" pitchFamily="18" charset="0"/>
                <a:cs typeface="Times New Roman" panose="02020603050405020304" pitchFamily="18" charset="0"/>
              </a:rPr>
              <a:t>David Kao</a:t>
            </a:r>
          </a:p>
          <a:p>
            <a:r>
              <a:rPr lang="en-US" dirty="0">
                <a:latin typeface="Times New Roman" panose="02020603050405020304" pitchFamily="18" charset="0"/>
                <a:cs typeface="Times New Roman" panose="02020603050405020304" pitchFamily="18" charset="0"/>
              </a:rPr>
              <a:t>Ravi Chandra</a:t>
            </a:r>
          </a:p>
          <a:p>
            <a:r>
              <a:rPr lang="en-US" dirty="0">
                <a:latin typeface="Times New Roman" panose="02020603050405020304" pitchFamily="18" charset="0"/>
                <a:cs typeface="Times New Roman" panose="02020603050405020304" pitchFamily="18" charset="0"/>
              </a:rPr>
              <a:t>Satish Reddy</a:t>
            </a:r>
          </a:p>
          <a:p>
            <a:r>
              <a:rPr lang="en-US" dirty="0">
                <a:latin typeface="Times New Roman" panose="02020603050405020304" pitchFamily="18" charset="0"/>
                <a:cs typeface="Times New Roman" panose="02020603050405020304" pitchFamily="18" charset="0"/>
              </a:rPr>
              <a:t>Daniel Sujay</a:t>
            </a:r>
          </a:p>
          <a:p>
            <a:r>
              <a:rPr lang="en-US" dirty="0" err="1">
                <a:latin typeface="Times New Roman" panose="02020603050405020304" pitchFamily="18" charset="0"/>
                <a:cs typeface="Times New Roman" panose="02020603050405020304" pitchFamily="18" charset="0"/>
              </a:rPr>
              <a:t>Hareeshwar</a:t>
            </a:r>
            <a:r>
              <a:rPr lang="en-US" dirty="0">
                <a:latin typeface="Times New Roman" panose="02020603050405020304" pitchFamily="18" charset="0"/>
                <a:cs typeface="Times New Roman" panose="02020603050405020304" pitchFamily="18" charset="0"/>
              </a:rPr>
              <a:t> Reddy</a:t>
            </a:r>
          </a:p>
          <a:p>
            <a:endParaRPr lang="en-US" sz="2400" dirty="0"/>
          </a:p>
          <a:p>
            <a:endParaRPr lang="en-US" sz="2400" dirty="0"/>
          </a:p>
        </p:txBody>
      </p:sp>
      <p:pic>
        <p:nvPicPr>
          <p:cNvPr id="1026" name="Picture 2" descr="Red-Black Tree | Brilliant Math &amp; Science Wiki">
            <a:extLst>
              <a:ext uri="{FF2B5EF4-FFF2-40B4-BE49-F238E27FC236}">
                <a16:creationId xmlns:a16="http://schemas.microsoft.com/office/drawing/2014/main" id="{7E840289-1CE9-2E46-B24C-357CD4989A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670" r="3" b="3"/>
          <a:stretch/>
        </p:blipFill>
        <p:spPr bwMode="auto">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53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0426FD-D570-3C47-AE7B-57B9FF715946}"/>
              </a:ext>
            </a:extLst>
          </p:cNvPr>
          <p:cNvSpPr>
            <a:spLocks noGrp="1"/>
          </p:cNvSpPr>
          <p:nvPr>
            <p:ph type="title"/>
          </p:nvPr>
        </p:nvSpPr>
        <p:spPr>
          <a:xfrm>
            <a:off x="5250873" y="872935"/>
            <a:ext cx="5798126" cy="1360898"/>
          </a:xfrm>
        </p:spPr>
        <p:txBody>
          <a:bodyPr>
            <a:normAutofit/>
          </a:bodyPr>
          <a:lstStyle/>
          <a:p>
            <a:r>
              <a:rPr lang="en-US" b="1" u="sng">
                <a:latin typeface="Times New Roman" panose="02020603050405020304" pitchFamily="18" charset="0"/>
                <a:cs typeface="Times New Roman" panose="02020603050405020304" pitchFamily="18" charset="0"/>
              </a:rPr>
              <a:t>Deletion Process :</a:t>
            </a:r>
            <a:endParaRPr lang="en-US" u="sng">
              <a:latin typeface="Times New Roman" panose="02020603050405020304" pitchFamily="18" charset="0"/>
              <a:cs typeface="Times New Roman" panose="02020603050405020304" pitchFamily="18" charset="0"/>
            </a:endParaRPr>
          </a:p>
        </p:txBody>
      </p:sp>
      <p:pic>
        <p:nvPicPr>
          <p:cNvPr id="22" name="Picture 21" descr="Diagram">
            <a:extLst>
              <a:ext uri="{FF2B5EF4-FFF2-40B4-BE49-F238E27FC236}">
                <a16:creationId xmlns:a16="http://schemas.microsoft.com/office/drawing/2014/main" id="{B8391EC0-0B2E-0E47-8EEE-D06232C68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905" y="1193369"/>
            <a:ext cx="4138047" cy="4572000"/>
          </a:xfrm>
          <a:prstGeom prst="rect">
            <a:avLst/>
          </a:prstGeom>
        </p:spPr>
      </p:pic>
      <p:sp>
        <p:nvSpPr>
          <p:cNvPr id="3" name="Content Placeholder 2">
            <a:extLst>
              <a:ext uri="{FF2B5EF4-FFF2-40B4-BE49-F238E27FC236}">
                <a16:creationId xmlns:a16="http://schemas.microsoft.com/office/drawing/2014/main" id="{D754DC6B-CD43-3F4F-A68D-88A82D2FAF9B}"/>
              </a:ext>
            </a:extLst>
          </p:cNvPr>
          <p:cNvSpPr>
            <a:spLocks noGrp="1"/>
          </p:cNvSpPr>
          <p:nvPr>
            <p:ph idx="1"/>
          </p:nvPr>
        </p:nvSpPr>
        <p:spPr>
          <a:xfrm>
            <a:off x="5250873" y="2332026"/>
            <a:ext cx="5798126" cy="3840174"/>
          </a:xfrm>
        </p:spPr>
        <p:txBody>
          <a:bodyPr>
            <a:normAutofit/>
          </a:bodyPr>
          <a:lstStyle/>
          <a:p>
            <a:pPr marL="0" indent="0">
              <a:buNone/>
            </a:pPr>
            <a:r>
              <a:rPr lang="en-US">
                <a:latin typeface="Calibri" panose="020F0502020204030204" pitchFamily="34" charset="0"/>
                <a:ea typeface="Calibri" panose="020F0502020204030204" pitchFamily="34" charset="0"/>
                <a:cs typeface="Times New Roman" panose="02020603050405020304" pitchFamily="18" charset="0"/>
              </a:rPr>
              <a:t>How to proceed for deletion depends on the number of children nodes to be deleted.</a:t>
            </a:r>
          </a:p>
          <a:p>
            <a:pPr marL="0" indent="0">
              <a:buNone/>
            </a:pPr>
            <a:endParaRPr lang="en-US" dirty="0"/>
          </a:p>
        </p:txBody>
      </p:sp>
    </p:spTree>
    <p:extLst>
      <p:ext uri="{BB962C8B-B14F-4D97-AF65-F5344CB8AC3E}">
        <p14:creationId xmlns:p14="http://schemas.microsoft.com/office/powerpoint/2010/main" val="3777900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E03DF-2C32-444F-A703-13F19343C5C0}"/>
              </a:ext>
            </a:extLst>
          </p:cNvPr>
          <p:cNvSpPr>
            <a:spLocks noGrp="1"/>
          </p:cNvSpPr>
          <p:nvPr>
            <p:ph type="title"/>
          </p:nvPr>
        </p:nvSpPr>
        <p:spPr>
          <a:xfrm>
            <a:off x="2541699" y="920324"/>
            <a:ext cx="6891060" cy="694608"/>
          </a:xfrm>
        </p:spPr>
        <p:txBody>
          <a:bodyPr>
            <a:normAutofit fontScale="90000"/>
          </a:bodyPr>
          <a:lstStyle/>
          <a:p>
            <a:r>
              <a:rPr lang="en-US" sz="3200" b="1" dirty="0">
                <a:latin typeface="Times New Roman" panose="02020603050405020304" pitchFamily="18" charset="0"/>
                <a:cs typeface="Times New Roman" panose="02020603050405020304" pitchFamily="18" charset="0"/>
              </a:rPr>
              <a:t>Deleting a Node with Zero or One Child</a:t>
            </a:r>
            <a:br>
              <a:rPr lang="en-US" sz="3200" b="1"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pic>
        <p:nvPicPr>
          <p:cNvPr id="4" name="Content Placeholder 3" descr="A picture containing skiing&#10;&#10;Description automatically generated">
            <a:extLst>
              <a:ext uri="{FF2B5EF4-FFF2-40B4-BE49-F238E27FC236}">
                <a16:creationId xmlns:a16="http://schemas.microsoft.com/office/drawing/2014/main" id="{A64BD85D-1DE6-D442-957A-B3BD6EAFB37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774866" y="1875295"/>
            <a:ext cx="3533664" cy="3715077"/>
          </a:xfrm>
          <a:prstGeom prst="rect">
            <a:avLst/>
          </a:prstGeom>
          <a:noFill/>
        </p:spPr>
      </p:pic>
      <p:pic>
        <p:nvPicPr>
          <p:cNvPr id="5" name="Picture 4" descr="A picture containing clock&#10;&#10;Description automatically generated">
            <a:extLst>
              <a:ext uri="{FF2B5EF4-FFF2-40B4-BE49-F238E27FC236}">
                <a16:creationId xmlns:a16="http://schemas.microsoft.com/office/drawing/2014/main" id="{84316997-EEDD-9640-9A42-496FCF57CF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4349810" y="1875295"/>
            <a:ext cx="3533664" cy="3715077"/>
          </a:xfrm>
          <a:prstGeom prst="rect">
            <a:avLst/>
          </a:prstGeom>
          <a:noFill/>
        </p:spPr>
      </p:pic>
      <p:pic>
        <p:nvPicPr>
          <p:cNvPr id="7" name="Picture 6" descr="A picture containing clock&#10;&#10;Description automatically generated">
            <a:extLst>
              <a:ext uri="{FF2B5EF4-FFF2-40B4-BE49-F238E27FC236}">
                <a16:creationId xmlns:a16="http://schemas.microsoft.com/office/drawing/2014/main" id="{24E441D9-1367-C24F-9D39-A4D8DEFCF3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7924754" y="1875296"/>
            <a:ext cx="3492380" cy="3715076"/>
          </a:xfrm>
          <a:prstGeom prst="rect">
            <a:avLst/>
          </a:prstGeom>
          <a:noFill/>
        </p:spPr>
      </p:pic>
    </p:spTree>
    <p:extLst>
      <p:ext uri="{BB962C8B-B14F-4D97-AF65-F5344CB8AC3E}">
        <p14:creationId xmlns:p14="http://schemas.microsoft.com/office/powerpoint/2010/main" val="660634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CCD20-931C-D34B-A71B-6DD0B491E52E}"/>
              </a:ext>
            </a:extLst>
          </p:cNvPr>
          <p:cNvSpPr>
            <a:spLocks noGrp="1"/>
          </p:cNvSpPr>
          <p:nvPr>
            <p:ph type="title"/>
          </p:nvPr>
        </p:nvSpPr>
        <p:spPr>
          <a:xfrm>
            <a:off x="2879524" y="993251"/>
            <a:ext cx="6701589" cy="1360898"/>
          </a:xfrm>
        </p:spPr>
        <p:txBody>
          <a:bodyPr>
            <a:noAutofit/>
          </a:bodyPr>
          <a:lstStyle/>
          <a:p>
            <a:r>
              <a:rPr lang="en-US" sz="3200" dirty="0">
                <a:latin typeface="Times New Roman" panose="02020603050405020304" pitchFamily="18" charset="0"/>
                <a:ea typeface="Times New Roman" panose="02020603050405020304" pitchFamily="18" charset="0"/>
                <a:cs typeface="Times New Roman" panose="02020603050405020304" pitchFamily="18" charset="0"/>
              </a:rPr>
              <a:t> </a:t>
            </a:r>
            <a:br>
              <a:rPr lang="en-US" sz="3200" dirty="0">
                <a:latin typeface="Times New Roman" panose="02020603050405020304" pitchFamily="18" charset="0"/>
                <a:ea typeface="Calibri" panose="020F0502020204030204" pitchFamily="34" charset="0"/>
                <a:cs typeface="Times New Roman" panose="02020603050405020304" pitchFamily="18" charset="0"/>
              </a:rPr>
            </a:br>
            <a:r>
              <a:rPr lang="en-US" sz="3200" b="1" dirty="0">
                <a:latin typeface="Times New Roman" panose="02020603050405020304" pitchFamily="18" charset="0"/>
                <a:ea typeface="Times New Roman" panose="02020603050405020304" pitchFamily="18" charset="0"/>
                <a:cs typeface="Times New Roman" panose="02020603050405020304" pitchFamily="18" charset="0"/>
              </a:rPr>
              <a:t>Deleting a Node with Two Children</a:t>
            </a:r>
            <a:br>
              <a:rPr lang="en-US" sz="3200" b="1" dirty="0">
                <a:latin typeface="Times New Roman" panose="02020603050405020304" pitchFamily="18" charset="0"/>
                <a:ea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pic>
        <p:nvPicPr>
          <p:cNvPr id="4" name="Content Placeholder 3" descr="A picture containing clock, vector graphics&#10;&#10;Description automatically generated">
            <a:extLst>
              <a:ext uri="{FF2B5EF4-FFF2-40B4-BE49-F238E27FC236}">
                <a16:creationId xmlns:a16="http://schemas.microsoft.com/office/drawing/2014/main" id="{338463E2-D241-6D47-8F0E-BB5818BED79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56921" y="2543800"/>
            <a:ext cx="4939078" cy="3567112"/>
          </a:xfrm>
          <a:prstGeom prst="rect">
            <a:avLst/>
          </a:prstGeom>
          <a:noFill/>
          <a:ln>
            <a:noFill/>
          </a:ln>
        </p:spPr>
      </p:pic>
      <p:pic>
        <p:nvPicPr>
          <p:cNvPr id="5" name="Picture 4" descr="Diagram&#10;&#10;Description automatically generated">
            <a:extLst>
              <a:ext uri="{FF2B5EF4-FFF2-40B4-BE49-F238E27FC236}">
                <a16:creationId xmlns:a16="http://schemas.microsoft.com/office/drawing/2014/main" id="{D312EF88-C744-2649-8084-962017ACA0D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30319" y="2543799"/>
            <a:ext cx="4818680" cy="3567113"/>
          </a:xfrm>
          <a:prstGeom prst="rect">
            <a:avLst/>
          </a:prstGeom>
          <a:noFill/>
          <a:ln>
            <a:noFill/>
          </a:ln>
        </p:spPr>
      </p:pic>
    </p:spTree>
    <p:extLst>
      <p:ext uri="{BB962C8B-B14F-4D97-AF65-F5344CB8AC3E}">
        <p14:creationId xmlns:p14="http://schemas.microsoft.com/office/powerpoint/2010/main" val="2966736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A picture containing clock&#10;&#10;Description automatically generated">
            <a:extLst>
              <a:ext uri="{FF2B5EF4-FFF2-40B4-BE49-F238E27FC236}">
                <a16:creationId xmlns:a16="http://schemas.microsoft.com/office/drawing/2014/main" id="{4EDE021C-1F3E-6F4B-B515-F9266C098B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2522" y="295327"/>
            <a:ext cx="4384950" cy="2860828"/>
          </a:xfrm>
          <a:prstGeom prst="rect">
            <a:avLst/>
          </a:prstGeom>
          <a:noFill/>
          <a:ln>
            <a:noFill/>
          </a:ln>
        </p:spPr>
      </p:pic>
      <p:pic>
        <p:nvPicPr>
          <p:cNvPr id="3" name="Picture 2" descr="A picture containing clock&#10;&#10;Description automatically generated">
            <a:extLst>
              <a:ext uri="{FF2B5EF4-FFF2-40B4-BE49-F238E27FC236}">
                <a16:creationId xmlns:a16="http://schemas.microsoft.com/office/drawing/2014/main" id="{7326B2ED-B1B3-7B4A-A74D-B76774D0E45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91319" y="295328"/>
            <a:ext cx="4831924" cy="2860828"/>
          </a:xfrm>
          <a:prstGeom prst="rect">
            <a:avLst/>
          </a:prstGeom>
          <a:noFill/>
          <a:ln>
            <a:noFill/>
          </a:ln>
        </p:spPr>
      </p:pic>
      <p:pic>
        <p:nvPicPr>
          <p:cNvPr id="4" name="Picture 3" descr="A picture containing clock&#10;&#10;Description automatically generated">
            <a:extLst>
              <a:ext uri="{FF2B5EF4-FFF2-40B4-BE49-F238E27FC236}">
                <a16:creationId xmlns:a16="http://schemas.microsoft.com/office/drawing/2014/main" id="{EF158280-9F97-7C40-8356-06224FD2B12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46354" y="3805084"/>
            <a:ext cx="5001233" cy="2757588"/>
          </a:xfrm>
          <a:prstGeom prst="rect">
            <a:avLst/>
          </a:prstGeom>
          <a:noFill/>
          <a:ln>
            <a:noFill/>
          </a:ln>
        </p:spPr>
      </p:pic>
    </p:spTree>
    <p:extLst>
      <p:ext uri="{BB962C8B-B14F-4D97-AF65-F5344CB8AC3E}">
        <p14:creationId xmlns:p14="http://schemas.microsoft.com/office/powerpoint/2010/main" val="697124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D0CE5F-46F3-D236-38A9-46A790C115E4}"/>
              </a:ext>
            </a:extLst>
          </p:cNvPr>
          <p:cNvSpPr txBox="1"/>
          <p:nvPr/>
        </p:nvSpPr>
        <p:spPr>
          <a:xfrm>
            <a:off x="681135" y="457200"/>
            <a:ext cx="10646228" cy="1446550"/>
          </a:xfrm>
          <a:prstGeom prst="rect">
            <a:avLst/>
          </a:prstGeom>
          <a:noFill/>
        </p:spPr>
        <p:txBody>
          <a:bodyPr wrap="square" rtlCol="0">
            <a:spAutoFit/>
          </a:bodyPr>
          <a:lstStyle/>
          <a:p>
            <a:r>
              <a:rPr lang="en-US" sz="4000" b="1" i="0" u="sng" dirty="0">
                <a:effectLst/>
                <a:latin typeface="Times New Roman" panose="02020603050405020304" pitchFamily="18" charset="0"/>
                <a:cs typeface="Times New Roman" panose="02020603050405020304" pitchFamily="18" charset="0"/>
              </a:rPr>
              <a:t>Insertion Time and Space Complexity</a:t>
            </a:r>
          </a:p>
          <a:p>
            <a:endParaRPr lang="en-US" sz="4800" dirty="0"/>
          </a:p>
        </p:txBody>
      </p:sp>
      <p:sp>
        <p:nvSpPr>
          <p:cNvPr id="4" name="TextBox 3">
            <a:extLst>
              <a:ext uri="{FF2B5EF4-FFF2-40B4-BE49-F238E27FC236}">
                <a16:creationId xmlns:a16="http://schemas.microsoft.com/office/drawing/2014/main" id="{FB6BC7ED-6037-ED82-8192-D2B68592C701}"/>
              </a:ext>
            </a:extLst>
          </p:cNvPr>
          <p:cNvSpPr txBox="1"/>
          <p:nvPr/>
        </p:nvSpPr>
        <p:spPr>
          <a:xfrm>
            <a:off x="864637" y="1484085"/>
            <a:ext cx="10842172" cy="2862322"/>
          </a:xfrm>
          <a:prstGeom prst="rect">
            <a:avLst/>
          </a:prstGeom>
          <a:noFill/>
        </p:spPr>
        <p:txBody>
          <a:bodyPr wrap="square" rtlCol="0">
            <a:spAutoFit/>
          </a:bodyPr>
          <a:lstStyle/>
          <a:p>
            <a:r>
              <a:rPr lang="en-US" sz="2000" b="1" i="0" u="sng" dirty="0">
                <a:effectLst/>
                <a:latin typeface="Times New Roman" panose="02020603050405020304" pitchFamily="18" charset="0"/>
                <a:cs typeface="Times New Roman" panose="02020603050405020304" pitchFamily="18" charset="0"/>
              </a:rPr>
              <a:t>There are three phases to inserting a key into a non-empty tree :</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1.</a:t>
            </a:r>
            <a:r>
              <a:rPr lang="en-US" sz="2000" b="0" i="0" dirty="0">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US" sz="2000" b="0" i="0" dirty="0">
                <a:effectLst/>
                <a:latin typeface="Times New Roman" panose="02020603050405020304" pitchFamily="18" charset="0"/>
                <a:cs typeface="Times New Roman" panose="02020603050405020304" pitchFamily="18" charset="0"/>
              </a:rPr>
              <a:t>irst phase : The binary search tree insert operation is conducted because it is balanced the BST operation is O(height of tree), which is O(log n).</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econd stage : The new node is then colored red, This step is O(1) since it only involves changing the value of one node's color field</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 </a:t>
            </a:r>
            <a:r>
              <a:rPr lang="en-US" sz="2000" dirty="0">
                <a:latin typeface="Times New Roman" panose="02020603050405020304" pitchFamily="18" charset="0"/>
                <a:cs typeface="Times New Roman" panose="02020603050405020304" pitchFamily="18" charset="0"/>
              </a:rPr>
              <a:t>T</a:t>
            </a:r>
            <a:r>
              <a:rPr lang="en-US" sz="2000" b="0" i="0" dirty="0">
                <a:effectLst/>
                <a:latin typeface="Times New Roman" panose="02020603050405020304" pitchFamily="18" charset="0"/>
                <a:cs typeface="Times New Roman" panose="02020603050405020304" pitchFamily="18" charset="0"/>
              </a:rPr>
              <a:t>hird stage : we restore any red-black characteristics that have been violated</a:t>
            </a:r>
            <a:r>
              <a:rPr lang="en-US" b="0" i="0" dirty="0">
                <a:solidFill>
                  <a:srgbClr val="3C484E"/>
                </a:solidFill>
                <a:effectLst/>
                <a:latin typeface="Arial" panose="020B0604020202020204" pitchFamily="34" charset="0"/>
              </a:rPr>
              <a:t>.</a:t>
            </a:r>
            <a:endParaRPr lang="en-US" b="1" dirty="0">
              <a:solidFill>
                <a:srgbClr val="3C484E"/>
              </a:solidFill>
              <a:latin typeface="Arial" panose="020B0604020202020204" pitchFamily="34" charset="0"/>
            </a:endParaRPr>
          </a:p>
        </p:txBody>
      </p:sp>
    </p:spTree>
    <p:extLst>
      <p:ext uri="{BB962C8B-B14F-4D97-AF65-F5344CB8AC3E}">
        <p14:creationId xmlns:p14="http://schemas.microsoft.com/office/powerpoint/2010/main" val="794285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D0CE5F-46F3-D236-38A9-46A790C115E4}"/>
              </a:ext>
            </a:extLst>
          </p:cNvPr>
          <p:cNvSpPr txBox="1"/>
          <p:nvPr/>
        </p:nvSpPr>
        <p:spPr>
          <a:xfrm>
            <a:off x="144379" y="108284"/>
            <a:ext cx="8518358" cy="16242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i="0" dirty="0">
                <a:solidFill>
                  <a:srgbClr val="FFFFFF"/>
                </a:solidFill>
                <a:effectLst/>
                <a:latin typeface="Times New Roman" panose="02020603050405020304" pitchFamily="18" charset="0"/>
                <a:ea typeface="+mj-ea"/>
                <a:cs typeface="Times New Roman" panose="02020603050405020304" pitchFamily="18" charset="0"/>
              </a:rPr>
              <a:t>Insertion Time and Space Complexity</a:t>
            </a:r>
          </a:p>
          <a:p>
            <a:pPr>
              <a:lnSpc>
                <a:spcPct val="90000"/>
              </a:lnSpc>
              <a:spcBef>
                <a:spcPct val="0"/>
              </a:spcBef>
              <a:spcAft>
                <a:spcPts val="600"/>
              </a:spcAft>
            </a:pPr>
            <a:endParaRPr lang="en-US" sz="4400" dirty="0">
              <a:solidFill>
                <a:srgbClr val="FFFFFF"/>
              </a:solidFill>
              <a:latin typeface="+mj-lt"/>
              <a:ea typeface="+mj-ea"/>
              <a:cs typeface="+mj-cs"/>
            </a:endParaRPr>
          </a:p>
        </p:txBody>
      </p:sp>
      <p:pic>
        <p:nvPicPr>
          <p:cNvPr id="8" name="Picture 7" descr="A picture containing diagram&#10;&#10;Description automatically generated">
            <a:extLst>
              <a:ext uri="{FF2B5EF4-FFF2-40B4-BE49-F238E27FC236}">
                <a16:creationId xmlns:a16="http://schemas.microsoft.com/office/drawing/2014/main" id="{731A7E12-BDE8-4147-ADEE-4AE1344AD2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256" y="1443790"/>
            <a:ext cx="3515128" cy="4824662"/>
          </a:xfrm>
          <a:prstGeom prst="rect">
            <a:avLst/>
          </a:prstGeom>
        </p:spPr>
      </p:pic>
      <p:pic>
        <p:nvPicPr>
          <p:cNvPr id="9" name="Picture 8" descr="Chart, scatter chart&#10;&#10;Description automatically generated">
            <a:extLst>
              <a:ext uri="{FF2B5EF4-FFF2-40B4-BE49-F238E27FC236}">
                <a16:creationId xmlns:a16="http://schemas.microsoft.com/office/drawing/2014/main" id="{16466918-BB10-C54E-BE7D-11DE4AE76F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653" y="1443791"/>
            <a:ext cx="3645567" cy="4824662"/>
          </a:xfrm>
          <a:prstGeom prst="rect">
            <a:avLst/>
          </a:prstGeom>
        </p:spPr>
      </p:pic>
      <p:sp>
        <p:nvSpPr>
          <p:cNvPr id="4" name="TextBox 3">
            <a:extLst>
              <a:ext uri="{FF2B5EF4-FFF2-40B4-BE49-F238E27FC236}">
                <a16:creationId xmlns:a16="http://schemas.microsoft.com/office/drawing/2014/main" id="{FB6BC7ED-6037-ED82-8192-D2B68592C701}"/>
              </a:ext>
            </a:extLst>
          </p:cNvPr>
          <p:cNvSpPr txBox="1"/>
          <p:nvPr/>
        </p:nvSpPr>
        <p:spPr>
          <a:xfrm>
            <a:off x="8429290" y="2206625"/>
            <a:ext cx="3515128" cy="5330923"/>
          </a:xfrm>
          <a:prstGeom prst="rect">
            <a:avLst/>
          </a:prstGeom>
        </p:spPr>
        <p:txBody>
          <a:bodyPr vert="horz" lIns="91440" tIns="45720" rIns="91440" bIns="45720" rtlCol="0" anchor="ctr">
            <a:normAutofit/>
          </a:bodyPr>
          <a:lstStyle/>
          <a:p>
            <a:pPr>
              <a:lnSpc>
                <a:spcPct val="90000"/>
              </a:lnSpc>
              <a:spcAft>
                <a:spcPts val="600"/>
              </a:spcAft>
            </a:pPr>
            <a:r>
              <a:rPr lang="en-US" sz="2000" b="1" u="sng" dirty="0">
                <a:solidFill>
                  <a:srgbClr val="FFFFFF"/>
                </a:solidFill>
                <a:latin typeface="Times New Roman" panose="02020603050405020304" pitchFamily="18" charset="0"/>
                <a:cs typeface="Times New Roman" panose="02020603050405020304" pitchFamily="18" charset="0"/>
              </a:rPr>
              <a:t>Best Case :</a:t>
            </a:r>
          </a:p>
          <a:p>
            <a:pPr>
              <a:lnSpc>
                <a:spcPct val="90000"/>
              </a:lnSpc>
              <a:spcAft>
                <a:spcPts val="600"/>
              </a:spcAft>
            </a:pPr>
            <a:r>
              <a:rPr lang="en-US" sz="2000" b="0" i="0" dirty="0">
                <a:solidFill>
                  <a:srgbClr val="FFFFFF"/>
                </a:solidFill>
                <a:effectLst/>
                <a:latin typeface="Times New Roman" panose="02020603050405020304" pitchFamily="18" charset="0"/>
                <a:cs typeface="Times New Roman" panose="02020603050405020304" pitchFamily="18" charset="0"/>
              </a:rPr>
              <a:t>In the best case, there is no rotation. Only recoloring takes place. The time complexity is O(log n). </a:t>
            </a:r>
          </a:p>
          <a:p>
            <a:pPr indent="-228600">
              <a:lnSpc>
                <a:spcPct val="90000"/>
              </a:lnSpc>
              <a:spcAft>
                <a:spcPts val="600"/>
              </a:spcAft>
              <a:buFont typeface="Arial" panose="020B0604020202020204" pitchFamily="34" charset="0"/>
              <a:buChar char="•"/>
            </a:pPr>
            <a:endParaRPr lang="en-US" sz="2000" b="0" i="0" dirty="0">
              <a:solidFill>
                <a:srgbClr val="FFFFFF"/>
              </a:solidFill>
              <a:effectLst/>
              <a:latin typeface="Times New Roman" panose="02020603050405020304" pitchFamily="18" charset="0"/>
              <a:cs typeface="Times New Roman" panose="02020603050405020304" pitchFamily="18" charset="0"/>
            </a:endParaRPr>
          </a:p>
          <a:p>
            <a:pPr>
              <a:lnSpc>
                <a:spcPct val="90000"/>
              </a:lnSpc>
              <a:spcAft>
                <a:spcPts val="600"/>
              </a:spcAft>
            </a:pPr>
            <a:r>
              <a:rPr lang="en-US" sz="2000" b="1" u="sng" dirty="0">
                <a:solidFill>
                  <a:srgbClr val="FFFFFF"/>
                </a:solidFill>
                <a:latin typeface="Times New Roman" panose="02020603050405020304" pitchFamily="18" charset="0"/>
                <a:cs typeface="Times New Roman" panose="02020603050405020304" pitchFamily="18" charset="0"/>
              </a:rPr>
              <a:t>Worst Case  :</a:t>
            </a:r>
          </a:p>
          <a:p>
            <a:pPr>
              <a:lnSpc>
                <a:spcPct val="90000"/>
              </a:lnSpc>
              <a:spcAft>
                <a:spcPts val="600"/>
              </a:spcAft>
            </a:pPr>
            <a:r>
              <a:rPr lang="en-US" sz="2000" b="0" i="0" dirty="0">
                <a:solidFill>
                  <a:srgbClr val="FFFFFF"/>
                </a:solidFill>
                <a:effectLst/>
                <a:latin typeface="Times New Roman" panose="02020603050405020304" pitchFamily="18" charset="0"/>
                <a:cs typeface="Times New Roman" panose="02020603050405020304" pitchFamily="18" charset="0"/>
              </a:rPr>
              <a:t>RB trees require a constant (at most 2 for insert) number of rotations. So in the worst case, there will be 2 rotations while insertion. The time complexity is O(log n). </a:t>
            </a:r>
          </a:p>
          <a:p>
            <a:pPr indent="-228600">
              <a:lnSpc>
                <a:spcPct val="90000"/>
              </a:lnSpc>
              <a:spcAft>
                <a:spcPts val="600"/>
              </a:spcAft>
              <a:buFont typeface="Arial" panose="020B0604020202020204" pitchFamily="34" charset="0"/>
              <a:buChar char="•"/>
            </a:pPr>
            <a:endParaRPr lang="en-US" sz="2000" dirty="0">
              <a:solidFill>
                <a:srgbClr val="FFFFFF"/>
              </a:solidFill>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2200" b="1" dirty="0">
              <a:solidFill>
                <a:srgbClr val="FFFFFF"/>
              </a:solidFill>
            </a:endParaRPr>
          </a:p>
          <a:p>
            <a:pPr indent="-228600">
              <a:lnSpc>
                <a:spcPct val="90000"/>
              </a:lnSpc>
              <a:spcAft>
                <a:spcPts val="600"/>
              </a:spcAft>
              <a:buFont typeface="Arial" panose="020B0604020202020204" pitchFamily="34" charset="0"/>
              <a:buChar char="•"/>
            </a:pPr>
            <a:endParaRPr lang="en-US" sz="2200" b="1" dirty="0">
              <a:solidFill>
                <a:srgbClr val="FFFFFF"/>
              </a:solidFill>
            </a:endParaRPr>
          </a:p>
          <a:p>
            <a:pPr indent="-228600">
              <a:lnSpc>
                <a:spcPct val="90000"/>
              </a:lnSpc>
              <a:spcAft>
                <a:spcPts val="600"/>
              </a:spcAft>
              <a:buFont typeface="Arial" panose="020B0604020202020204" pitchFamily="34" charset="0"/>
              <a:buChar char="•"/>
            </a:pPr>
            <a:endParaRPr lang="en-US" sz="2200" b="1" dirty="0">
              <a:solidFill>
                <a:srgbClr val="FFFFFF"/>
              </a:solidFill>
            </a:endParaRPr>
          </a:p>
          <a:p>
            <a:pPr indent="-228600">
              <a:lnSpc>
                <a:spcPct val="90000"/>
              </a:lnSpc>
              <a:spcAft>
                <a:spcPts val="600"/>
              </a:spcAft>
              <a:buFont typeface="Arial" panose="020B0604020202020204" pitchFamily="34" charset="0"/>
              <a:buChar char="•"/>
            </a:pPr>
            <a:endParaRPr lang="en-US" sz="2200" b="0" i="0" dirty="0">
              <a:solidFill>
                <a:srgbClr val="FFFFFF"/>
              </a:solidFill>
              <a:effectLst/>
            </a:endParaRPr>
          </a:p>
          <a:p>
            <a:pPr indent="-228600">
              <a:lnSpc>
                <a:spcPct val="90000"/>
              </a:lnSpc>
              <a:spcAft>
                <a:spcPts val="600"/>
              </a:spcAft>
              <a:buFont typeface="Arial" panose="020B0604020202020204" pitchFamily="34" charset="0"/>
              <a:buChar char="•"/>
            </a:pPr>
            <a:endParaRPr lang="en-US" sz="2200" b="1" i="0" dirty="0">
              <a:solidFill>
                <a:srgbClr val="FFFFFF"/>
              </a:solidFill>
              <a:effectLst/>
            </a:endParaRPr>
          </a:p>
          <a:p>
            <a:pPr indent="-228600">
              <a:lnSpc>
                <a:spcPct val="90000"/>
              </a:lnSpc>
              <a:spcAft>
                <a:spcPts val="600"/>
              </a:spcAft>
              <a:buFont typeface="Arial" panose="020B0604020202020204" pitchFamily="34" charset="0"/>
              <a:buChar char="•"/>
            </a:pPr>
            <a:endParaRPr lang="en-US" sz="2200" b="1" dirty="0">
              <a:solidFill>
                <a:srgbClr val="FFFFFF"/>
              </a:solidFill>
            </a:endParaRPr>
          </a:p>
          <a:p>
            <a:pPr indent="-228600">
              <a:lnSpc>
                <a:spcPct val="90000"/>
              </a:lnSpc>
              <a:spcAft>
                <a:spcPts val="600"/>
              </a:spcAft>
              <a:buFont typeface="Arial" panose="020B0604020202020204" pitchFamily="34" charset="0"/>
              <a:buChar char="•"/>
            </a:pPr>
            <a:endParaRPr lang="en-US" sz="2200" b="1" dirty="0">
              <a:solidFill>
                <a:srgbClr val="FFFFFF"/>
              </a:solidFill>
            </a:endParaRPr>
          </a:p>
        </p:txBody>
      </p:sp>
      <p:sp>
        <p:nvSpPr>
          <p:cNvPr id="2" name="TextBox 1">
            <a:extLst>
              <a:ext uri="{FF2B5EF4-FFF2-40B4-BE49-F238E27FC236}">
                <a16:creationId xmlns:a16="http://schemas.microsoft.com/office/drawing/2014/main" id="{D51E4F98-13F9-77FD-BB46-322A48064670}"/>
              </a:ext>
            </a:extLst>
          </p:cNvPr>
          <p:cNvSpPr txBox="1"/>
          <p:nvPr/>
        </p:nvSpPr>
        <p:spPr>
          <a:xfrm>
            <a:off x="4229100" y="2206625"/>
            <a:ext cx="6889750" cy="3811588"/>
          </a:xfrm>
          <a:prstGeom prst="rect">
            <a:avLst/>
          </a:prstGeom>
        </p:spPr>
        <p:txBody>
          <a:bodyPr vert="horz" wrap="square"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400" b="1" dirty="0"/>
          </a:p>
        </p:txBody>
      </p:sp>
      <p:sp>
        <p:nvSpPr>
          <p:cNvPr id="5" name="TextBox 4">
            <a:extLst>
              <a:ext uri="{FF2B5EF4-FFF2-40B4-BE49-F238E27FC236}">
                <a16:creationId xmlns:a16="http://schemas.microsoft.com/office/drawing/2014/main" id="{1489CC3C-4AA4-CD4F-A6AA-6F34FF32938C}"/>
              </a:ext>
            </a:extLst>
          </p:cNvPr>
          <p:cNvSpPr txBox="1"/>
          <p:nvPr/>
        </p:nvSpPr>
        <p:spPr>
          <a:xfrm>
            <a:off x="1221355" y="1022535"/>
            <a:ext cx="1673158" cy="646331"/>
          </a:xfrm>
          <a:prstGeom prst="rect">
            <a:avLst/>
          </a:prstGeom>
          <a:noFill/>
        </p:spPr>
        <p:txBody>
          <a:bodyPr wrap="square" rtlCol="0">
            <a:spAutoFit/>
          </a:bodyPr>
          <a:lstStyle/>
          <a:p>
            <a:r>
              <a:rPr lang="en-US" dirty="0"/>
              <a:t>Best Case</a:t>
            </a:r>
          </a:p>
          <a:p>
            <a:endParaRPr lang="en-US" dirty="0"/>
          </a:p>
        </p:txBody>
      </p:sp>
      <p:sp>
        <p:nvSpPr>
          <p:cNvPr id="6" name="TextBox 5">
            <a:extLst>
              <a:ext uri="{FF2B5EF4-FFF2-40B4-BE49-F238E27FC236}">
                <a16:creationId xmlns:a16="http://schemas.microsoft.com/office/drawing/2014/main" id="{B7201632-04F7-5D48-98C3-6D22BE00D5AE}"/>
              </a:ext>
            </a:extLst>
          </p:cNvPr>
          <p:cNvSpPr txBox="1"/>
          <p:nvPr/>
        </p:nvSpPr>
        <p:spPr>
          <a:xfrm>
            <a:off x="5161405" y="1000090"/>
            <a:ext cx="1234440" cy="646331"/>
          </a:xfrm>
          <a:prstGeom prst="rect">
            <a:avLst/>
          </a:prstGeom>
          <a:noFill/>
        </p:spPr>
        <p:txBody>
          <a:bodyPr wrap="none" rtlCol="0">
            <a:spAutoFit/>
          </a:bodyPr>
          <a:lstStyle/>
          <a:p>
            <a:r>
              <a:rPr lang="en-US" dirty="0"/>
              <a:t>Worst Case</a:t>
            </a:r>
          </a:p>
          <a:p>
            <a:endParaRPr lang="en-US" dirty="0"/>
          </a:p>
        </p:txBody>
      </p:sp>
    </p:spTree>
    <p:extLst>
      <p:ext uri="{BB962C8B-B14F-4D97-AF65-F5344CB8AC3E}">
        <p14:creationId xmlns:p14="http://schemas.microsoft.com/office/powerpoint/2010/main" val="3546306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D0CE5F-46F3-D236-38A9-46A790C115E4}"/>
              </a:ext>
            </a:extLst>
          </p:cNvPr>
          <p:cNvSpPr txBox="1"/>
          <p:nvPr/>
        </p:nvSpPr>
        <p:spPr>
          <a:xfrm>
            <a:off x="681135" y="457200"/>
            <a:ext cx="10646228" cy="707886"/>
          </a:xfrm>
          <a:prstGeom prst="rect">
            <a:avLst/>
          </a:prstGeom>
          <a:noFill/>
        </p:spPr>
        <p:txBody>
          <a:bodyPr wrap="square" rtlCol="0">
            <a:spAutoFit/>
          </a:bodyPr>
          <a:lstStyle/>
          <a:p>
            <a:r>
              <a:rPr lang="en-US" sz="4000" b="1" i="0" dirty="0">
                <a:effectLst/>
                <a:latin typeface="Times New Roman" panose="02020603050405020304" pitchFamily="18" charset="0"/>
                <a:cs typeface="Times New Roman" panose="02020603050405020304" pitchFamily="18" charset="0"/>
              </a:rPr>
              <a:t>Deletion Time and Space Complexity</a:t>
            </a:r>
          </a:p>
        </p:txBody>
      </p:sp>
      <p:sp>
        <p:nvSpPr>
          <p:cNvPr id="4" name="TextBox 3">
            <a:extLst>
              <a:ext uri="{FF2B5EF4-FFF2-40B4-BE49-F238E27FC236}">
                <a16:creationId xmlns:a16="http://schemas.microsoft.com/office/drawing/2014/main" id="{FB6BC7ED-6037-ED82-8192-D2B68592C701}"/>
              </a:ext>
            </a:extLst>
          </p:cNvPr>
          <p:cNvSpPr txBox="1"/>
          <p:nvPr/>
        </p:nvSpPr>
        <p:spPr>
          <a:xfrm>
            <a:off x="837300" y="1520180"/>
            <a:ext cx="10842172" cy="3477875"/>
          </a:xfrm>
          <a:prstGeom prst="rect">
            <a:avLst/>
          </a:prstGeom>
          <a:noFill/>
        </p:spPr>
        <p:txBody>
          <a:bodyPr wrap="square" rtlCol="0">
            <a:spAutoFit/>
          </a:bodyPr>
          <a:lstStyle/>
          <a:p>
            <a:pPr marL="342900" indent="-342900">
              <a:buFont typeface="+mj-lt"/>
              <a:buAutoNum type="arabicPeriod"/>
            </a:pPr>
            <a:r>
              <a:rPr lang="en-US" sz="2000" b="0" i="0" dirty="0">
                <a:effectLst/>
                <a:latin typeface="Times New Roman" panose="02020603050405020304" pitchFamily="18" charset="0"/>
                <a:cs typeface="Times New Roman" panose="02020603050405020304" pitchFamily="18" charset="0"/>
              </a:rPr>
              <a:t>Finding the delete node and the next node to its left is proportional to the height of the tree so it is O (log n).</a:t>
            </a: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0" i="0" dirty="0">
                <a:effectLst/>
                <a:latin typeface="Times New Roman" panose="02020603050405020304" pitchFamily="18" charset="0"/>
                <a:cs typeface="Times New Roman" panose="02020603050405020304" pitchFamily="18" charset="0"/>
              </a:rPr>
              <a:t>Both the swapping and the deleting are O (1)</a:t>
            </a: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0" i="0" dirty="0">
                <a:effectLst/>
                <a:latin typeface="Times New Roman" panose="02020603050405020304" pitchFamily="18" charset="0"/>
                <a:cs typeface="Times New Roman" panose="02020603050405020304" pitchFamily="18" charset="0"/>
              </a:rPr>
              <a:t>Each fix (like rotation) is marked with an O (1). </a:t>
            </a: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0" i="0" dirty="0">
                <a:effectLst/>
                <a:latin typeface="Times New Roman" panose="02020603050405020304" pitchFamily="18" charset="0"/>
                <a:cs typeface="Times New Roman" panose="02020603050405020304" pitchFamily="18" charset="0"/>
              </a:rPr>
              <a:t>In the worst case, a double-black could get passed all the way up to the root. Because each rotation takes the same amount of time, this is proportional to the tree's height, and so O (log n). </a:t>
            </a: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0" i="0" dirty="0">
                <a:effectLst/>
                <a:latin typeface="Times New Roman" panose="02020603050405020304" pitchFamily="18" charset="0"/>
                <a:cs typeface="Times New Roman" panose="02020603050405020304" pitchFamily="18" charset="0"/>
              </a:rPr>
              <a:t>Because of this, the worst case for deletion is O(log n).</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3512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D0CE5F-46F3-D236-38A9-46A790C115E4}"/>
              </a:ext>
            </a:extLst>
          </p:cNvPr>
          <p:cNvSpPr txBox="1"/>
          <p:nvPr/>
        </p:nvSpPr>
        <p:spPr>
          <a:xfrm>
            <a:off x="228696" y="262655"/>
            <a:ext cx="7727361" cy="1000656"/>
          </a:xfrm>
          <a:prstGeom prst="rect">
            <a:avLst/>
          </a:prstGeom>
        </p:spPr>
        <p:txBody>
          <a:bodyPr vert="horz" lIns="91440" tIns="45720" rIns="91440" bIns="45720" rtlCol="0" anchor="ctr">
            <a:normAutofit fontScale="92500"/>
          </a:bodyPr>
          <a:lstStyle/>
          <a:p>
            <a:pPr>
              <a:lnSpc>
                <a:spcPct val="90000"/>
              </a:lnSpc>
              <a:spcBef>
                <a:spcPct val="0"/>
              </a:spcBef>
              <a:spcAft>
                <a:spcPts val="600"/>
              </a:spcAft>
            </a:pPr>
            <a:r>
              <a:rPr lang="en-US" sz="4000" b="1" i="0" u="sng" dirty="0">
                <a:solidFill>
                  <a:srgbClr val="FFFFFF"/>
                </a:solidFill>
                <a:effectLst/>
                <a:latin typeface="Times New Roman" panose="02020603050405020304" pitchFamily="18" charset="0"/>
                <a:ea typeface="+mj-ea"/>
                <a:cs typeface="Times New Roman" panose="02020603050405020304" pitchFamily="18" charset="0"/>
              </a:rPr>
              <a:t>Deletion Time and Space Complexity</a:t>
            </a:r>
          </a:p>
        </p:txBody>
      </p:sp>
      <p:pic>
        <p:nvPicPr>
          <p:cNvPr id="11" name="Picture 10" descr="Chart&#10;&#10;Description automatically generated">
            <a:extLst>
              <a:ext uri="{FF2B5EF4-FFF2-40B4-BE49-F238E27FC236}">
                <a16:creationId xmlns:a16="http://schemas.microsoft.com/office/drawing/2014/main" id="{41791E02-705C-2848-B87E-1FE1C6485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074" y="1720516"/>
            <a:ext cx="3467691" cy="4582731"/>
          </a:xfrm>
          <a:prstGeom prst="rect">
            <a:avLst/>
          </a:prstGeom>
        </p:spPr>
      </p:pic>
      <p:pic>
        <p:nvPicPr>
          <p:cNvPr id="10" name="Picture 9" descr="Chart&#10;&#10;Description automatically generated">
            <a:extLst>
              <a:ext uri="{FF2B5EF4-FFF2-40B4-BE49-F238E27FC236}">
                <a16:creationId xmlns:a16="http://schemas.microsoft.com/office/drawing/2014/main" id="{A7C343D3-C79F-AD47-AC70-3A04286C36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6033" y="1720516"/>
            <a:ext cx="3467690" cy="4582731"/>
          </a:xfrm>
          <a:prstGeom prst="rect">
            <a:avLst/>
          </a:prstGeom>
        </p:spPr>
      </p:pic>
      <p:sp>
        <p:nvSpPr>
          <p:cNvPr id="4" name="TextBox 3">
            <a:extLst>
              <a:ext uri="{FF2B5EF4-FFF2-40B4-BE49-F238E27FC236}">
                <a16:creationId xmlns:a16="http://schemas.microsoft.com/office/drawing/2014/main" id="{FB6BC7ED-6037-ED82-8192-D2B68592C701}"/>
              </a:ext>
            </a:extLst>
          </p:cNvPr>
          <p:cNvSpPr txBox="1"/>
          <p:nvPr/>
        </p:nvSpPr>
        <p:spPr>
          <a:xfrm>
            <a:off x="8215325" y="1262256"/>
            <a:ext cx="3515128" cy="5330923"/>
          </a:xfrm>
          <a:prstGeom prst="rect">
            <a:avLst/>
          </a:prstGeom>
        </p:spPr>
        <p:txBody>
          <a:bodyPr vert="horz" lIns="91440" tIns="45720" rIns="91440" bIns="45720" rtlCol="0" anchor="ctr">
            <a:normAutofit fontScale="92500" lnSpcReduction="10000"/>
          </a:bodyPr>
          <a:lstStyle/>
          <a:p>
            <a:pPr>
              <a:lnSpc>
                <a:spcPct val="90000"/>
              </a:lnSpc>
              <a:spcAft>
                <a:spcPts val="600"/>
              </a:spcAft>
            </a:pPr>
            <a:r>
              <a:rPr lang="en-US" sz="2200" b="1" i="0" u="sng" dirty="0">
                <a:solidFill>
                  <a:srgbClr val="FFFFFF"/>
                </a:solidFill>
                <a:effectLst/>
                <a:latin typeface="Times New Roman" panose="02020603050405020304" pitchFamily="18" charset="0"/>
                <a:cs typeface="Times New Roman" panose="02020603050405020304" pitchFamily="18" charset="0"/>
              </a:rPr>
              <a:t>Best Case:</a:t>
            </a:r>
            <a:r>
              <a:rPr lang="en-US" sz="2200" b="0" i="0" u="sng" dirty="0">
                <a:solidFill>
                  <a:srgbClr val="FFFFFF"/>
                </a:solidFill>
                <a:effectLst/>
                <a:latin typeface="Times New Roman" panose="02020603050405020304" pitchFamily="18" charset="0"/>
                <a:cs typeface="Times New Roman" panose="02020603050405020304" pitchFamily="18" charset="0"/>
              </a:rPr>
              <a:t> </a:t>
            </a:r>
          </a:p>
          <a:p>
            <a:pPr>
              <a:lnSpc>
                <a:spcPct val="90000"/>
              </a:lnSpc>
              <a:spcAft>
                <a:spcPts val="600"/>
              </a:spcAft>
            </a:pPr>
            <a:r>
              <a:rPr lang="en-US" sz="2200" b="0" i="0" dirty="0">
                <a:solidFill>
                  <a:srgbClr val="FFFFFF"/>
                </a:solidFill>
                <a:effectLst/>
                <a:latin typeface="Times New Roman" panose="02020603050405020304" pitchFamily="18" charset="0"/>
                <a:cs typeface="Times New Roman" panose="02020603050405020304" pitchFamily="18" charset="0"/>
              </a:rPr>
              <a:t>In the best case, there is no rotation. Only recoloring takes place. The time complexity is O(log n). </a:t>
            </a:r>
          </a:p>
          <a:p>
            <a:pPr>
              <a:lnSpc>
                <a:spcPct val="90000"/>
              </a:lnSpc>
              <a:spcAft>
                <a:spcPts val="600"/>
              </a:spcAft>
            </a:pPr>
            <a:endParaRPr lang="en-US" sz="2200" b="0" i="0" dirty="0">
              <a:solidFill>
                <a:srgbClr val="FFFFFF"/>
              </a:solidFill>
              <a:effectLst/>
              <a:latin typeface="Times New Roman" panose="02020603050405020304" pitchFamily="18" charset="0"/>
              <a:cs typeface="Times New Roman" panose="02020603050405020304" pitchFamily="18" charset="0"/>
            </a:endParaRPr>
          </a:p>
          <a:p>
            <a:pPr>
              <a:lnSpc>
                <a:spcPct val="90000"/>
              </a:lnSpc>
              <a:spcAft>
                <a:spcPts val="600"/>
              </a:spcAft>
            </a:pPr>
            <a:r>
              <a:rPr lang="en-US" sz="2200" b="0" i="0" u="sng" dirty="0">
                <a:solidFill>
                  <a:srgbClr val="FFFFFF"/>
                </a:solidFill>
                <a:effectLst/>
                <a:latin typeface="Times New Roman" panose="02020603050405020304" pitchFamily="18" charset="0"/>
                <a:cs typeface="Times New Roman" panose="02020603050405020304" pitchFamily="18" charset="0"/>
              </a:rPr>
              <a:t>Example</a:t>
            </a:r>
            <a:r>
              <a:rPr lang="en-US" sz="2200" b="0" i="0" dirty="0">
                <a:solidFill>
                  <a:srgbClr val="FFFFFF"/>
                </a:solidFill>
                <a:effectLst/>
                <a:latin typeface="Times New Roman" panose="02020603050405020304" pitchFamily="18" charset="0"/>
                <a:cs typeface="Times New Roman" panose="02020603050405020304" pitchFamily="18" charset="0"/>
              </a:rPr>
              <a:t>: Delete 15 from RB tree.</a:t>
            </a:r>
          </a:p>
          <a:p>
            <a:pPr indent="-228600">
              <a:lnSpc>
                <a:spcPct val="90000"/>
              </a:lnSpc>
              <a:spcAft>
                <a:spcPts val="600"/>
              </a:spcAft>
              <a:buFont typeface="Arial" panose="020B0604020202020204" pitchFamily="34" charset="0"/>
              <a:buChar char="•"/>
            </a:pPr>
            <a:endParaRPr lang="en-US" sz="2200" b="1" dirty="0">
              <a:solidFill>
                <a:srgbClr val="FFFFFF"/>
              </a:solidFill>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2200" b="0" i="0" dirty="0">
              <a:solidFill>
                <a:srgbClr val="FFFFFF"/>
              </a:solidFill>
              <a:effectLst/>
              <a:latin typeface="Times New Roman" panose="02020603050405020304" pitchFamily="18" charset="0"/>
              <a:cs typeface="Times New Roman" panose="02020603050405020304" pitchFamily="18" charset="0"/>
            </a:endParaRPr>
          </a:p>
          <a:p>
            <a:pPr>
              <a:lnSpc>
                <a:spcPct val="90000"/>
              </a:lnSpc>
              <a:spcAft>
                <a:spcPts val="600"/>
              </a:spcAft>
            </a:pPr>
            <a:r>
              <a:rPr lang="en-US" sz="2200" b="1" i="0" u="sng" dirty="0">
                <a:solidFill>
                  <a:srgbClr val="FFFFFF"/>
                </a:solidFill>
                <a:effectLst/>
                <a:latin typeface="Times New Roman" panose="02020603050405020304" pitchFamily="18" charset="0"/>
                <a:cs typeface="Times New Roman" panose="02020603050405020304" pitchFamily="18" charset="0"/>
              </a:rPr>
              <a:t>Average Case:</a:t>
            </a:r>
            <a:r>
              <a:rPr lang="en-US" sz="2200" b="0" i="0" u="sng" dirty="0">
                <a:solidFill>
                  <a:srgbClr val="FFFFFF"/>
                </a:solidFill>
                <a:effectLst/>
                <a:latin typeface="Times New Roman" panose="02020603050405020304" pitchFamily="18" charset="0"/>
                <a:cs typeface="Times New Roman" panose="02020603050405020304" pitchFamily="18" charset="0"/>
              </a:rPr>
              <a:t> </a:t>
            </a:r>
          </a:p>
          <a:p>
            <a:pPr>
              <a:lnSpc>
                <a:spcPct val="90000"/>
              </a:lnSpc>
              <a:spcAft>
                <a:spcPts val="600"/>
              </a:spcAft>
            </a:pPr>
            <a:r>
              <a:rPr lang="en-US" sz="2200" b="0" i="0" dirty="0">
                <a:solidFill>
                  <a:srgbClr val="FFFFFF"/>
                </a:solidFill>
                <a:effectLst/>
                <a:latin typeface="Times New Roman" panose="02020603050405020304" pitchFamily="18" charset="0"/>
                <a:cs typeface="Times New Roman" panose="02020603050405020304" pitchFamily="18" charset="0"/>
              </a:rPr>
              <a:t>Since the average case is the mean of all possible cases, the time complexity of deletion in this case too is O(log n).</a:t>
            </a:r>
            <a:br>
              <a:rPr lang="en-US" sz="2200" dirty="0">
                <a:solidFill>
                  <a:srgbClr val="FFFFFF"/>
                </a:solidFill>
                <a:latin typeface="Times New Roman" panose="02020603050405020304" pitchFamily="18" charset="0"/>
                <a:cs typeface="Times New Roman" panose="02020603050405020304" pitchFamily="18" charset="0"/>
              </a:rPr>
            </a:br>
            <a:endParaRPr lang="en-US" sz="2200" dirty="0">
              <a:solidFill>
                <a:srgbClr val="FFFFFF"/>
              </a:solidFill>
              <a:latin typeface="Times New Roman" panose="02020603050405020304" pitchFamily="18" charset="0"/>
              <a:cs typeface="Times New Roman" panose="02020603050405020304" pitchFamily="18" charset="0"/>
            </a:endParaRPr>
          </a:p>
          <a:p>
            <a:pPr>
              <a:lnSpc>
                <a:spcPct val="90000"/>
              </a:lnSpc>
              <a:spcAft>
                <a:spcPts val="600"/>
              </a:spcAft>
            </a:pPr>
            <a:r>
              <a:rPr lang="en-US" sz="2200" b="0" i="0" u="sng" dirty="0">
                <a:solidFill>
                  <a:srgbClr val="FFFFFF"/>
                </a:solidFill>
                <a:effectLst/>
                <a:latin typeface="Times New Roman" panose="02020603050405020304" pitchFamily="18" charset="0"/>
                <a:cs typeface="Times New Roman" panose="02020603050405020304" pitchFamily="18" charset="0"/>
              </a:rPr>
              <a:t>Example</a:t>
            </a:r>
            <a:r>
              <a:rPr lang="en-US" sz="2200" b="0" i="0" dirty="0">
                <a:solidFill>
                  <a:srgbClr val="FFFFFF"/>
                </a:solidFill>
                <a:effectLst/>
                <a:latin typeface="Times New Roman" panose="02020603050405020304" pitchFamily="18" charset="0"/>
                <a:cs typeface="Times New Roman" panose="02020603050405020304" pitchFamily="18" charset="0"/>
              </a:rPr>
              <a:t>: Delete ‘1’ from RB tree.</a:t>
            </a:r>
            <a:endParaRPr lang="en-US" sz="2200" dirty="0">
              <a:solidFill>
                <a:srgbClr val="FFFFFF"/>
              </a:solidFill>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2200" dirty="0">
              <a:solidFill>
                <a:srgbClr val="FFFFFF"/>
              </a:solidFill>
            </a:endParaRPr>
          </a:p>
        </p:txBody>
      </p:sp>
      <p:sp>
        <p:nvSpPr>
          <p:cNvPr id="2" name="TextBox 1">
            <a:extLst>
              <a:ext uri="{FF2B5EF4-FFF2-40B4-BE49-F238E27FC236}">
                <a16:creationId xmlns:a16="http://schemas.microsoft.com/office/drawing/2014/main" id="{D51E4F98-13F9-77FD-BB46-322A48064670}"/>
              </a:ext>
            </a:extLst>
          </p:cNvPr>
          <p:cNvSpPr txBox="1"/>
          <p:nvPr/>
        </p:nvSpPr>
        <p:spPr>
          <a:xfrm>
            <a:off x="4229100" y="2206625"/>
            <a:ext cx="6889750" cy="3811588"/>
          </a:xfrm>
          <a:prstGeom prst="rect">
            <a:avLst/>
          </a:prstGeom>
        </p:spPr>
        <p:txBody>
          <a:bodyPr vert="horz" wrap="square"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400" b="1" dirty="0"/>
          </a:p>
        </p:txBody>
      </p:sp>
      <p:sp>
        <p:nvSpPr>
          <p:cNvPr id="5" name="TextBox 4">
            <a:extLst>
              <a:ext uri="{FF2B5EF4-FFF2-40B4-BE49-F238E27FC236}">
                <a16:creationId xmlns:a16="http://schemas.microsoft.com/office/drawing/2014/main" id="{CD2B2F2B-C93D-DE4C-8798-F594DF866FF0}"/>
              </a:ext>
            </a:extLst>
          </p:cNvPr>
          <p:cNvSpPr txBox="1"/>
          <p:nvPr/>
        </p:nvSpPr>
        <p:spPr>
          <a:xfrm>
            <a:off x="5131955" y="1262256"/>
            <a:ext cx="1081386" cy="646331"/>
          </a:xfrm>
          <a:prstGeom prst="rect">
            <a:avLst/>
          </a:prstGeom>
          <a:noFill/>
        </p:spPr>
        <p:txBody>
          <a:bodyPr wrap="none" rtlCol="0">
            <a:spAutoFit/>
          </a:bodyPr>
          <a:lstStyle/>
          <a:p>
            <a:r>
              <a:rPr lang="en-US" dirty="0"/>
              <a:t>Best Case</a:t>
            </a:r>
          </a:p>
          <a:p>
            <a:endParaRPr lang="en-US" dirty="0"/>
          </a:p>
        </p:txBody>
      </p:sp>
      <p:sp>
        <p:nvSpPr>
          <p:cNvPr id="6" name="TextBox 5">
            <a:extLst>
              <a:ext uri="{FF2B5EF4-FFF2-40B4-BE49-F238E27FC236}">
                <a16:creationId xmlns:a16="http://schemas.microsoft.com/office/drawing/2014/main" id="{2F032809-5699-5144-8205-06F0A462EB5C}"/>
              </a:ext>
            </a:extLst>
          </p:cNvPr>
          <p:cNvSpPr txBox="1"/>
          <p:nvPr/>
        </p:nvSpPr>
        <p:spPr>
          <a:xfrm>
            <a:off x="1231553" y="1262256"/>
            <a:ext cx="1484317" cy="646331"/>
          </a:xfrm>
          <a:prstGeom prst="rect">
            <a:avLst/>
          </a:prstGeom>
          <a:noFill/>
        </p:spPr>
        <p:txBody>
          <a:bodyPr wrap="none" rtlCol="0">
            <a:spAutoFit/>
          </a:bodyPr>
          <a:lstStyle/>
          <a:p>
            <a:r>
              <a:rPr lang="en-US" dirty="0"/>
              <a:t>Average Case </a:t>
            </a:r>
          </a:p>
          <a:p>
            <a:endParaRPr lang="en-US" dirty="0"/>
          </a:p>
        </p:txBody>
      </p:sp>
    </p:spTree>
    <p:extLst>
      <p:ext uri="{BB962C8B-B14F-4D97-AF65-F5344CB8AC3E}">
        <p14:creationId xmlns:p14="http://schemas.microsoft.com/office/powerpoint/2010/main" val="943901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73B51-2ECD-9543-961E-EDD0F642B0FD}"/>
              </a:ext>
            </a:extLst>
          </p:cNvPr>
          <p:cNvSpPr>
            <a:spLocks noGrp="1"/>
          </p:cNvSpPr>
          <p:nvPr>
            <p:ph type="title"/>
          </p:nvPr>
        </p:nvSpPr>
        <p:spPr/>
        <p:txBody>
          <a:bodyPr/>
          <a:lstStyle/>
          <a:p>
            <a:r>
              <a:rPr lang="en-US" b="1" u="sng" dirty="0">
                <a:solidFill>
                  <a:srgbClr val="FFFFFF"/>
                </a:solidFill>
                <a:latin typeface="Times New Roman" panose="02020603050405020304" pitchFamily="18" charset="0"/>
                <a:cs typeface="Times New Roman" panose="02020603050405020304" pitchFamily="18" charset="0"/>
              </a:rPr>
              <a:t>Advantages:</a:t>
            </a:r>
            <a:br>
              <a:rPr lang="en-US" b="1" u="sng" dirty="0">
                <a:solidFill>
                  <a:srgbClr val="FFFFFF"/>
                </a:solidFill>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BB0E59A-8760-5445-904C-FDE998079209}"/>
              </a:ext>
            </a:extLst>
          </p:cNvPr>
          <p:cNvSpPr>
            <a:spLocks noGrp="1"/>
          </p:cNvSpPr>
          <p:nvPr>
            <p:ph idx="1"/>
          </p:nvPr>
        </p:nvSpPr>
        <p:spPr>
          <a:xfrm>
            <a:off x="1143000" y="1892639"/>
            <a:ext cx="9905999" cy="3567118"/>
          </a:xfrm>
        </p:spPr>
        <p:txBody>
          <a:bodyPr/>
          <a:lstStyle/>
          <a:p>
            <a:r>
              <a:rPr lang="en-US" dirty="0">
                <a:solidFill>
                  <a:srgbClr val="FFFFFF"/>
                </a:solidFill>
                <a:latin typeface="Times New Roman" panose="02020603050405020304" pitchFamily="18" charset="0"/>
                <a:cs typeface="Times New Roman" panose="02020603050405020304" pitchFamily="18" charset="0"/>
              </a:rPr>
              <a:t>The level of the parallel tree is balanced by red-black trees.</a:t>
            </a:r>
          </a:p>
          <a:p>
            <a:r>
              <a:rPr lang="en-US" dirty="0">
                <a:solidFill>
                  <a:srgbClr val="FFFFFF"/>
                </a:solidFill>
                <a:latin typeface="Times New Roman" panose="02020603050405020304" pitchFamily="18" charset="0"/>
                <a:cs typeface="Times New Roman" panose="02020603050405020304" pitchFamily="18" charset="0"/>
              </a:rPr>
              <a:t>By reestablishing the level of the parallel tree, Red-Black Tree is given some room to shape the tree.</a:t>
            </a:r>
          </a:p>
          <a:p>
            <a:r>
              <a:rPr lang="en-US" dirty="0">
                <a:solidFill>
                  <a:srgbClr val="FFFFFF"/>
                </a:solidFill>
                <a:latin typeface="Times New Roman" panose="02020603050405020304" pitchFamily="18" charset="0"/>
                <a:cs typeface="Times New Roman" panose="02020603050405020304" pitchFamily="18" charset="0"/>
              </a:rPr>
              <a:t>The search activity's temporal complexity is O</a:t>
            </a:r>
          </a:p>
          <a:p>
            <a:r>
              <a:rPr lang="en-US" dirty="0">
                <a:solidFill>
                  <a:srgbClr val="FFFFFF"/>
                </a:solidFill>
                <a:latin typeface="Times New Roman" panose="02020603050405020304" pitchFamily="18" charset="0"/>
                <a:cs typeface="Times New Roman" panose="02020603050405020304" pitchFamily="18" charset="0"/>
              </a:rPr>
              <a:t>In a variety of circumstances, it has equally low constants</a:t>
            </a:r>
            <a:r>
              <a:rPr lang="en-US" sz="2400" dirty="0">
                <a:solidFill>
                  <a:srgbClr val="FFFFFF"/>
                </a:solidFill>
                <a:latin typeface="Times New Roman" panose="02020603050405020304" pitchFamily="18"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203313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E74CC-CD41-9B4C-8C04-4E8949781F4E}"/>
              </a:ext>
            </a:extLst>
          </p:cNvPr>
          <p:cNvSpPr>
            <a:spLocks noGrp="1"/>
          </p:cNvSpPr>
          <p:nvPr>
            <p:ph type="title"/>
          </p:nvPr>
        </p:nvSpPr>
        <p:spPr/>
        <p:txBody>
          <a:bodyPr/>
          <a:lstStyle/>
          <a:p>
            <a:r>
              <a:rPr lang="en-US" b="1" u="sng" dirty="0">
                <a:solidFill>
                  <a:srgbClr val="FFFFFF"/>
                </a:solidFill>
                <a:latin typeface="Times New Roman" panose="02020603050405020304" pitchFamily="18" charset="0"/>
                <a:cs typeface="Times New Roman" panose="02020603050405020304" pitchFamily="18" charset="0"/>
              </a:rPr>
              <a:t>Disadvantages:</a:t>
            </a:r>
            <a:br>
              <a:rPr lang="en-US" b="1" u="sng" dirty="0">
                <a:solidFill>
                  <a:srgbClr val="FFFFFF"/>
                </a:solidFill>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B0C9E1A-7CCC-B943-8B85-6A2B5612B5DE}"/>
              </a:ext>
            </a:extLst>
          </p:cNvPr>
          <p:cNvSpPr>
            <a:spLocks noGrp="1"/>
          </p:cNvSpPr>
          <p:nvPr>
            <p:ph idx="1"/>
          </p:nvPr>
        </p:nvSpPr>
        <p:spPr>
          <a:xfrm>
            <a:off x="1142999" y="1987642"/>
            <a:ext cx="9905999" cy="3567118"/>
          </a:xfrm>
        </p:spPr>
        <p:txBody>
          <a:bodyPr/>
          <a:lstStyle/>
          <a:p>
            <a:pPr algn="just">
              <a:lnSpc>
                <a:spcPct val="110000"/>
              </a:lnSpc>
            </a:pPr>
            <a:r>
              <a:rPr lang="en-US" dirty="0">
                <a:solidFill>
                  <a:srgbClr val="FFFFFF"/>
                </a:solidFill>
                <a:latin typeface="Times New Roman" panose="02020603050405020304" pitchFamily="18" charset="0"/>
                <a:cs typeface="Times New Roman" panose="02020603050405020304" pitchFamily="18" charset="0"/>
              </a:rPr>
              <a:t>Due of all the activity edge situations, it is difficult to use; typically, you should use a standard library execution rather than performing one on your own without any preparation.</a:t>
            </a:r>
          </a:p>
          <a:p>
            <a:pPr algn="just">
              <a:lnSpc>
                <a:spcPct val="110000"/>
              </a:lnSpc>
            </a:pPr>
            <a:r>
              <a:rPr lang="en-US" dirty="0">
                <a:solidFill>
                  <a:srgbClr val="FFFFFF"/>
                </a:solidFill>
                <a:latin typeface="Times New Roman" panose="02020603050405020304" pitchFamily="18" charset="0"/>
                <a:cs typeface="Times New Roman" panose="02020603050405020304" pitchFamily="18" charset="0"/>
              </a:rPr>
              <a:t>(for example: </a:t>
            </a:r>
            <a:r>
              <a:rPr lang="en-US" dirty="0" err="1">
                <a:solidFill>
                  <a:srgbClr val="FFFFFF"/>
                </a:solidFill>
                <a:latin typeface="Times New Roman" panose="02020603050405020304" pitchFamily="18" charset="0"/>
                <a:cs typeface="Times New Roman" panose="02020603050405020304" pitchFamily="18" charset="0"/>
              </a:rPr>
              <a:t>TreeSet</a:t>
            </a:r>
            <a:r>
              <a:rPr lang="en-US" dirty="0">
                <a:solidFill>
                  <a:srgbClr val="FFFFFF"/>
                </a:solidFill>
                <a:latin typeface="Times New Roman" panose="02020603050405020304" pitchFamily="18" charset="0"/>
                <a:cs typeface="Times New Roman" panose="02020603050405020304" pitchFamily="18" charset="0"/>
              </a:rPr>
              <a:t> in Java, STL set in C++, and so forth)</a:t>
            </a:r>
          </a:p>
          <a:p>
            <a:pPr algn="just">
              <a:lnSpc>
                <a:spcPct val="110000"/>
              </a:lnSpc>
            </a:pPr>
            <a:r>
              <a:rPr lang="en-US" dirty="0">
                <a:solidFill>
                  <a:srgbClr val="FFFFFF"/>
                </a:solidFill>
                <a:latin typeface="Times New Roman" panose="02020603050405020304" pitchFamily="18" charset="0"/>
                <a:cs typeface="Times New Roman" panose="02020603050405020304" pitchFamily="18" charset="0"/>
              </a:rPr>
              <a:t>AVL trees offer greater performance if your goal is to only create the tree once and then use it for read-only operations moving forward.</a:t>
            </a:r>
          </a:p>
          <a:p>
            <a:pPr algn="just">
              <a:lnSpc>
                <a:spcPct val="110000"/>
              </a:lnSpc>
            </a:pPr>
            <a:r>
              <a:rPr lang="en-US" dirty="0">
                <a:solidFill>
                  <a:srgbClr val="FFFFFF"/>
                </a:solidFill>
                <a:latin typeface="Times New Roman" panose="02020603050405020304" pitchFamily="18" charset="0"/>
                <a:cs typeface="Times New Roman" panose="02020603050405020304" pitchFamily="18" charset="0"/>
              </a:rPr>
              <a:t>B-trees are frequently preferred over red-black trees for organizing and storing a large amount of data on plates because they can have a variable number of children.</a:t>
            </a:r>
          </a:p>
          <a:p>
            <a:pPr marL="0" indent="0">
              <a:buNone/>
            </a:pPr>
            <a:endParaRPr lang="en-US" dirty="0"/>
          </a:p>
        </p:txBody>
      </p:sp>
    </p:spTree>
    <p:extLst>
      <p:ext uri="{BB962C8B-B14F-4D97-AF65-F5344CB8AC3E}">
        <p14:creationId xmlns:p14="http://schemas.microsoft.com/office/powerpoint/2010/main" val="1174895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1" name="Rectangle 2054">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Freeform: Shape 2056">
            <a:extLst>
              <a:ext uri="{FF2B5EF4-FFF2-40B4-BE49-F238E27FC236}">
                <a16:creationId xmlns:a16="http://schemas.microsoft.com/office/drawing/2014/main" id="{1BBD5D8D-131E-46C9-8ED3-18B799429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1942" y="0"/>
            <a:ext cx="9100058" cy="6858000"/>
          </a:xfrm>
          <a:custGeom>
            <a:avLst/>
            <a:gdLst>
              <a:gd name="connsiteX0" fmla="*/ 6010592 w 9100058"/>
              <a:gd name="connsiteY0" fmla="*/ 0 h 6858000"/>
              <a:gd name="connsiteX1" fmla="*/ 9100058 w 9100058"/>
              <a:gd name="connsiteY1" fmla="*/ 0 h 6858000"/>
              <a:gd name="connsiteX2" fmla="*/ 9100058 w 9100058"/>
              <a:gd name="connsiteY2" fmla="*/ 6858000 h 6858000"/>
              <a:gd name="connsiteX3" fmla="*/ 0 w 9100058"/>
              <a:gd name="connsiteY3" fmla="*/ 6858000 h 6858000"/>
              <a:gd name="connsiteX4" fmla="*/ 6010589 w 9100058"/>
              <a:gd name="connsiteY4" fmla="*/ 4 h 6858000"/>
              <a:gd name="connsiteX5" fmla="*/ 6010590 w 9100058"/>
              <a:gd name="connsiteY5" fmla="*/ 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00058" h="6858000">
                <a:moveTo>
                  <a:pt x="6010592" y="0"/>
                </a:moveTo>
                <a:lnTo>
                  <a:pt x="9100058" y="0"/>
                </a:lnTo>
                <a:lnTo>
                  <a:pt x="9100058" y="6858000"/>
                </a:lnTo>
                <a:lnTo>
                  <a:pt x="0" y="6858000"/>
                </a:lnTo>
                <a:lnTo>
                  <a:pt x="6010589" y="4"/>
                </a:lnTo>
                <a:cubicBezTo>
                  <a:pt x="6010589" y="3"/>
                  <a:pt x="6010590" y="3"/>
                  <a:pt x="6010590" y="2"/>
                </a:cubicBez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55CA251-D5DD-264C-935C-EAA71C235CDF}"/>
              </a:ext>
            </a:extLst>
          </p:cNvPr>
          <p:cNvSpPr>
            <a:spLocks noGrp="1"/>
          </p:cNvSpPr>
          <p:nvPr>
            <p:ph type="title"/>
          </p:nvPr>
        </p:nvSpPr>
        <p:spPr>
          <a:xfrm>
            <a:off x="12310521" y="5534522"/>
            <a:ext cx="5946841" cy="163397"/>
          </a:xfrm>
        </p:spPr>
        <p:txBody>
          <a:bodyPr anchor="b">
            <a:normAutofit fontScale="90000"/>
          </a:bodyPr>
          <a:lstStyle/>
          <a:p>
            <a:pPr algn="r"/>
            <a:endParaRPr lang="en-US" dirty="0"/>
          </a:p>
        </p:txBody>
      </p:sp>
      <p:sp>
        <p:nvSpPr>
          <p:cNvPr id="3" name="Content Placeholder 2">
            <a:extLst>
              <a:ext uri="{FF2B5EF4-FFF2-40B4-BE49-F238E27FC236}">
                <a16:creationId xmlns:a16="http://schemas.microsoft.com/office/drawing/2014/main" id="{B8516968-BE23-3A4E-B4EA-4BE6DE858709}"/>
              </a:ext>
            </a:extLst>
          </p:cNvPr>
          <p:cNvSpPr>
            <a:spLocks noGrp="1"/>
          </p:cNvSpPr>
          <p:nvPr>
            <p:ph idx="1"/>
          </p:nvPr>
        </p:nvSpPr>
        <p:spPr>
          <a:xfrm>
            <a:off x="822366" y="325388"/>
            <a:ext cx="1849582" cy="660858"/>
          </a:xfrm>
        </p:spPr>
        <p:txBody>
          <a:bodyPr anchor="t">
            <a:noAutofit/>
          </a:bodyPr>
          <a:lstStyle/>
          <a:p>
            <a:pPr marL="0" indent="0">
              <a:buNone/>
            </a:pPr>
            <a:r>
              <a:rPr lang="en-US" sz="3600" b="1" u="sng" dirty="0">
                <a:latin typeface="Times New Roman" panose="02020603050405020304" pitchFamily="18" charset="0"/>
                <a:cs typeface="Times New Roman" panose="02020603050405020304" pitchFamily="18" charset="0"/>
              </a:rPr>
              <a:t>Agenda</a:t>
            </a:r>
          </a:p>
        </p:txBody>
      </p:sp>
      <p:pic>
        <p:nvPicPr>
          <p:cNvPr id="2050" name="Picture 2" descr="CSC378: Red-Black Trees">
            <a:extLst>
              <a:ext uri="{FF2B5EF4-FFF2-40B4-BE49-F238E27FC236}">
                <a16:creationId xmlns:a16="http://schemas.microsoft.com/office/drawing/2014/main" id="{084925DD-0507-DD44-B510-7536FB76EA6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51223" y="1788803"/>
            <a:ext cx="2897777" cy="1736714"/>
          </a:xfrm>
          <a:prstGeom prst="rect">
            <a:avLst/>
          </a:prstGeom>
          <a:noFill/>
          <a:extLst>
            <a:ext uri="{909E8E84-426E-40DD-AFC4-6F175D3DCCD1}">
              <a14:hiddenFill xmlns:a14="http://schemas.microsoft.com/office/drawing/2010/main">
                <a:solidFill>
                  <a:srgbClr val="FFFFFF"/>
                </a:solidFill>
              </a14:hiddenFill>
            </a:ext>
          </a:extLst>
        </p:spPr>
      </p:pic>
      <p:cxnSp>
        <p:nvCxnSpPr>
          <p:cNvPr id="2063" name="Straight Connector 2058">
            <a:extLst>
              <a:ext uri="{FF2B5EF4-FFF2-40B4-BE49-F238E27FC236}">
                <a16:creationId xmlns:a16="http://schemas.microsoft.com/office/drawing/2014/main" id="{F478F504-9E26-4692-A3E2-5363222B8E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F9BD2D9-4678-4344-8D05-69553A97F502}"/>
              </a:ext>
            </a:extLst>
          </p:cNvPr>
          <p:cNvSpPr txBox="1"/>
          <p:nvPr/>
        </p:nvSpPr>
        <p:spPr>
          <a:xfrm>
            <a:off x="1195934" y="1667671"/>
            <a:ext cx="6010982" cy="5078313"/>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What is Red/Black Tree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Properties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Applications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Insertion</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Deletion</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Complexity</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Advantages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Dis-advantages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Conclusion</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11064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F83A1-3CB2-4745-BCC8-A444DD253AF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538BC03-C2EE-1B41-8D75-DD31A51A44D9}"/>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Compared to a conventional binary search tree, the red-black tree requires an additional bit on every node to store the node's color, but because to its balancing characteristic, it performs all operations more quickly than the classic binary search tree. Due to its fewer rotations, the red-black tree performs insertion and deletion better than the AVL tree, but lookup takes longer since the AVL tree maintains a more rigorous balance than the red-black tree does.</a:t>
            </a:r>
          </a:p>
        </p:txBody>
      </p:sp>
    </p:spTree>
    <p:extLst>
      <p:ext uri="{BB962C8B-B14F-4D97-AF65-F5344CB8AC3E}">
        <p14:creationId xmlns:p14="http://schemas.microsoft.com/office/powerpoint/2010/main" val="3266313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56B74F-35A0-5F42-85B2-D1575639BF07}"/>
              </a:ext>
            </a:extLst>
          </p:cNvPr>
          <p:cNvSpPr txBox="1"/>
          <p:nvPr/>
        </p:nvSpPr>
        <p:spPr>
          <a:xfrm>
            <a:off x="650726" y="329135"/>
            <a:ext cx="2711320" cy="707886"/>
          </a:xfrm>
          <a:prstGeom prst="rect">
            <a:avLst/>
          </a:prstGeom>
          <a:noFill/>
        </p:spPr>
        <p:txBody>
          <a:bodyPr wrap="none" rtlCol="0">
            <a:spAutoFit/>
          </a:bodyPr>
          <a:lstStyle/>
          <a:p>
            <a:r>
              <a:rPr lang="en-US" sz="4000" b="1" u="sng" dirty="0">
                <a:latin typeface="Times New Roman" panose="02020603050405020304" pitchFamily="18" charset="0"/>
                <a:cs typeface="Times New Roman" panose="02020603050405020304" pitchFamily="18" charset="0"/>
              </a:rPr>
              <a:t>References</a:t>
            </a:r>
            <a:r>
              <a:rPr lang="en-US" sz="4000"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D6117678-4403-1A49-B618-F9CD6AA5BCAF}"/>
              </a:ext>
            </a:extLst>
          </p:cNvPr>
          <p:cNvSpPr txBox="1"/>
          <p:nvPr/>
        </p:nvSpPr>
        <p:spPr>
          <a:xfrm>
            <a:off x="950495" y="1636294"/>
            <a:ext cx="9721515" cy="3416320"/>
          </a:xfrm>
          <a:prstGeom prst="rect">
            <a:avLst/>
          </a:prstGeom>
          <a:noFill/>
        </p:spPr>
        <p:txBody>
          <a:bodyPr wrap="square" rtlCol="0">
            <a:spAutoFit/>
          </a:bodyPr>
          <a:lstStyle/>
          <a:p>
            <a:pPr marL="342900" indent="-342900">
              <a:buFont typeface="+mj-lt"/>
              <a:buAutoNum type="arabicPeriod"/>
            </a:pPr>
            <a:r>
              <a:rPr lang="en-IN" dirty="0" err="1">
                <a:latin typeface="Times New Roman" panose="02020603050405020304" pitchFamily="18" charset="0"/>
                <a:cs typeface="Times New Roman" panose="02020603050405020304" pitchFamily="18" charset="0"/>
              </a:rPr>
              <a:t>Parewa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Programiz</a:t>
            </a:r>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Insertion in a Red-Black Tree. </a:t>
            </a:r>
            <a:r>
              <a:rPr lang="en-US" dirty="0">
                <a:highlight>
                  <a:srgbClr val="000000"/>
                </a:highlight>
                <a:latin typeface="Times New Roman" panose="02020603050405020304" pitchFamily="18" charset="0"/>
                <a:cs typeface="Times New Roman" panose="02020603050405020304" pitchFamily="18" charset="0"/>
                <a:hlinkClick r:id="rId2"/>
              </a:rPr>
              <a:t>https://www.programiz.com/dsa/insertion-in-a-red-black-tree</a:t>
            </a:r>
            <a:endParaRPr lang="en-US" dirty="0">
              <a:highlight>
                <a:srgbClr val="000000"/>
              </a:highlight>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John M. 1998. </a:t>
            </a:r>
            <a:r>
              <a:rPr lang="en-IN" i="1" dirty="0">
                <a:latin typeface="Times New Roman" panose="02020603050405020304" pitchFamily="18" charset="0"/>
                <a:cs typeface="Times New Roman" panose="02020603050405020304" pitchFamily="18" charset="0"/>
              </a:rPr>
              <a:t>Data Structures and Algorithms. https://</a:t>
            </a:r>
            <a:r>
              <a:rPr lang="en-IN" i="1" dirty="0" err="1">
                <a:latin typeface="Times New Roman" panose="02020603050405020304" pitchFamily="18" charset="0"/>
                <a:cs typeface="Times New Roman" panose="02020603050405020304" pitchFamily="18" charset="0"/>
              </a:rPr>
              <a:t>www.eecs.umich.edu</a:t>
            </a:r>
            <a:r>
              <a:rPr lang="en-IN" i="1" dirty="0">
                <a:latin typeface="Times New Roman" panose="02020603050405020304" pitchFamily="18" charset="0"/>
                <a:cs typeface="Times New Roman" panose="02020603050405020304" pitchFamily="18" charset="0"/>
              </a:rPr>
              <a:t>/courses/eecs380/ALG/</a:t>
            </a:r>
            <a:r>
              <a:rPr lang="en-IN" i="1" dirty="0" err="1">
                <a:latin typeface="Times New Roman" panose="02020603050405020304" pitchFamily="18" charset="0"/>
                <a:cs typeface="Times New Roman" panose="02020603050405020304" pitchFamily="18" charset="0"/>
              </a:rPr>
              <a:t>red_black.html</a:t>
            </a:r>
            <a:r>
              <a:rPr lang="en-US"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CS. February 25, 1998. </a:t>
            </a:r>
            <a:r>
              <a:rPr lang="en-IN" i="1" dirty="0">
                <a:latin typeface="Times New Roman" panose="02020603050405020304" pitchFamily="18" charset="0"/>
                <a:cs typeface="Times New Roman" panose="02020603050405020304" pitchFamily="18" charset="0"/>
              </a:rPr>
              <a:t>Red Black Tree Deletion</a:t>
            </a: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3"/>
              </a:rPr>
              <a:t>https://www.cs.purdue.edu/homes/ayg/CS251/slides/chap13c.pdf</a:t>
            </a:r>
            <a:r>
              <a:rPr lang="en-IN" dirty="0">
                <a:latin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err="1">
                <a:latin typeface="Times New Roman" panose="02020603050405020304" pitchFamily="18" charset="0"/>
                <a:cs typeface="Times New Roman" panose="02020603050405020304" pitchFamily="18" charset="0"/>
              </a:rPr>
              <a:t>OpenG,Iq</a:t>
            </a:r>
            <a:r>
              <a:rPr lang="en-IN" dirty="0">
                <a:latin typeface="Times New Roman" panose="02020603050405020304" pitchFamily="18" charset="0"/>
                <a:cs typeface="Times New Roman" panose="02020603050405020304" pitchFamily="18" charset="0"/>
              </a:rPr>
              <a:t>. 2022. </a:t>
            </a:r>
            <a:r>
              <a:rPr lang="en-IN" i="1" dirty="0">
                <a:latin typeface="Times New Roman" panose="02020603050405020304" pitchFamily="18" charset="0"/>
                <a:cs typeface="Times New Roman" panose="02020603050405020304" pitchFamily="18" charset="0"/>
              </a:rPr>
              <a:t>Time and Space Complexity of Red Black Tree</a:t>
            </a:r>
            <a:r>
              <a:rPr lang="en-IN" b="1" i="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4"/>
              </a:rPr>
              <a:t>https://iq.opengenus.org/time-and-space-complexity-of-red-black-tree/</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t>Manasab.</a:t>
            </a:r>
            <a:r>
              <a:rPr lang="en-IN" dirty="0">
                <a:latin typeface="Times New Roman" panose="02020603050405020304" pitchFamily="18" charset="0"/>
                <a:cs typeface="Times New Roman" panose="02020603050405020304" pitchFamily="18" charset="0"/>
              </a:rPr>
              <a:t>16 May, 2022. </a:t>
            </a:r>
            <a:r>
              <a:rPr lang="en-IN" i="1" dirty="0">
                <a:latin typeface="Times New Roman" panose="02020603050405020304" pitchFamily="18" charset="0"/>
                <a:cs typeface="Times New Roman" panose="02020603050405020304" pitchFamily="18" charset="0"/>
              </a:rPr>
              <a:t>Applications, Advantages and Disadvantages of Red-Black Tree</a:t>
            </a: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5"/>
              </a:rPr>
              <a:t>https://www.geeksforgeeks.org/applications-advantages-and-disadvantages-of-red-black-tree/</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1465535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 name="Straight Connector 12">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F51EE1E-6258-4F09-963A-853315C6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0C870A26-B508-1A49-922C-766691C2782C}"/>
              </a:ext>
            </a:extLst>
          </p:cNvPr>
          <p:cNvSpPr txBox="1"/>
          <p:nvPr/>
        </p:nvSpPr>
        <p:spPr>
          <a:xfrm>
            <a:off x="1143001" y="2332026"/>
            <a:ext cx="4953000" cy="3567118"/>
          </a:xfrm>
          <a:prstGeom prst="rect">
            <a:avLst/>
          </a:prstGeom>
        </p:spPr>
        <p:txBody>
          <a:bodyPr vert="horz" lIns="91440" tIns="45720" rIns="91440" bIns="45720" rtlCol="0" anchor="t">
            <a:normAutofit/>
          </a:bodyPr>
          <a:lstStyle/>
          <a:p>
            <a:pPr>
              <a:lnSpc>
                <a:spcPct val="120000"/>
              </a:lnSpc>
              <a:spcAft>
                <a:spcPts val="600"/>
              </a:spcAft>
            </a:pPr>
            <a:r>
              <a:rPr lang="en-US" sz="4800" dirty="0"/>
              <a:t>THANK YOU</a:t>
            </a:r>
          </a:p>
        </p:txBody>
      </p:sp>
      <p:pic>
        <p:nvPicPr>
          <p:cNvPr id="6" name="Graphic 5" descr="Handshake">
            <a:extLst>
              <a:ext uri="{FF2B5EF4-FFF2-40B4-BE49-F238E27FC236}">
                <a16:creationId xmlns:a16="http://schemas.microsoft.com/office/drawing/2014/main" id="{C5F62045-8120-C20A-391C-19360E45A8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57310" y="1931097"/>
            <a:ext cx="3327437" cy="3327437"/>
          </a:xfrm>
          <a:prstGeom prst="rect">
            <a:avLst/>
          </a:prstGeom>
        </p:spPr>
      </p:pic>
      <p:cxnSp>
        <p:nvCxnSpPr>
          <p:cNvPr id="19" name="Straight Connector 18">
            <a:extLst>
              <a:ext uri="{FF2B5EF4-FFF2-40B4-BE49-F238E27FC236}">
                <a16:creationId xmlns:a16="http://schemas.microsoft.com/office/drawing/2014/main" id="{7FA07B03-7E5B-4F33-A494-D72BC5BEB0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133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Yellow question mark">
            <a:extLst>
              <a:ext uri="{FF2B5EF4-FFF2-40B4-BE49-F238E27FC236}">
                <a16:creationId xmlns:a16="http://schemas.microsoft.com/office/drawing/2014/main" id="{04A0EBCA-7702-558A-934F-4504A6FCF9C0}"/>
              </a:ext>
            </a:extLst>
          </p:cNvPr>
          <p:cNvPicPr>
            <a:picLocks noChangeAspect="1"/>
          </p:cNvPicPr>
          <p:nvPr/>
        </p:nvPicPr>
        <p:blipFill rotWithShape="1">
          <a:blip r:embed="rId2"/>
          <a:srcRect b="6250"/>
          <a:stretch/>
        </p:blipFill>
        <p:spPr>
          <a:xfrm>
            <a:off x="20" y="10"/>
            <a:ext cx="12191979" cy="6857989"/>
          </a:xfrm>
          <a:prstGeom prst="rect">
            <a:avLst/>
          </a:prstGeom>
        </p:spPr>
      </p:pic>
      <p:sp>
        <p:nvSpPr>
          <p:cNvPr id="14" name="Freeform: Shape 13">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D5D12016-6EE5-4F4A-BC99-A56493E60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87507"/>
            <a:ext cx="12191999" cy="5070562"/>
          </a:xfrm>
          <a:prstGeom prst="rect">
            <a:avLst/>
          </a:prstGeom>
          <a:gradFill flip="none" rotWithShape="1">
            <a:gsLst>
              <a:gs pos="50000">
                <a:srgbClr val="000000">
                  <a:alpha val="37000"/>
                </a:srgbClr>
              </a:gs>
              <a:gs pos="80000">
                <a:srgbClr val="000000">
                  <a:alpha val="22000"/>
                </a:srgbClr>
              </a:gs>
              <a:gs pos="0">
                <a:srgbClr val="000000">
                  <a:alpha val="0"/>
                </a:srgbClr>
              </a:gs>
              <a:gs pos="20000">
                <a:srgbClr val="000000">
                  <a:alpha val="15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85A8D98-7E07-6A47-81B1-F3C61159BB9C}"/>
              </a:ext>
            </a:extLst>
          </p:cNvPr>
          <p:cNvSpPr txBox="1"/>
          <p:nvPr/>
        </p:nvSpPr>
        <p:spPr>
          <a:xfrm>
            <a:off x="2477929" y="1181101"/>
            <a:ext cx="7236143" cy="2610914"/>
          </a:xfrm>
          <a:prstGeom prst="rect">
            <a:avLst/>
          </a:prstGeom>
        </p:spPr>
        <p:txBody>
          <a:bodyPr vert="horz" lIns="91440" tIns="45720" rIns="91440" bIns="45720" rtlCol="0" anchor="b">
            <a:normAutofit/>
          </a:bodyPr>
          <a:lstStyle/>
          <a:p>
            <a:pPr algn="ctr">
              <a:spcBef>
                <a:spcPct val="0"/>
              </a:spcBef>
              <a:spcAft>
                <a:spcPts val="600"/>
              </a:spcAft>
            </a:pPr>
            <a:r>
              <a:rPr lang="en-US" sz="4800" cap="all" spc="300" dirty="0">
                <a:solidFill>
                  <a:srgbClr val="FFFFFF"/>
                </a:solidFill>
                <a:latin typeface="+mj-lt"/>
                <a:ea typeface="+mj-ea"/>
                <a:cs typeface="+mj-cs"/>
              </a:rPr>
              <a:t>Any Questions? </a:t>
            </a:r>
          </a:p>
        </p:txBody>
      </p:sp>
      <p:sp>
        <p:nvSpPr>
          <p:cNvPr id="18" name="Freeform: Shape 17">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0" name="Straight Connector 19">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969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Freeform: Shape 6152">
            <a:extLst>
              <a:ext uri="{FF2B5EF4-FFF2-40B4-BE49-F238E27FC236}">
                <a16:creationId xmlns:a16="http://schemas.microsoft.com/office/drawing/2014/main" id="{3F51EE1E-6258-4F09-963A-853315C6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EEFDF1-CE13-9D47-994F-64CBC8E16550}"/>
              </a:ext>
            </a:extLst>
          </p:cNvPr>
          <p:cNvSpPr>
            <a:spLocks noGrp="1"/>
          </p:cNvSpPr>
          <p:nvPr>
            <p:ph type="title"/>
          </p:nvPr>
        </p:nvSpPr>
        <p:spPr>
          <a:xfrm>
            <a:off x="1143001" y="872935"/>
            <a:ext cx="5999018" cy="1360898"/>
          </a:xfrm>
        </p:spPr>
        <p:txBody>
          <a:bodyPr>
            <a:normAutofit/>
          </a:bodyPr>
          <a:lstStyle/>
          <a:p>
            <a:r>
              <a:rPr lang="en-IN" dirty="0"/>
              <a:t>What is Red-Black Tree?</a:t>
            </a:r>
            <a:endParaRPr lang="en-US" dirty="0"/>
          </a:p>
        </p:txBody>
      </p:sp>
      <p:sp>
        <p:nvSpPr>
          <p:cNvPr id="3" name="Content Placeholder 2">
            <a:extLst>
              <a:ext uri="{FF2B5EF4-FFF2-40B4-BE49-F238E27FC236}">
                <a16:creationId xmlns:a16="http://schemas.microsoft.com/office/drawing/2014/main" id="{6BBD4B27-880A-AB44-B8F9-7516821E3B84}"/>
              </a:ext>
            </a:extLst>
          </p:cNvPr>
          <p:cNvSpPr>
            <a:spLocks noGrp="1"/>
          </p:cNvSpPr>
          <p:nvPr>
            <p:ph idx="1"/>
          </p:nvPr>
        </p:nvSpPr>
        <p:spPr>
          <a:xfrm>
            <a:off x="1143001" y="2332026"/>
            <a:ext cx="4953000" cy="3567118"/>
          </a:xfrm>
        </p:spPr>
        <p:txBody>
          <a:bodyPr anchor="t">
            <a:normAutofit/>
          </a:bodyPr>
          <a:lstStyle/>
          <a:p>
            <a:pPr>
              <a:lnSpc>
                <a:spcPct val="110000"/>
              </a:lnSpc>
            </a:pPr>
            <a:r>
              <a:rPr lang="en-IN" sz="1700"/>
              <a:t>A red-black tree is a self-balancing binary search tree, that is, a binary search tree that automatically maintains some balance.</a:t>
            </a:r>
          </a:p>
          <a:p>
            <a:pPr>
              <a:lnSpc>
                <a:spcPct val="110000"/>
              </a:lnSpc>
            </a:pPr>
            <a:r>
              <a:rPr lang="en-IN" sz="1700"/>
              <a:t>A red black tree is an extension of the binary search tree. This </a:t>
            </a:r>
            <a:r>
              <a:rPr lang="en-IN" sz="1700" err="1"/>
              <a:t>color</a:t>
            </a:r>
            <a:r>
              <a:rPr lang="en-IN" sz="1700"/>
              <a:t> information is used to ensure that the tree remains balanced during the insertion or deletion process.</a:t>
            </a:r>
          </a:p>
          <a:p>
            <a:pPr marL="0" indent="0">
              <a:lnSpc>
                <a:spcPct val="110000"/>
              </a:lnSpc>
              <a:buNone/>
            </a:pPr>
            <a:br>
              <a:rPr lang="en-IN" sz="1700"/>
            </a:br>
            <a:br>
              <a:rPr lang="en-IN" sz="1700"/>
            </a:br>
            <a:endParaRPr lang="en-US" sz="1700"/>
          </a:p>
        </p:txBody>
      </p:sp>
      <p:pic>
        <p:nvPicPr>
          <p:cNvPr id="6146" name="Picture 2" descr="Red-Black Tree">
            <a:extLst>
              <a:ext uri="{FF2B5EF4-FFF2-40B4-BE49-F238E27FC236}">
                <a16:creationId xmlns:a16="http://schemas.microsoft.com/office/drawing/2014/main" id="{07191749-B925-9D40-9791-A4BB52FE0DA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57310" y="2401961"/>
            <a:ext cx="3327437" cy="2385709"/>
          </a:xfrm>
          <a:prstGeom prst="rect">
            <a:avLst/>
          </a:prstGeom>
          <a:noFill/>
          <a:extLst>
            <a:ext uri="{909E8E84-426E-40DD-AFC4-6F175D3DCCD1}">
              <a14:hiddenFill xmlns:a14="http://schemas.microsoft.com/office/drawing/2010/main">
                <a:solidFill>
                  <a:srgbClr val="FFFFFF"/>
                </a:solidFill>
              </a14:hiddenFill>
            </a:ext>
          </a:extLst>
        </p:spPr>
      </p:pic>
      <p:cxnSp>
        <p:nvCxnSpPr>
          <p:cNvPr id="6155" name="Straight Connector 6154">
            <a:extLst>
              <a:ext uri="{FF2B5EF4-FFF2-40B4-BE49-F238E27FC236}">
                <a16:creationId xmlns:a16="http://schemas.microsoft.com/office/drawing/2014/main" id="{7FA07B03-7E5B-4F33-A494-D72BC5BEB0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601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eeform: Shape 3080">
            <a:extLst>
              <a:ext uri="{FF2B5EF4-FFF2-40B4-BE49-F238E27FC236}">
                <a16:creationId xmlns:a16="http://schemas.microsoft.com/office/drawing/2014/main" id="{3F51EE1E-6258-4F09-963A-853315C6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BE6FF0E-BEEC-3F4E-AD3C-35B745E8CADA}"/>
              </a:ext>
            </a:extLst>
          </p:cNvPr>
          <p:cNvSpPr>
            <a:spLocks noGrp="1"/>
          </p:cNvSpPr>
          <p:nvPr>
            <p:ph type="title"/>
          </p:nvPr>
        </p:nvSpPr>
        <p:spPr>
          <a:xfrm>
            <a:off x="1055264" y="341880"/>
            <a:ext cx="5999018" cy="773287"/>
          </a:xfrm>
        </p:spPr>
        <p:txBody>
          <a:bodyPr>
            <a:normAutofit/>
          </a:bodyPr>
          <a:lstStyle/>
          <a:p>
            <a:r>
              <a:rPr lang="en-US" u="sng" dirty="0"/>
              <a:t>Properties:</a:t>
            </a:r>
          </a:p>
        </p:txBody>
      </p:sp>
      <p:sp>
        <p:nvSpPr>
          <p:cNvPr id="3" name="Content Placeholder 2">
            <a:extLst>
              <a:ext uri="{FF2B5EF4-FFF2-40B4-BE49-F238E27FC236}">
                <a16:creationId xmlns:a16="http://schemas.microsoft.com/office/drawing/2014/main" id="{CED2EFDD-9AC1-7A40-A0F2-57210944AF0A}"/>
              </a:ext>
            </a:extLst>
          </p:cNvPr>
          <p:cNvSpPr>
            <a:spLocks noGrp="1"/>
          </p:cNvSpPr>
          <p:nvPr>
            <p:ph idx="1"/>
          </p:nvPr>
        </p:nvSpPr>
        <p:spPr>
          <a:xfrm>
            <a:off x="1143001" y="1457047"/>
            <a:ext cx="4953000" cy="4442097"/>
          </a:xfrm>
        </p:spPr>
        <p:txBody>
          <a:bodyPr anchor="t">
            <a:normAutofit/>
          </a:bodyPr>
          <a:lstStyle/>
          <a:p>
            <a:pPr fontAlgn="base">
              <a:lnSpc>
                <a:spcPct val="110000"/>
              </a:lnSpc>
            </a:pPr>
            <a:r>
              <a:rPr lang="en-IN" sz="1800" dirty="0">
                <a:latin typeface="Times New Roman" panose="02020603050405020304" pitchFamily="18" charset="0"/>
                <a:cs typeface="Times New Roman" panose="02020603050405020304" pitchFamily="18" charset="0"/>
              </a:rPr>
              <a:t>Every node is either RED or BLACK</a:t>
            </a:r>
          </a:p>
          <a:p>
            <a:pPr fontAlgn="base">
              <a:lnSpc>
                <a:spcPct val="110000"/>
              </a:lnSpc>
            </a:pPr>
            <a:r>
              <a:rPr lang="en-IN" sz="1800" dirty="0">
                <a:latin typeface="Times New Roman" panose="02020603050405020304" pitchFamily="18" charset="0"/>
                <a:cs typeface="Times New Roman" panose="02020603050405020304" pitchFamily="18" charset="0"/>
              </a:rPr>
              <a:t>The root node of the tree is always BLACK</a:t>
            </a:r>
          </a:p>
          <a:p>
            <a:pPr fontAlgn="base">
              <a:lnSpc>
                <a:spcPct val="110000"/>
              </a:lnSpc>
            </a:pPr>
            <a:r>
              <a:rPr lang="en-IN" sz="1800" dirty="0">
                <a:latin typeface="Times New Roman" panose="02020603050405020304" pitchFamily="18" charset="0"/>
                <a:cs typeface="Times New Roman" panose="02020603050405020304" pitchFamily="18" charset="0"/>
              </a:rPr>
              <a:t>All NULL (leaf) nodes are always BLACK</a:t>
            </a:r>
          </a:p>
          <a:p>
            <a:pPr fontAlgn="base">
              <a:lnSpc>
                <a:spcPct val="110000"/>
              </a:lnSpc>
            </a:pPr>
            <a:r>
              <a:rPr lang="en-IN" sz="1800" dirty="0">
                <a:latin typeface="Times New Roman" panose="02020603050405020304" pitchFamily="18" charset="0"/>
                <a:cs typeface="Times New Roman" panose="02020603050405020304" pitchFamily="18" charset="0"/>
              </a:rPr>
              <a:t>There are no two adjacent red nodes</a:t>
            </a:r>
          </a:p>
          <a:p>
            <a:pPr fontAlgn="base">
              <a:lnSpc>
                <a:spcPct val="110000"/>
              </a:lnSpc>
            </a:pPr>
            <a:r>
              <a:rPr lang="en-IN" sz="1800" dirty="0">
                <a:latin typeface="Times New Roman" panose="02020603050405020304" pitchFamily="18" charset="0"/>
                <a:cs typeface="Times New Roman" panose="02020603050405020304" pitchFamily="18" charset="0"/>
              </a:rPr>
              <a:t>Every path from a node (including root) to any of its descendant's NULL nodes has the same number of black nodes</a:t>
            </a:r>
          </a:p>
          <a:p>
            <a:pPr marL="0" indent="0">
              <a:lnSpc>
                <a:spcPct val="110000"/>
              </a:lnSpc>
              <a:buNone/>
            </a:pPr>
            <a:endParaRPr lang="en-US" sz="1300" dirty="0"/>
          </a:p>
        </p:txBody>
      </p:sp>
      <p:pic>
        <p:nvPicPr>
          <p:cNvPr id="3074" name="Picture 2">
            <a:extLst>
              <a:ext uri="{FF2B5EF4-FFF2-40B4-BE49-F238E27FC236}">
                <a16:creationId xmlns:a16="http://schemas.microsoft.com/office/drawing/2014/main" id="{F29134FF-C68C-9049-95F0-1BDED8F9047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7310" y="2579299"/>
            <a:ext cx="3327437" cy="2031032"/>
          </a:xfrm>
          <a:prstGeom prst="rect">
            <a:avLst/>
          </a:prstGeom>
          <a:noFill/>
          <a:extLst>
            <a:ext uri="{909E8E84-426E-40DD-AFC4-6F175D3DCCD1}">
              <a14:hiddenFill xmlns:a14="http://schemas.microsoft.com/office/drawing/2010/main">
                <a:solidFill>
                  <a:srgbClr val="FFFFFF"/>
                </a:solidFill>
              </a14:hiddenFill>
            </a:ext>
          </a:extLst>
        </p:spPr>
      </p:pic>
      <p:cxnSp>
        <p:nvCxnSpPr>
          <p:cNvPr id="3083" name="Straight Connector 3082">
            <a:extLst>
              <a:ext uri="{FF2B5EF4-FFF2-40B4-BE49-F238E27FC236}">
                <a16:creationId xmlns:a16="http://schemas.microsoft.com/office/drawing/2014/main" id="{7FA07B03-7E5B-4F33-A494-D72BC5BEB0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0902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1DBE-44C8-8D46-A5A4-3B64A7B97D3A}"/>
              </a:ext>
            </a:extLst>
          </p:cNvPr>
          <p:cNvSpPr>
            <a:spLocks noGrp="1"/>
          </p:cNvSpPr>
          <p:nvPr>
            <p:ph type="title"/>
          </p:nvPr>
        </p:nvSpPr>
        <p:spPr/>
        <p:txBody>
          <a:bodyPr>
            <a:normAutofit/>
          </a:bodyPr>
          <a:lstStyle/>
          <a:p>
            <a:r>
              <a:rPr lang="en-US" sz="3200" b="1" u="sng" dirty="0">
                <a:latin typeface="Times New Roman" panose="02020603050405020304" pitchFamily="18" charset="0"/>
                <a:cs typeface="Times New Roman" panose="02020603050405020304" pitchFamily="18" charset="0"/>
              </a:rPr>
              <a:t>Applications Of Red/Black BST :</a:t>
            </a:r>
            <a:endParaRPr lang="en-US" sz="3200" dirty="0"/>
          </a:p>
        </p:txBody>
      </p:sp>
      <p:sp>
        <p:nvSpPr>
          <p:cNvPr id="3" name="Content Placeholder 2">
            <a:extLst>
              <a:ext uri="{FF2B5EF4-FFF2-40B4-BE49-F238E27FC236}">
                <a16:creationId xmlns:a16="http://schemas.microsoft.com/office/drawing/2014/main" id="{E747F590-3E66-7745-9C2F-DA9FFB3CAD54}"/>
              </a:ext>
            </a:extLst>
          </p:cNvPr>
          <p:cNvSpPr>
            <a:spLocks noGrp="1"/>
          </p:cNvSpPr>
          <p:nvPr>
            <p:ph idx="1"/>
          </p:nvPr>
        </p:nvSpPr>
        <p:spPr/>
        <p:txBody>
          <a:bodyPr/>
          <a:lstStyle/>
          <a:p>
            <a:pPr marL="342900" indent="-342900">
              <a:lnSpc>
                <a:spcPct val="110000"/>
              </a:lnSpc>
            </a:pPr>
            <a:r>
              <a:rPr lang="en-US" dirty="0">
                <a:latin typeface="Times New Roman" panose="02020603050405020304" pitchFamily="18" charset="0"/>
                <a:cs typeface="Times New Roman" panose="02020603050405020304" pitchFamily="18" charset="0"/>
              </a:rPr>
              <a:t>Compared to other algorithms, RB trees promise the fastest computational times for the INSERT, DELETE, and SEARCH operations. This enables their use in applications that are sensitive in terms of computation time, like real-time applications.</a:t>
            </a:r>
          </a:p>
          <a:p>
            <a:pPr marL="342900" indent="-342900">
              <a:lnSpc>
                <a:spcPct val="110000"/>
              </a:lnSpc>
            </a:pPr>
            <a:r>
              <a:rPr lang="en-US" dirty="0">
                <a:latin typeface="Times New Roman" panose="02020603050405020304" pitchFamily="18" charset="0"/>
                <a:cs typeface="Times New Roman" panose="02020603050405020304" pitchFamily="18" charset="0"/>
              </a:rPr>
              <a:t>However, because of their properties, RB trees may also be used as the cornerstones of data structures that support a wide range of applications.</a:t>
            </a:r>
            <a:endParaRPr lang="en-IN"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017143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DD90D-EC59-0B43-B3B3-0A53861C229D}"/>
              </a:ext>
            </a:extLst>
          </p:cNvPr>
          <p:cNvSpPr>
            <a:spLocks noGrp="1"/>
          </p:cNvSpPr>
          <p:nvPr>
            <p:ph type="title"/>
          </p:nvPr>
        </p:nvSpPr>
        <p:spPr>
          <a:xfrm>
            <a:off x="665017" y="653143"/>
            <a:ext cx="4153394" cy="661973"/>
          </a:xfrm>
        </p:spPr>
        <p:txBody>
          <a:bodyPr>
            <a:noAutofit/>
          </a:bodyPr>
          <a:lstStyle/>
          <a:p>
            <a:r>
              <a:rPr lang="en-US" b="1" u="sng" dirty="0">
                <a:solidFill>
                  <a:srgbClr val="FFFFFF"/>
                </a:solidFill>
                <a:latin typeface="Times New Roman" panose="02020603050405020304" pitchFamily="18" charset="0"/>
                <a:cs typeface="Times New Roman" panose="02020603050405020304" pitchFamily="18" charset="0"/>
              </a:rPr>
              <a:t>Examples</a:t>
            </a:r>
            <a:r>
              <a:rPr lang="en-US" b="1" dirty="0">
                <a:solidFill>
                  <a:srgbClr val="FFFFFF"/>
                </a:solidFill>
                <a:latin typeface="Times New Roman" panose="02020603050405020304" pitchFamily="18" charset="0"/>
                <a:cs typeface="Times New Roman" panose="02020603050405020304" pitchFamily="18" charset="0"/>
              </a:rPr>
              <a:t> : </a:t>
            </a:r>
            <a:endParaRPr lang="en-US" dirty="0"/>
          </a:p>
        </p:txBody>
      </p:sp>
      <p:sp>
        <p:nvSpPr>
          <p:cNvPr id="3" name="Content Placeholder 2">
            <a:extLst>
              <a:ext uri="{FF2B5EF4-FFF2-40B4-BE49-F238E27FC236}">
                <a16:creationId xmlns:a16="http://schemas.microsoft.com/office/drawing/2014/main" id="{0FF8C51F-CC10-6C4D-B223-0DD853FD8BD6}"/>
              </a:ext>
            </a:extLst>
          </p:cNvPr>
          <p:cNvSpPr>
            <a:spLocks noGrp="1"/>
          </p:cNvSpPr>
          <p:nvPr>
            <p:ph idx="1"/>
          </p:nvPr>
        </p:nvSpPr>
        <p:spPr>
          <a:xfrm>
            <a:off x="950025" y="2417337"/>
            <a:ext cx="6954111" cy="3704494"/>
          </a:xfrm>
        </p:spPr>
        <p:txBody>
          <a:bodyPr>
            <a:normAutofit/>
          </a:bodyPr>
          <a:lstStyle/>
          <a:p>
            <a:pPr algn="just"/>
            <a:r>
              <a:rPr lang="en-US" dirty="0">
                <a:solidFill>
                  <a:srgbClr val="FFFFFF"/>
                </a:solidFill>
                <a:latin typeface="Times New Roman" panose="02020603050405020304" pitchFamily="18" charset="0"/>
                <a:cs typeface="Times New Roman" panose="02020603050405020304" pitchFamily="18" charset="0"/>
              </a:rPr>
              <a:t>The original self-balancing binary search tree was the AVL tree (Adelson-</a:t>
            </a:r>
            <a:r>
              <a:rPr lang="en-US" dirty="0" err="1">
                <a:solidFill>
                  <a:srgbClr val="FFFFFF"/>
                </a:solidFill>
                <a:latin typeface="Times New Roman" panose="02020603050405020304" pitchFamily="18" charset="0"/>
                <a:cs typeface="Times New Roman" panose="02020603050405020304" pitchFamily="18" charset="0"/>
              </a:rPr>
              <a:t>Velsky</a:t>
            </a:r>
            <a:r>
              <a:rPr lang="en-US" dirty="0">
                <a:solidFill>
                  <a:srgbClr val="FFFFFF"/>
                </a:solidFill>
                <a:latin typeface="Times New Roman" panose="02020603050405020304" pitchFamily="18" charset="0"/>
                <a:cs typeface="Times New Roman" panose="02020603050405020304" pitchFamily="18" charset="0"/>
              </a:rPr>
              <a:t> and Landis tree). The height difference between any two child subtrees in an AVL tree is one at most. </a:t>
            </a:r>
          </a:p>
          <a:p>
            <a:pPr algn="just"/>
            <a:r>
              <a:rPr lang="en-US" dirty="0">
                <a:solidFill>
                  <a:srgbClr val="FFFFFF"/>
                </a:solidFill>
                <a:latin typeface="Times New Roman" panose="02020603050405020304" pitchFamily="18" charset="0"/>
                <a:cs typeface="Times New Roman" panose="02020603050405020304" pitchFamily="18" charset="0"/>
              </a:rPr>
              <a:t>Rebalancing is necessary if this stipulation is not satisfied.</a:t>
            </a:r>
          </a:p>
          <a:p>
            <a:pPr algn="just"/>
            <a:r>
              <a:rPr lang="en-US" dirty="0">
                <a:solidFill>
                  <a:srgbClr val="FFFFFF"/>
                </a:solidFill>
                <a:latin typeface="Times New Roman" panose="02020603050405020304" pitchFamily="18" charset="0"/>
                <a:cs typeface="Times New Roman" panose="02020603050405020304" pitchFamily="18" charset="0"/>
              </a:rPr>
              <a:t>They are a subset of RB trees as a result. AVL trees are more strictly balanced because the worst-case height is 0.720 times greater than the worst-case height of RB trees.</a:t>
            </a:r>
            <a:endParaRPr lang="en-IN" dirty="0">
              <a:solidFill>
                <a:srgbClr val="FFFFFF"/>
              </a:solidFill>
              <a:latin typeface="Times New Roman" panose="02020603050405020304" pitchFamily="18"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71E9069A-CDC5-9841-B49A-080022BD7BD7}"/>
              </a:ext>
            </a:extLst>
          </p:cNvPr>
          <p:cNvSpPr txBox="1"/>
          <p:nvPr/>
        </p:nvSpPr>
        <p:spPr>
          <a:xfrm>
            <a:off x="665017" y="1804318"/>
            <a:ext cx="2588821" cy="738664"/>
          </a:xfrm>
          <a:prstGeom prst="rect">
            <a:avLst/>
          </a:prstGeom>
          <a:noFill/>
        </p:spPr>
        <p:txBody>
          <a:bodyPr wrap="square" rtlCol="0">
            <a:spAutoFit/>
          </a:bodyPr>
          <a:lstStyle/>
          <a:p>
            <a:r>
              <a:rPr lang="en-US" sz="2400" u="sng" dirty="0">
                <a:solidFill>
                  <a:srgbClr val="FFFFFF"/>
                </a:solidFill>
                <a:latin typeface="Times New Roman" panose="02020603050405020304" pitchFamily="18" charset="0"/>
                <a:cs typeface="Times New Roman" panose="02020603050405020304" pitchFamily="18" charset="0"/>
              </a:rPr>
              <a:t>1. AVL Trees</a:t>
            </a:r>
            <a:r>
              <a:rPr lang="en-US" sz="2400" dirty="0">
                <a:solidFill>
                  <a:srgbClr val="FFFFFF"/>
                </a:solidFill>
                <a:latin typeface="Times New Roman" panose="02020603050405020304" pitchFamily="18" charset="0"/>
                <a:cs typeface="Times New Roman" panose="02020603050405020304" pitchFamily="18" charset="0"/>
              </a:rPr>
              <a:t> :</a:t>
            </a:r>
            <a:r>
              <a:rPr lang="en-US" sz="2400" u="sng" dirty="0">
                <a:solidFill>
                  <a:srgbClr val="FFFFFF"/>
                </a:solidFill>
                <a:latin typeface="Times New Roman" panose="02020603050405020304" pitchFamily="18" charset="0"/>
                <a:cs typeface="Times New Roman" panose="02020603050405020304" pitchFamily="18" charset="0"/>
              </a:rPr>
              <a:t> </a:t>
            </a:r>
          </a:p>
          <a:p>
            <a:endParaRPr lang="en-US" dirty="0"/>
          </a:p>
        </p:txBody>
      </p:sp>
      <p:pic>
        <p:nvPicPr>
          <p:cNvPr id="4098" name="Picture 2" descr="AVL Tree">
            <a:extLst>
              <a:ext uri="{FF2B5EF4-FFF2-40B4-BE49-F238E27FC236}">
                <a16:creationId xmlns:a16="http://schemas.microsoft.com/office/drawing/2014/main" id="{94F60E33-1B68-2B44-84C8-6E20EC4CD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4899" y="2417337"/>
            <a:ext cx="3032083" cy="3394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028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825E91-D53D-7A66-1728-2A07F06840CD}"/>
              </a:ext>
            </a:extLst>
          </p:cNvPr>
          <p:cNvSpPr>
            <a:spLocks noGrp="1"/>
          </p:cNvSpPr>
          <p:nvPr>
            <p:ph idx="4294967295"/>
          </p:nvPr>
        </p:nvSpPr>
        <p:spPr>
          <a:xfrm>
            <a:off x="2595989" y="4440239"/>
            <a:ext cx="5377133" cy="586635"/>
          </a:xfrm>
        </p:spPr>
        <p:txBody>
          <a:bodyPr vert="horz" lIns="91440" tIns="45720" rIns="91440" bIns="45720" rtlCol="0" anchor="ctr">
            <a:normAutofit/>
          </a:bodyPr>
          <a:lstStyle/>
          <a:p>
            <a:pPr marL="0" indent="0">
              <a:lnSpc>
                <a:spcPct val="110000"/>
              </a:lnSpc>
              <a:buNone/>
            </a:pPr>
            <a:endParaRPr lang="en-US" sz="1900" b="0" i="0" dirty="0">
              <a:solidFill>
                <a:srgbClr val="FFFFFF"/>
              </a:solidFill>
              <a:effectLst/>
            </a:endParaRPr>
          </a:p>
          <a:p>
            <a:pPr marL="0">
              <a:lnSpc>
                <a:spcPct val="110000"/>
              </a:lnSpc>
            </a:pPr>
            <a:endParaRPr lang="en-US" sz="1900" b="0" i="0" dirty="0">
              <a:solidFill>
                <a:srgbClr val="FFFFFF"/>
              </a:solidFill>
              <a:effectLst/>
            </a:endParaRPr>
          </a:p>
          <a:p>
            <a:pPr marL="0">
              <a:lnSpc>
                <a:spcPct val="110000"/>
              </a:lnSpc>
            </a:pPr>
            <a:endParaRPr lang="en-US" sz="1900" dirty="0">
              <a:solidFill>
                <a:srgbClr val="FFFFFF"/>
              </a:solidFill>
            </a:endParaRPr>
          </a:p>
        </p:txBody>
      </p:sp>
      <p:sp>
        <p:nvSpPr>
          <p:cNvPr id="2" name="TextBox 1">
            <a:extLst>
              <a:ext uri="{FF2B5EF4-FFF2-40B4-BE49-F238E27FC236}">
                <a16:creationId xmlns:a16="http://schemas.microsoft.com/office/drawing/2014/main" id="{C35A29E3-F699-294D-9E47-8A702E3AA7FD}"/>
              </a:ext>
            </a:extLst>
          </p:cNvPr>
          <p:cNvSpPr txBox="1"/>
          <p:nvPr/>
        </p:nvSpPr>
        <p:spPr>
          <a:xfrm>
            <a:off x="982758" y="594613"/>
            <a:ext cx="2141034" cy="738664"/>
          </a:xfrm>
          <a:prstGeom prst="rect">
            <a:avLst/>
          </a:prstGeom>
          <a:noFill/>
        </p:spPr>
        <p:txBody>
          <a:bodyPr wrap="square" rtlCol="0">
            <a:spAutoFit/>
          </a:bodyPr>
          <a:lstStyle/>
          <a:p>
            <a:r>
              <a:rPr lang="en-US" sz="2400" u="sng" dirty="0">
                <a:solidFill>
                  <a:srgbClr val="FFFFFF"/>
                </a:solidFill>
                <a:latin typeface="Times New Roman" panose="02020603050405020304" pitchFamily="18" charset="0"/>
                <a:cs typeface="Times New Roman" panose="02020603050405020304" pitchFamily="18" charset="0"/>
              </a:rPr>
              <a:t>2. Tango Trees:</a:t>
            </a:r>
          </a:p>
          <a:p>
            <a:endParaRPr lang="en-US" dirty="0"/>
          </a:p>
        </p:txBody>
      </p:sp>
      <p:sp>
        <p:nvSpPr>
          <p:cNvPr id="4" name="TextBox 3">
            <a:extLst>
              <a:ext uri="{FF2B5EF4-FFF2-40B4-BE49-F238E27FC236}">
                <a16:creationId xmlns:a16="http://schemas.microsoft.com/office/drawing/2014/main" id="{0D14A4B9-DC23-E749-9697-5F8F24778DC8}"/>
              </a:ext>
            </a:extLst>
          </p:cNvPr>
          <p:cNvSpPr txBox="1"/>
          <p:nvPr/>
        </p:nvSpPr>
        <p:spPr>
          <a:xfrm>
            <a:off x="1213026" y="1213008"/>
            <a:ext cx="3530600" cy="1477328"/>
          </a:xfrm>
          <a:prstGeom prst="rect">
            <a:avLst/>
          </a:prstGeom>
          <a:noFill/>
        </p:spPr>
        <p:txBody>
          <a:bodyPr wrap="square" rtlCol="0">
            <a:spAutoFit/>
          </a:bodyPr>
          <a:lstStyle/>
          <a:p>
            <a:r>
              <a:rPr lang="en-US" dirty="0">
                <a:solidFill>
                  <a:srgbClr val="FFFFFF"/>
                </a:solidFill>
                <a:latin typeface="Times New Roman" panose="02020603050405020304" pitchFamily="18" charset="0"/>
                <a:cs typeface="Times New Roman" panose="02020603050405020304" pitchFamily="18" charset="0"/>
              </a:rPr>
              <a:t>It is a type of binary search tree optimized for fast searches, specifically uses RB trees as part of its data structure. </a:t>
            </a:r>
          </a:p>
          <a:p>
            <a:endParaRPr lang="en-US" dirty="0"/>
          </a:p>
        </p:txBody>
      </p:sp>
      <p:sp>
        <p:nvSpPr>
          <p:cNvPr id="5" name="TextBox 4">
            <a:extLst>
              <a:ext uri="{FF2B5EF4-FFF2-40B4-BE49-F238E27FC236}">
                <a16:creationId xmlns:a16="http://schemas.microsoft.com/office/drawing/2014/main" id="{8381C538-6A93-7E45-A982-C6300C1F9628}"/>
              </a:ext>
            </a:extLst>
          </p:cNvPr>
          <p:cNvSpPr txBox="1"/>
          <p:nvPr/>
        </p:nvSpPr>
        <p:spPr>
          <a:xfrm>
            <a:off x="929565" y="2690336"/>
            <a:ext cx="4388454" cy="738664"/>
          </a:xfrm>
          <a:prstGeom prst="rect">
            <a:avLst/>
          </a:prstGeom>
          <a:noFill/>
        </p:spPr>
        <p:txBody>
          <a:bodyPr wrap="square" rtlCol="0">
            <a:spAutoFit/>
          </a:bodyPr>
          <a:lstStyle/>
          <a:p>
            <a:r>
              <a:rPr lang="en-US" sz="2400" u="sng" dirty="0">
                <a:solidFill>
                  <a:srgbClr val="FFFFFF"/>
                </a:solidFill>
                <a:latin typeface="Times New Roman" panose="02020603050405020304" pitchFamily="18" charset="0"/>
                <a:cs typeface="Times New Roman" panose="02020603050405020304" pitchFamily="18" charset="0"/>
              </a:rPr>
              <a:t>3. Functional Programming:</a:t>
            </a:r>
          </a:p>
          <a:p>
            <a:endParaRPr lang="en-US" dirty="0"/>
          </a:p>
        </p:txBody>
      </p:sp>
      <p:sp>
        <p:nvSpPr>
          <p:cNvPr id="6" name="TextBox 5">
            <a:extLst>
              <a:ext uri="{FF2B5EF4-FFF2-40B4-BE49-F238E27FC236}">
                <a16:creationId xmlns:a16="http://schemas.microsoft.com/office/drawing/2014/main" id="{0A707C78-9B1F-CA4F-AD97-B0432964F9A6}"/>
              </a:ext>
            </a:extLst>
          </p:cNvPr>
          <p:cNvSpPr txBox="1"/>
          <p:nvPr/>
        </p:nvSpPr>
        <p:spPr>
          <a:xfrm>
            <a:off x="1242772" y="3264098"/>
            <a:ext cx="4034918" cy="923330"/>
          </a:xfrm>
          <a:prstGeom prst="rect">
            <a:avLst/>
          </a:prstGeom>
          <a:noFill/>
        </p:spPr>
        <p:txBody>
          <a:bodyPr wrap="square" rtlCol="0">
            <a:spAutoFit/>
          </a:bodyPr>
          <a:lstStyle/>
          <a:p>
            <a:r>
              <a:rPr lang="en-US" dirty="0">
                <a:solidFill>
                  <a:srgbClr val="FFFFFF"/>
                </a:solidFill>
                <a:latin typeface="Times New Roman" panose="02020603050405020304" pitchFamily="18" charset="0"/>
                <a:cs typeface="Times New Roman" panose="02020603050405020304" pitchFamily="18" charset="0"/>
              </a:rPr>
              <a:t>Red/Black Trees are used to construct associative arrays.</a:t>
            </a:r>
          </a:p>
          <a:p>
            <a:endParaRPr lang="en-US" dirty="0"/>
          </a:p>
        </p:txBody>
      </p:sp>
      <p:sp>
        <p:nvSpPr>
          <p:cNvPr id="7" name="TextBox 6">
            <a:extLst>
              <a:ext uri="{FF2B5EF4-FFF2-40B4-BE49-F238E27FC236}">
                <a16:creationId xmlns:a16="http://schemas.microsoft.com/office/drawing/2014/main" id="{F21BDD4C-F381-0644-8014-5583FB7FAE47}"/>
              </a:ext>
            </a:extLst>
          </p:cNvPr>
          <p:cNvSpPr txBox="1"/>
          <p:nvPr/>
        </p:nvSpPr>
        <p:spPr>
          <a:xfrm>
            <a:off x="939335" y="4111814"/>
            <a:ext cx="3445727" cy="738664"/>
          </a:xfrm>
          <a:prstGeom prst="rect">
            <a:avLst/>
          </a:prstGeom>
          <a:noFill/>
        </p:spPr>
        <p:txBody>
          <a:bodyPr wrap="square" rtlCol="0">
            <a:spAutoFit/>
          </a:bodyPr>
          <a:lstStyle/>
          <a:p>
            <a:r>
              <a:rPr lang="en-US" sz="2400" u="sng" dirty="0">
                <a:solidFill>
                  <a:srgbClr val="FFFFFF"/>
                </a:solidFill>
                <a:latin typeface="Times New Roman" panose="02020603050405020304" pitchFamily="18" charset="0"/>
                <a:cs typeface="Times New Roman" panose="02020603050405020304" pitchFamily="18" charset="0"/>
              </a:rPr>
              <a:t>4. Applications in JAVA:</a:t>
            </a:r>
          </a:p>
          <a:p>
            <a:endParaRPr lang="en-US" dirty="0"/>
          </a:p>
        </p:txBody>
      </p:sp>
      <p:sp>
        <p:nvSpPr>
          <p:cNvPr id="9" name="TextBox 8">
            <a:extLst>
              <a:ext uri="{FF2B5EF4-FFF2-40B4-BE49-F238E27FC236}">
                <a16:creationId xmlns:a16="http://schemas.microsoft.com/office/drawing/2014/main" id="{0BC3DAAB-1A49-9B41-9D5E-7F4D1044C95E}"/>
              </a:ext>
            </a:extLst>
          </p:cNvPr>
          <p:cNvSpPr txBox="1"/>
          <p:nvPr/>
        </p:nvSpPr>
        <p:spPr>
          <a:xfrm>
            <a:off x="1283101" y="4658832"/>
            <a:ext cx="4034918" cy="1200329"/>
          </a:xfrm>
          <a:prstGeom prst="rect">
            <a:avLst/>
          </a:prstGeom>
          <a:noFill/>
        </p:spPr>
        <p:txBody>
          <a:bodyPr wrap="square" rtlCol="0">
            <a:spAutoFit/>
          </a:bodyPr>
          <a:lstStyle/>
          <a:p>
            <a:r>
              <a:rPr lang="en-US" dirty="0" err="1">
                <a:solidFill>
                  <a:srgbClr val="FFFFFF"/>
                </a:solidFill>
                <a:latin typeface="Times New Roman" panose="02020603050405020304" pitchFamily="18" charset="0"/>
                <a:cs typeface="Times New Roman" panose="02020603050405020304" pitchFamily="18" charset="0"/>
              </a:rPr>
              <a:t>TreeSet</a:t>
            </a:r>
            <a:r>
              <a:rPr lang="en-US" dirty="0">
                <a:solidFill>
                  <a:srgbClr val="FFFFFF"/>
                </a:solidFill>
                <a:latin typeface="Times New Roman" panose="02020603050405020304" pitchFamily="18" charset="0"/>
                <a:cs typeface="Times New Roman" panose="02020603050405020304" pitchFamily="18" charset="0"/>
              </a:rPr>
              <a:t> and </a:t>
            </a:r>
            <a:r>
              <a:rPr lang="en-US" dirty="0" err="1">
                <a:solidFill>
                  <a:srgbClr val="FFFFFF"/>
                </a:solidFill>
                <a:latin typeface="Times New Roman" panose="02020603050405020304" pitchFamily="18" charset="0"/>
                <a:cs typeface="Times New Roman" panose="02020603050405020304" pitchFamily="18" charset="0"/>
              </a:rPr>
              <a:t>TreeMap</a:t>
            </a:r>
            <a:r>
              <a:rPr lang="en-US" dirty="0">
                <a:solidFill>
                  <a:srgbClr val="FFFFFF"/>
                </a:solidFill>
                <a:latin typeface="Times New Roman" panose="02020603050405020304" pitchFamily="18" charset="0"/>
                <a:cs typeface="Times New Roman" panose="02020603050405020304" pitchFamily="18" charset="0"/>
              </a:rPr>
              <a:t> in java uses RED/BLACK Tree for Sorting and Ordering.</a:t>
            </a:r>
          </a:p>
          <a:p>
            <a:endParaRPr lang="en-US" dirty="0"/>
          </a:p>
        </p:txBody>
      </p:sp>
      <p:sp>
        <p:nvSpPr>
          <p:cNvPr id="50" name="AutoShape 2" descr="Tango Tree Data Structure - GeeksforGeeks">
            <a:extLst>
              <a:ext uri="{FF2B5EF4-FFF2-40B4-BE49-F238E27FC236}">
                <a16:creationId xmlns:a16="http://schemas.microsoft.com/office/drawing/2014/main" id="{9C70BDC2-6D94-2B4D-864D-81F778B7FD57}"/>
              </a:ext>
            </a:extLst>
          </p:cNvPr>
          <p:cNvSpPr>
            <a:spLocks noChangeAspect="1" noChangeArrowheads="1"/>
          </p:cNvSpPr>
          <p:nvPr/>
        </p:nvSpPr>
        <p:spPr bwMode="auto">
          <a:xfrm>
            <a:off x="4330700" y="2279650"/>
            <a:ext cx="3530600" cy="2298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4" name="Picture 4" descr="10 Best Data Structure and Algorithms courses for Java Developers in 2022 |  by javinpaul | Javarevisited | Medium">
            <a:extLst>
              <a:ext uri="{FF2B5EF4-FFF2-40B4-BE49-F238E27FC236}">
                <a16:creationId xmlns:a16="http://schemas.microsoft.com/office/drawing/2014/main" id="{588B6B64-1B47-9049-9D22-3474ADAEA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2441" y="962526"/>
            <a:ext cx="4439994" cy="4283242"/>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a:extLst>
              <a:ext uri="{FF2B5EF4-FFF2-40B4-BE49-F238E27FC236}">
                <a16:creationId xmlns:a16="http://schemas.microsoft.com/office/drawing/2014/main" id="{280406D8-91E3-144D-AB72-26A88318BD09}"/>
              </a:ext>
            </a:extLst>
          </p:cNvPr>
          <p:cNvSpPr/>
          <p:nvPr/>
        </p:nvSpPr>
        <p:spPr>
          <a:xfrm>
            <a:off x="5976416" y="3244334"/>
            <a:ext cx="239168" cy="369332"/>
          </a:xfrm>
          <a:prstGeom prst="rect">
            <a:avLst/>
          </a:prstGeom>
        </p:spPr>
        <p:txBody>
          <a:bodyPr wrap="none">
            <a:spAutoFit/>
          </a:bodyPr>
          <a:lstStyle/>
          <a:p>
            <a:r>
              <a:rPr lang="en-IN" b="0" i="0" u="none" strike="noStrike" dirty="0">
                <a:solidFill>
                  <a:srgbClr val="000000"/>
                </a:solidFill>
                <a:effectLst/>
              </a:rPr>
              <a:t> </a:t>
            </a:r>
            <a:endParaRPr lang="en-US" dirty="0"/>
          </a:p>
        </p:txBody>
      </p:sp>
    </p:spTree>
    <p:extLst>
      <p:ext uri="{BB962C8B-B14F-4D97-AF65-F5344CB8AC3E}">
        <p14:creationId xmlns:p14="http://schemas.microsoft.com/office/powerpoint/2010/main" val="2497907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819BA7-24E6-D14C-99E9-A9DF09A3F097}"/>
              </a:ext>
            </a:extLst>
          </p:cNvPr>
          <p:cNvSpPr txBox="1"/>
          <p:nvPr/>
        </p:nvSpPr>
        <p:spPr>
          <a:xfrm>
            <a:off x="1034716" y="2273969"/>
            <a:ext cx="9468852" cy="4370427"/>
          </a:xfrm>
          <a:prstGeom prst="rect">
            <a:avLst/>
          </a:prstGeom>
          <a:noFill/>
        </p:spPr>
        <p:txBody>
          <a:bodyPr wrap="square" rtlCol="0">
            <a:spAutoFit/>
          </a:bodyPr>
          <a:lstStyle/>
          <a:p>
            <a:pPr marL="285750" indent="-285750" fontAlgn="base">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Let y be the leaf (</a:t>
            </a:r>
            <a:r>
              <a:rPr lang="en-IN" sz="2000" dirty="0" err="1">
                <a:latin typeface="Times New Roman" panose="02020603050405020304" pitchFamily="18" charset="0"/>
                <a:cs typeface="Times New Roman" panose="02020603050405020304" pitchFamily="18" charset="0"/>
              </a:rPr>
              <a:t>ie</a:t>
            </a:r>
            <a:r>
              <a:rPr lang="en-IN" sz="2000" dirty="0">
                <a:latin typeface="Times New Roman" panose="02020603050405020304" pitchFamily="18" charset="0"/>
                <a:cs typeface="Times New Roman" panose="02020603050405020304" pitchFamily="18" charset="0"/>
              </a:rPr>
              <a:t>. NIL) and x be the root of the tree.</a:t>
            </a:r>
          </a:p>
          <a:p>
            <a:pPr marL="285750" indent="-285750" fontAlgn="base">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Check if the tree is empty .</a:t>
            </a:r>
          </a:p>
          <a:p>
            <a:pPr marL="285750" indent="-285750" fontAlgn="base">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If yes, insert new Node as a root node and colour it black.</a:t>
            </a:r>
          </a:p>
          <a:p>
            <a:pPr marL="285750" indent="-285750" fontAlgn="base">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Else, repeat steps following steps until leaf is reached.</a:t>
            </a:r>
          </a:p>
          <a:p>
            <a:pPr fontAlgn="base"/>
            <a:r>
              <a:rPr lang="en-IN" sz="2000" dirty="0">
                <a:latin typeface="Times New Roman" panose="02020603050405020304" pitchFamily="18" charset="0"/>
                <a:cs typeface="Times New Roman" panose="02020603050405020304" pitchFamily="18" charset="0"/>
              </a:rPr>
              <a:t>	1. Compare new Key with root Tree.</a:t>
            </a:r>
          </a:p>
          <a:p>
            <a:pPr fontAlgn="base"/>
            <a:r>
              <a:rPr lang="en-IN" sz="2000" dirty="0">
                <a:latin typeface="Times New Roman" panose="02020603050405020304" pitchFamily="18" charset="0"/>
                <a:cs typeface="Times New Roman" panose="02020603050405020304" pitchFamily="18" charset="0"/>
              </a:rPr>
              <a:t>	2. If new Key is greater than root Key, traverse through the right subtree.</a:t>
            </a:r>
          </a:p>
          <a:p>
            <a:pPr fontAlgn="base"/>
            <a:r>
              <a:rPr lang="en-IN" sz="2000" dirty="0">
                <a:latin typeface="Times New Roman" panose="02020603050405020304" pitchFamily="18" charset="0"/>
                <a:cs typeface="Times New Roman" panose="02020603050405020304" pitchFamily="18" charset="0"/>
              </a:rPr>
              <a:t>	3. Else traverse through the left subtree.</a:t>
            </a:r>
          </a:p>
          <a:p>
            <a:pPr marL="285750" indent="-285750" fontAlgn="base">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Assign the parent of the leaf as a parent of new Node.</a:t>
            </a:r>
          </a:p>
          <a:p>
            <a:pPr marL="285750" indent="-285750" fontAlgn="base">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If leaf Key is greater than new Key, make new Node as right Child.</a:t>
            </a:r>
          </a:p>
          <a:p>
            <a:pPr marL="285750" indent="-285750" fontAlgn="base">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Else, make new Node as left Child.</a:t>
            </a:r>
          </a:p>
          <a:p>
            <a:pPr marL="285750" indent="-285750" fontAlgn="base">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Assign NULL to the left and right Child of new Node.</a:t>
            </a:r>
          </a:p>
          <a:p>
            <a:pPr marL="285750" indent="-285750" fontAlgn="base">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Assign RED colour to new Node.</a:t>
            </a:r>
          </a:p>
          <a:p>
            <a:pPr marL="285750" indent="-285750" fontAlgn="base">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Call Insert Fix-algorithm to maintain the property of red-black tree if violated.</a:t>
            </a:r>
          </a:p>
          <a:p>
            <a:endParaRPr lang="en-US" dirty="0"/>
          </a:p>
        </p:txBody>
      </p:sp>
      <p:sp>
        <p:nvSpPr>
          <p:cNvPr id="3" name="TextBox 2">
            <a:extLst>
              <a:ext uri="{FF2B5EF4-FFF2-40B4-BE49-F238E27FC236}">
                <a16:creationId xmlns:a16="http://schemas.microsoft.com/office/drawing/2014/main" id="{C825DF65-D3EF-134F-97CB-2F8F2F7E091A}"/>
              </a:ext>
            </a:extLst>
          </p:cNvPr>
          <p:cNvSpPr txBox="1"/>
          <p:nvPr/>
        </p:nvSpPr>
        <p:spPr>
          <a:xfrm>
            <a:off x="890337" y="321325"/>
            <a:ext cx="2334126" cy="707886"/>
          </a:xfrm>
          <a:prstGeom prst="rect">
            <a:avLst/>
          </a:prstGeom>
          <a:noFill/>
        </p:spPr>
        <p:txBody>
          <a:bodyPr wrap="square" rtlCol="0">
            <a:spAutoFit/>
          </a:bodyPr>
          <a:lstStyle/>
          <a:p>
            <a:r>
              <a:rPr lang="en-US" sz="4000" b="1" u="sng" dirty="0">
                <a:latin typeface="Times New Roman" panose="02020603050405020304" pitchFamily="18" charset="0"/>
                <a:cs typeface="Times New Roman" panose="02020603050405020304" pitchFamily="18" charset="0"/>
              </a:rPr>
              <a:t>Insertion</a:t>
            </a:r>
          </a:p>
        </p:txBody>
      </p:sp>
      <p:sp>
        <p:nvSpPr>
          <p:cNvPr id="4" name="TextBox 3">
            <a:extLst>
              <a:ext uri="{FF2B5EF4-FFF2-40B4-BE49-F238E27FC236}">
                <a16:creationId xmlns:a16="http://schemas.microsoft.com/office/drawing/2014/main" id="{40188DDA-CDC2-DA40-A17C-6048AE5599E1}"/>
              </a:ext>
            </a:extLst>
          </p:cNvPr>
          <p:cNvSpPr txBox="1"/>
          <p:nvPr/>
        </p:nvSpPr>
        <p:spPr>
          <a:xfrm>
            <a:off x="1034716" y="1627638"/>
            <a:ext cx="2839453" cy="1415772"/>
          </a:xfrm>
          <a:prstGeom prst="rect">
            <a:avLst/>
          </a:prstGeom>
          <a:noFill/>
        </p:spPr>
        <p:txBody>
          <a:bodyPr wrap="square" rtlCol="0">
            <a:spAutoFit/>
          </a:bodyPr>
          <a:lstStyle/>
          <a:p>
            <a:r>
              <a:rPr lang="en-IN" sz="3200" u="sng" dirty="0">
                <a:latin typeface="Times New Roman" panose="02020603050405020304" pitchFamily="18" charset="0"/>
                <a:cs typeface="Times New Roman" panose="02020603050405020304" pitchFamily="18" charset="0"/>
              </a:rPr>
              <a:t>How to Add?</a:t>
            </a:r>
          </a:p>
          <a:p>
            <a:br>
              <a:rPr lang="en-IN" dirty="0"/>
            </a:br>
            <a:br>
              <a:rPr lang="en-IN" dirty="0"/>
            </a:br>
            <a:endParaRPr lang="en-US" dirty="0"/>
          </a:p>
        </p:txBody>
      </p:sp>
      <p:pic>
        <p:nvPicPr>
          <p:cNvPr id="5" name="Picture 4">
            <a:extLst>
              <a:ext uri="{FF2B5EF4-FFF2-40B4-BE49-F238E27FC236}">
                <a16:creationId xmlns:a16="http://schemas.microsoft.com/office/drawing/2014/main" id="{F306663D-071C-654E-8D2D-1EF4322F8D70}"/>
              </a:ext>
            </a:extLst>
          </p:cNvPr>
          <p:cNvPicPr>
            <a:picLocks noChangeAspect="1"/>
          </p:cNvPicPr>
          <p:nvPr/>
        </p:nvPicPr>
        <p:blipFill>
          <a:blip r:embed="rId2"/>
          <a:stretch>
            <a:fillRect/>
          </a:stretch>
        </p:blipFill>
        <p:spPr>
          <a:xfrm>
            <a:off x="7386451" y="321325"/>
            <a:ext cx="4553380" cy="3420093"/>
          </a:xfrm>
          <a:prstGeom prst="rect">
            <a:avLst/>
          </a:prstGeom>
        </p:spPr>
      </p:pic>
    </p:spTree>
    <p:extLst>
      <p:ext uri="{BB962C8B-B14F-4D97-AF65-F5344CB8AC3E}">
        <p14:creationId xmlns:p14="http://schemas.microsoft.com/office/powerpoint/2010/main" val="3811006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F4710-40FC-FC41-9D35-F6B54F493E52}"/>
              </a:ext>
            </a:extLst>
          </p:cNvPr>
          <p:cNvSpPr txBox="1"/>
          <p:nvPr/>
        </p:nvSpPr>
        <p:spPr>
          <a:xfrm>
            <a:off x="637673" y="300789"/>
            <a:ext cx="3729790" cy="1415772"/>
          </a:xfrm>
          <a:prstGeom prst="rect">
            <a:avLst/>
          </a:prstGeom>
          <a:noFill/>
        </p:spPr>
        <p:txBody>
          <a:bodyPr wrap="square" rtlCol="0">
            <a:spAutoFit/>
          </a:bodyPr>
          <a:lstStyle/>
          <a:p>
            <a:r>
              <a:rPr lang="en-IN" sz="3200" u="sng" dirty="0">
                <a:latin typeface="Times New Roman" panose="02020603050405020304" pitchFamily="18" charset="0"/>
                <a:cs typeface="Times New Roman" panose="02020603050405020304" pitchFamily="18" charset="0"/>
              </a:rPr>
              <a:t>How to Maintain?</a:t>
            </a:r>
          </a:p>
          <a:p>
            <a:br>
              <a:rPr lang="en-IN" dirty="0"/>
            </a:br>
            <a:br>
              <a:rPr lang="en-IN" dirty="0"/>
            </a:br>
            <a:endParaRPr lang="en-US" dirty="0"/>
          </a:p>
        </p:txBody>
      </p:sp>
      <p:sp>
        <p:nvSpPr>
          <p:cNvPr id="3" name="TextBox 2">
            <a:extLst>
              <a:ext uri="{FF2B5EF4-FFF2-40B4-BE49-F238E27FC236}">
                <a16:creationId xmlns:a16="http://schemas.microsoft.com/office/drawing/2014/main" id="{143A80D4-495D-894F-A1CB-48E03135CC9E}"/>
              </a:ext>
            </a:extLst>
          </p:cNvPr>
          <p:cNvSpPr txBox="1"/>
          <p:nvPr/>
        </p:nvSpPr>
        <p:spPr>
          <a:xfrm>
            <a:off x="429126" y="840406"/>
            <a:ext cx="11333747" cy="5909310"/>
          </a:xfrm>
          <a:prstGeom prst="rect">
            <a:avLst/>
          </a:prstGeom>
          <a:noFill/>
        </p:spPr>
        <p:txBody>
          <a:bodyPr wrap="square" rtlCol="0">
            <a:spAutoFit/>
          </a:bodyPr>
          <a:lstStyle/>
          <a:p>
            <a:pPr marL="285750" indent="-285750" fontAlgn="base">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While the parent of </a:t>
            </a:r>
            <a:r>
              <a:rPr lang="en-IN" dirty="0" err="1">
                <a:latin typeface="Times New Roman" panose="02020603050405020304" pitchFamily="18" charset="0"/>
                <a:cs typeface="Times New Roman" panose="02020603050405020304" pitchFamily="18" charset="0"/>
              </a:rPr>
              <a:t>newNode</a:t>
            </a:r>
            <a:r>
              <a:rPr lang="en-IN" dirty="0">
                <a:latin typeface="Times New Roman" panose="02020603050405020304" pitchFamily="18" charset="0"/>
                <a:cs typeface="Times New Roman" panose="02020603050405020304" pitchFamily="18" charset="0"/>
              </a:rPr>
              <a:t> p is RED.</a:t>
            </a:r>
          </a:p>
          <a:p>
            <a:pPr marL="285750" indent="-285750" fontAlgn="base">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If </a:t>
            </a:r>
            <a:r>
              <a:rPr lang="en-IN" sz="1200" dirty="0">
                <a:latin typeface="Times New Roman" panose="02020603050405020304" pitchFamily="18" charset="0"/>
                <a:cs typeface="Times New Roman" panose="02020603050405020304" pitchFamily="18" charset="0"/>
              </a:rPr>
              <a:t>p</a:t>
            </a:r>
            <a:r>
              <a:rPr lang="en-IN" dirty="0">
                <a:latin typeface="Times New Roman" panose="02020603050405020304" pitchFamily="18" charset="0"/>
                <a:cs typeface="Times New Roman" panose="02020603050405020304" pitchFamily="18" charset="0"/>
              </a:rPr>
              <a:t> is the left child of </a:t>
            </a:r>
            <a:r>
              <a:rPr lang="en-IN" dirty="0" err="1">
                <a:latin typeface="Times New Roman" panose="02020603050405020304" pitchFamily="18" charset="0"/>
                <a:cs typeface="Times New Roman" panose="02020603050405020304" pitchFamily="18" charset="0"/>
              </a:rPr>
              <a:t>grandParent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gp</a:t>
            </a:r>
            <a:r>
              <a:rPr lang="en-IN" dirty="0">
                <a:latin typeface="Times New Roman" panose="02020603050405020304" pitchFamily="18" charset="0"/>
                <a:cs typeface="Times New Roman" panose="02020603050405020304" pitchFamily="18" charset="0"/>
              </a:rPr>
              <a:t> of z, do the following. </a:t>
            </a:r>
          </a:p>
          <a:p>
            <a:pPr fontAlgn="base"/>
            <a:r>
              <a:rPr lang="en-IN" dirty="0">
                <a:latin typeface="Times New Roman" panose="02020603050405020304" pitchFamily="18" charset="0"/>
                <a:cs typeface="Times New Roman" panose="02020603050405020304" pitchFamily="18" charset="0"/>
              </a:rPr>
              <a:t>	</a:t>
            </a:r>
            <a:r>
              <a:rPr lang="en-IN" u="sng" dirty="0">
                <a:latin typeface="Times New Roman" panose="02020603050405020304" pitchFamily="18" charset="0"/>
                <a:cs typeface="Times New Roman" panose="02020603050405020304" pitchFamily="18" charset="0"/>
              </a:rPr>
              <a:t>Case-I:</a:t>
            </a:r>
          </a:p>
          <a:p>
            <a:pPr marL="800100" lvl="1" indent="-342900" fontAlgn="base">
              <a:buAutoNum type="arabicPeriod"/>
            </a:pPr>
            <a:r>
              <a:rPr lang="en-IN" dirty="0">
                <a:latin typeface="Times New Roman" panose="02020603050405020304" pitchFamily="18" charset="0"/>
                <a:cs typeface="Times New Roman" panose="02020603050405020304" pitchFamily="18" charset="0"/>
              </a:rPr>
              <a:t>If the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of the right child of </a:t>
            </a:r>
            <a:r>
              <a:rPr lang="en-IN" dirty="0" err="1">
                <a:latin typeface="Times New Roman" panose="02020603050405020304" pitchFamily="18" charset="0"/>
                <a:cs typeface="Times New Roman" panose="02020603050405020304" pitchFamily="18" charset="0"/>
              </a:rPr>
              <a:t>gp</a:t>
            </a:r>
            <a:r>
              <a:rPr lang="en-IN" dirty="0">
                <a:latin typeface="Times New Roman" panose="02020603050405020304" pitchFamily="18" charset="0"/>
                <a:cs typeface="Times New Roman" panose="02020603050405020304" pitchFamily="18" charset="0"/>
              </a:rPr>
              <a:t> of z is RED, set the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of both the children of </a:t>
            </a:r>
            <a:r>
              <a:rPr lang="en-IN" dirty="0" err="1">
                <a:latin typeface="Times New Roman" panose="02020603050405020304" pitchFamily="18" charset="0"/>
                <a:cs typeface="Times New Roman" panose="02020603050405020304" pitchFamily="18" charset="0"/>
              </a:rPr>
              <a:t>gp</a:t>
            </a:r>
            <a:r>
              <a:rPr lang="en-IN" dirty="0">
                <a:latin typeface="Times New Roman" panose="02020603050405020304" pitchFamily="18" charset="0"/>
                <a:cs typeface="Times New Roman" panose="02020603050405020304" pitchFamily="18" charset="0"/>
              </a:rPr>
              <a:t> as BLACK and the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of </a:t>
            </a:r>
            <a:r>
              <a:rPr lang="en-IN" dirty="0" err="1">
                <a:latin typeface="Times New Roman" panose="02020603050405020304" pitchFamily="18" charset="0"/>
                <a:cs typeface="Times New Roman" panose="02020603050405020304" pitchFamily="18" charset="0"/>
              </a:rPr>
              <a:t>gp</a:t>
            </a:r>
            <a:r>
              <a:rPr lang="en-IN" dirty="0">
                <a:latin typeface="Times New Roman" panose="02020603050405020304" pitchFamily="18" charset="0"/>
                <a:cs typeface="Times New Roman" panose="02020603050405020304" pitchFamily="18" charset="0"/>
              </a:rPr>
              <a:t> as RED.</a:t>
            </a:r>
          </a:p>
          <a:p>
            <a:pPr marL="800100" lvl="1" indent="-342900" fontAlgn="base">
              <a:buAutoNum type="arabicPeriod"/>
            </a:pPr>
            <a:r>
              <a:rPr lang="en-IN" dirty="0">
                <a:latin typeface="Times New Roman" panose="02020603050405020304" pitchFamily="18" charset="0"/>
                <a:cs typeface="Times New Roman" panose="02020603050405020304" pitchFamily="18" charset="0"/>
              </a:rPr>
              <a:t>Assign </a:t>
            </a:r>
            <a:r>
              <a:rPr lang="en-IN" dirty="0" err="1">
                <a:latin typeface="Times New Roman" panose="02020603050405020304" pitchFamily="18" charset="0"/>
                <a:cs typeface="Times New Roman" panose="02020603050405020304" pitchFamily="18" charset="0"/>
              </a:rPr>
              <a:t>gp</a:t>
            </a:r>
            <a:r>
              <a:rPr lang="en-IN" dirty="0">
                <a:latin typeface="Times New Roman" panose="02020603050405020304" pitchFamily="18" charset="0"/>
                <a:cs typeface="Times New Roman" panose="02020603050405020304" pitchFamily="18" charset="0"/>
              </a:rPr>
              <a:t> to </a:t>
            </a:r>
            <a:r>
              <a:rPr lang="en-IN" dirty="0" err="1">
                <a:latin typeface="Times New Roman" panose="02020603050405020304" pitchFamily="18" charset="0"/>
                <a:cs typeface="Times New Roman" panose="02020603050405020304" pitchFamily="18" charset="0"/>
              </a:rPr>
              <a:t>newNode</a:t>
            </a:r>
            <a:r>
              <a:rPr lang="en-IN" dirty="0">
                <a:latin typeface="Times New Roman" panose="02020603050405020304" pitchFamily="18" charset="0"/>
                <a:cs typeface="Times New Roman" panose="02020603050405020304" pitchFamily="18" charset="0"/>
              </a:rPr>
              <a:t>. </a:t>
            </a:r>
          </a:p>
          <a:p>
            <a:pPr lvl="1" fontAlgn="base"/>
            <a:r>
              <a:rPr lang="en-IN" dirty="0">
                <a:latin typeface="Times New Roman" panose="02020603050405020304" pitchFamily="18" charset="0"/>
                <a:cs typeface="Times New Roman" panose="02020603050405020304" pitchFamily="18" charset="0"/>
              </a:rPr>
              <a:t>	</a:t>
            </a:r>
            <a:r>
              <a:rPr lang="en-IN" u="sng" dirty="0">
                <a:latin typeface="Times New Roman" panose="02020603050405020304" pitchFamily="18" charset="0"/>
                <a:cs typeface="Times New Roman" panose="02020603050405020304" pitchFamily="18" charset="0"/>
              </a:rPr>
              <a:t>Case-II</a:t>
            </a:r>
            <a:r>
              <a:rPr lang="en-IN" dirty="0">
                <a:latin typeface="Times New Roman" panose="02020603050405020304" pitchFamily="18" charset="0"/>
                <a:cs typeface="Times New Roman" panose="02020603050405020304" pitchFamily="18" charset="0"/>
              </a:rPr>
              <a:t>:</a:t>
            </a:r>
          </a:p>
          <a:p>
            <a:pPr lvl="1" fontAlgn="base"/>
            <a:r>
              <a:rPr lang="en-IN" dirty="0">
                <a:latin typeface="Times New Roman" panose="02020603050405020304" pitchFamily="18" charset="0"/>
                <a:cs typeface="Times New Roman" panose="02020603050405020304" pitchFamily="18" charset="0"/>
              </a:rPr>
              <a:t>3.   Else if </a:t>
            </a:r>
            <a:r>
              <a:rPr lang="en-IN" dirty="0" err="1">
                <a:latin typeface="Times New Roman" panose="02020603050405020304" pitchFamily="18" charset="0"/>
                <a:cs typeface="Times New Roman" panose="02020603050405020304" pitchFamily="18" charset="0"/>
              </a:rPr>
              <a:t>newNode</a:t>
            </a:r>
            <a:r>
              <a:rPr lang="en-IN" dirty="0">
                <a:latin typeface="Times New Roman" panose="02020603050405020304" pitchFamily="18" charset="0"/>
                <a:cs typeface="Times New Roman" panose="02020603050405020304" pitchFamily="18" charset="0"/>
              </a:rPr>
              <a:t> is the right child of p then, assign p to </a:t>
            </a:r>
            <a:r>
              <a:rPr lang="en-IN" dirty="0" err="1">
                <a:latin typeface="Times New Roman" panose="02020603050405020304" pitchFamily="18" charset="0"/>
                <a:cs typeface="Times New Roman" panose="02020603050405020304" pitchFamily="18" charset="0"/>
              </a:rPr>
              <a:t>newNode</a:t>
            </a:r>
            <a:r>
              <a:rPr lang="en-IN" dirty="0">
                <a:latin typeface="Times New Roman" panose="02020603050405020304" pitchFamily="18" charset="0"/>
                <a:cs typeface="Times New Roman" panose="02020603050405020304" pitchFamily="18" charset="0"/>
              </a:rPr>
              <a:t>.</a:t>
            </a:r>
          </a:p>
          <a:p>
            <a:pPr lvl="1" fontAlgn="base"/>
            <a:r>
              <a:rPr lang="en-IN" dirty="0">
                <a:latin typeface="Times New Roman" panose="02020603050405020304" pitchFamily="18" charset="0"/>
                <a:cs typeface="Times New Roman" panose="02020603050405020304" pitchFamily="18" charset="0"/>
              </a:rPr>
              <a:t>4.   Left-Rotate </a:t>
            </a:r>
            <a:r>
              <a:rPr lang="en-IN" dirty="0" err="1">
                <a:latin typeface="Times New Roman" panose="02020603050405020304" pitchFamily="18" charset="0"/>
                <a:cs typeface="Times New Roman" panose="02020603050405020304" pitchFamily="18" charset="0"/>
              </a:rPr>
              <a:t>newNode</a:t>
            </a:r>
            <a:r>
              <a:rPr lang="en-IN" dirty="0">
                <a:latin typeface="Times New Roman" panose="02020603050405020304" pitchFamily="18" charset="0"/>
                <a:cs typeface="Times New Roman" panose="02020603050405020304" pitchFamily="18" charset="0"/>
              </a:rPr>
              <a: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u="sng" dirty="0">
                <a:latin typeface="Times New Roman" panose="02020603050405020304" pitchFamily="18" charset="0"/>
                <a:cs typeface="Times New Roman" panose="02020603050405020304" pitchFamily="18" charset="0"/>
              </a:rPr>
              <a:t>Case-III</a:t>
            </a:r>
            <a:r>
              <a:rPr lang="en-IN" dirty="0">
                <a:latin typeface="Times New Roman" panose="02020603050405020304" pitchFamily="18" charset="0"/>
                <a:cs typeface="Times New Roman" panose="02020603050405020304" pitchFamily="18" charset="0"/>
              </a:rPr>
              <a:t>:</a:t>
            </a:r>
          </a:p>
          <a:p>
            <a:pPr lvl="1" fontAlgn="base"/>
            <a:r>
              <a:rPr lang="en-IN" dirty="0">
                <a:latin typeface="Times New Roman" panose="02020603050405020304" pitchFamily="18" charset="0"/>
                <a:cs typeface="Times New Roman" panose="02020603050405020304" pitchFamily="18" charset="0"/>
              </a:rPr>
              <a:t>5.   Set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of p as BLACK and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of </a:t>
            </a:r>
            <a:r>
              <a:rPr lang="en-IN" dirty="0" err="1">
                <a:latin typeface="Times New Roman" panose="02020603050405020304" pitchFamily="18" charset="0"/>
                <a:cs typeface="Times New Roman" panose="02020603050405020304" pitchFamily="18" charset="0"/>
              </a:rPr>
              <a:t>gp</a:t>
            </a:r>
            <a:r>
              <a:rPr lang="en-IN" dirty="0">
                <a:latin typeface="Times New Roman" panose="02020603050405020304" pitchFamily="18" charset="0"/>
                <a:cs typeface="Times New Roman" panose="02020603050405020304" pitchFamily="18" charset="0"/>
              </a:rPr>
              <a:t> as RED.</a:t>
            </a:r>
          </a:p>
          <a:p>
            <a:pPr lvl="1" fontAlgn="base"/>
            <a:r>
              <a:rPr lang="en-IN" dirty="0">
                <a:latin typeface="Times New Roman" panose="02020603050405020304" pitchFamily="18" charset="0"/>
                <a:cs typeface="Times New Roman" panose="02020603050405020304" pitchFamily="18" charset="0"/>
              </a:rPr>
              <a:t>6.   Right-Rotate </a:t>
            </a:r>
            <a:r>
              <a:rPr lang="en-IN" dirty="0" err="1">
                <a:latin typeface="Times New Roman" panose="02020603050405020304" pitchFamily="18" charset="0"/>
                <a:cs typeface="Times New Roman" panose="02020603050405020304" pitchFamily="18" charset="0"/>
              </a:rPr>
              <a:t>gp</a:t>
            </a:r>
            <a:r>
              <a:rPr lang="en-IN" dirty="0">
                <a:latin typeface="Times New Roman" panose="02020603050405020304" pitchFamily="18" charset="0"/>
                <a:cs typeface="Times New Roman" panose="02020603050405020304" pitchFamily="18" charset="0"/>
              </a:rPr>
              <a:t>.</a:t>
            </a:r>
          </a:p>
          <a:p>
            <a:pPr marL="285750" indent="-285750" fontAlgn="base">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Else, do the following.</a:t>
            </a:r>
          </a:p>
          <a:p>
            <a:pPr marL="800100" lvl="1" indent="-342900" fontAlgn="base">
              <a:buFont typeface="+mj-lt"/>
              <a:buAutoNum type="arabicPeriod"/>
            </a:pPr>
            <a:r>
              <a:rPr lang="en-IN" dirty="0">
                <a:latin typeface="Times New Roman" panose="02020603050405020304" pitchFamily="18" charset="0"/>
                <a:cs typeface="Times New Roman" panose="02020603050405020304" pitchFamily="18" charset="0"/>
              </a:rPr>
              <a:t>If the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of the left child of </a:t>
            </a:r>
            <a:r>
              <a:rPr lang="en-IN" dirty="0" err="1">
                <a:latin typeface="Times New Roman" panose="02020603050405020304" pitchFamily="18" charset="0"/>
                <a:cs typeface="Times New Roman" panose="02020603050405020304" pitchFamily="18" charset="0"/>
              </a:rPr>
              <a:t>gp</a:t>
            </a:r>
            <a:r>
              <a:rPr lang="en-IN" dirty="0">
                <a:latin typeface="Times New Roman" panose="02020603050405020304" pitchFamily="18" charset="0"/>
                <a:cs typeface="Times New Roman" panose="02020603050405020304" pitchFamily="18" charset="0"/>
              </a:rPr>
              <a:t> of z is RED, set the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of both the children of </a:t>
            </a:r>
            <a:r>
              <a:rPr lang="en-IN" dirty="0" err="1">
                <a:latin typeface="Times New Roman" panose="02020603050405020304" pitchFamily="18" charset="0"/>
                <a:cs typeface="Times New Roman" panose="02020603050405020304" pitchFamily="18" charset="0"/>
              </a:rPr>
              <a:t>gp</a:t>
            </a:r>
            <a:r>
              <a:rPr lang="en-IN" dirty="0">
                <a:latin typeface="Times New Roman" panose="02020603050405020304" pitchFamily="18" charset="0"/>
                <a:cs typeface="Times New Roman" panose="02020603050405020304" pitchFamily="18" charset="0"/>
              </a:rPr>
              <a:t> as BLACK and the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of </a:t>
            </a:r>
            <a:r>
              <a:rPr lang="en-IN" dirty="0" err="1">
                <a:latin typeface="Times New Roman" panose="02020603050405020304" pitchFamily="18" charset="0"/>
                <a:cs typeface="Times New Roman" panose="02020603050405020304" pitchFamily="18" charset="0"/>
              </a:rPr>
              <a:t>gp</a:t>
            </a:r>
            <a:r>
              <a:rPr lang="en-IN" dirty="0">
                <a:latin typeface="Times New Roman" panose="02020603050405020304" pitchFamily="18" charset="0"/>
                <a:cs typeface="Times New Roman" panose="02020603050405020304" pitchFamily="18" charset="0"/>
              </a:rPr>
              <a:t> as RED.</a:t>
            </a:r>
          </a:p>
          <a:p>
            <a:pPr marL="800100" lvl="1" indent="-342900" fontAlgn="base">
              <a:buFont typeface="+mj-lt"/>
              <a:buAutoNum type="arabicPeriod"/>
            </a:pPr>
            <a:r>
              <a:rPr lang="en-IN" dirty="0">
                <a:latin typeface="Times New Roman" panose="02020603050405020304" pitchFamily="18" charset="0"/>
                <a:cs typeface="Times New Roman" panose="02020603050405020304" pitchFamily="18" charset="0"/>
              </a:rPr>
              <a:t>Assign </a:t>
            </a:r>
            <a:r>
              <a:rPr lang="en-IN" dirty="0" err="1">
                <a:latin typeface="Times New Roman" panose="02020603050405020304" pitchFamily="18" charset="0"/>
                <a:cs typeface="Times New Roman" panose="02020603050405020304" pitchFamily="18" charset="0"/>
              </a:rPr>
              <a:t>gp</a:t>
            </a:r>
            <a:r>
              <a:rPr lang="en-IN" dirty="0">
                <a:latin typeface="Times New Roman" panose="02020603050405020304" pitchFamily="18" charset="0"/>
                <a:cs typeface="Times New Roman" panose="02020603050405020304" pitchFamily="18" charset="0"/>
              </a:rPr>
              <a:t> to </a:t>
            </a:r>
            <a:r>
              <a:rPr lang="en-IN" dirty="0" err="1">
                <a:latin typeface="Times New Roman" panose="02020603050405020304" pitchFamily="18" charset="0"/>
                <a:cs typeface="Times New Roman" panose="02020603050405020304" pitchFamily="18" charset="0"/>
              </a:rPr>
              <a:t>newNode</a:t>
            </a:r>
            <a:r>
              <a:rPr lang="en-IN" dirty="0">
                <a:latin typeface="Times New Roman" panose="02020603050405020304" pitchFamily="18" charset="0"/>
                <a:cs typeface="Times New Roman" panose="02020603050405020304" pitchFamily="18" charset="0"/>
              </a:rPr>
              <a:t>.</a:t>
            </a:r>
          </a:p>
          <a:p>
            <a:pPr marL="800100" lvl="1" indent="-342900" fontAlgn="base">
              <a:buFont typeface="+mj-lt"/>
              <a:buAutoNum type="arabicPeriod"/>
            </a:pPr>
            <a:r>
              <a:rPr lang="en-IN" dirty="0">
                <a:latin typeface="Times New Roman" panose="02020603050405020304" pitchFamily="18" charset="0"/>
                <a:cs typeface="Times New Roman" panose="02020603050405020304" pitchFamily="18" charset="0"/>
              </a:rPr>
              <a:t>Else if </a:t>
            </a:r>
            <a:r>
              <a:rPr lang="en-IN" dirty="0" err="1">
                <a:latin typeface="Times New Roman" panose="02020603050405020304" pitchFamily="18" charset="0"/>
                <a:cs typeface="Times New Roman" panose="02020603050405020304" pitchFamily="18" charset="0"/>
              </a:rPr>
              <a:t>newNode</a:t>
            </a:r>
            <a:r>
              <a:rPr lang="en-IN" dirty="0">
                <a:latin typeface="Times New Roman" panose="02020603050405020304" pitchFamily="18" charset="0"/>
                <a:cs typeface="Times New Roman" panose="02020603050405020304" pitchFamily="18" charset="0"/>
              </a:rPr>
              <a:t> is the left child of p then, assign p to </a:t>
            </a:r>
            <a:r>
              <a:rPr lang="en-IN" dirty="0" err="1">
                <a:latin typeface="Times New Roman" panose="02020603050405020304" pitchFamily="18" charset="0"/>
                <a:cs typeface="Times New Roman" panose="02020603050405020304" pitchFamily="18" charset="0"/>
              </a:rPr>
              <a:t>newNode</a:t>
            </a:r>
            <a:r>
              <a:rPr lang="en-IN" dirty="0">
                <a:latin typeface="Times New Roman" panose="02020603050405020304" pitchFamily="18" charset="0"/>
                <a:cs typeface="Times New Roman" panose="02020603050405020304" pitchFamily="18" charset="0"/>
              </a:rPr>
              <a:t> and Right-Rotate </a:t>
            </a:r>
            <a:r>
              <a:rPr lang="en-IN" dirty="0" err="1">
                <a:latin typeface="Times New Roman" panose="02020603050405020304" pitchFamily="18" charset="0"/>
                <a:cs typeface="Times New Roman" panose="02020603050405020304" pitchFamily="18" charset="0"/>
              </a:rPr>
              <a:t>newNode</a:t>
            </a:r>
            <a:r>
              <a:rPr lang="en-IN" dirty="0">
                <a:latin typeface="Times New Roman" panose="02020603050405020304" pitchFamily="18" charset="0"/>
                <a:cs typeface="Times New Roman" panose="02020603050405020304" pitchFamily="18" charset="0"/>
              </a:rPr>
              <a:t>.</a:t>
            </a:r>
          </a:p>
          <a:p>
            <a:pPr marL="800100" lvl="1" indent="-342900" fontAlgn="base">
              <a:buFont typeface="+mj-lt"/>
              <a:buAutoNum type="arabicPeriod"/>
            </a:pPr>
            <a:r>
              <a:rPr lang="en-IN" dirty="0">
                <a:latin typeface="Times New Roman" panose="02020603050405020304" pitchFamily="18" charset="0"/>
                <a:cs typeface="Times New Roman" panose="02020603050405020304" pitchFamily="18" charset="0"/>
              </a:rPr>
              <a:t>Set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of p as BLACK and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of </a:t>
            </a:r>
            <a:r>
              <a:rPr lang="en-IN" dirty="0" err="1">
                <a:latin typeface="Times New Roman" panose="02020603050405020304" pitchFamily="18" charset="0"/>
                <a:cs typeface="Times New Roman" panose="02020603050405020304" pitchFamily="18" charset="0"/>
              </a:rPr>
              <a:t>gp</a:t>
            </a:r>
            <a:r>
              <a:rPr lang="en-IN" dirty="0">
                <a:latin typeface="Times New Roman" panose="02020603050405020304" pitchFamily="18" charset="0"/>
                <a:cs typeface="Times New Roman" panose="02020603050405020304" pitchFamily="18" charset="0"/>
              </a:rPr>
              <a:t> as RED.</a:t>
            </a:r>
          </a:p>
          <a:p>
            <a:pPr marL="800100" lvl="1" indent="-342900" fontAlgn="base">
              <a:buFont typeface="+mj-lt"/>
              <a:buAutoNum type="arabicPeriod"/>
            </a:pPr>
            <a:r>
              <a:rPr lang="en-IN" dirty="0">
                <a:latin typeface="Times New Roman" panose="02020603050405020304" pitchFamily="18" charset="0"/>
                <a:cs typeface="Times New Roman" panose="02020603050405020304" pitchFamily="18" charset="0"/>
              </a:rPr>
              <a:t>Left-Rotate </a:t>
            </a:r>
            <a:r>
              <a:rPr lang="en-IN" dirty="0" err="1">
                <a:latin typeface="Times New Roman" panose="02020603050405020304" pitchFamily="18" charset="0"/>
                <a:cs typeface="Times New Roman" panose="02020603050405020304" pitchFamily="18" charset="0"/>
              </a:rPr>
              <a:t>gp</a:t>
            </a:r>
            <a:r>
              <a:rPr lang="en-IN" dirty="0">
                <a:latin typeface="Times New Roman" panose="02020603050405020304" pitchFamily="18" charset="0"/>
                <a:cs typeface="Times New Roman" panose="02020603050405020304" pitchFamily="18" charset="0"/>
              </a:rPr>
              <a:t>.</a:t>
            </a:r>
          </a:p>
          <a:p>
            <a:pPr marL="285750" indent="-285750" fontAlgn="base">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Set the root of the tree as BLACK</a:t>
            </a:r>
          </a:p>
          <a:p>
            <a:endParaRPr lang="en-US" dirty="0"/>
          </a:p>
        </p:txBody>
      </p:sp>
    </p:spTree>
    <p:extLst>
      <p:ext uri="{BB962C8B-B14F-4D97-AF65-F5344CB8AC3E}">
        <p14:creationId xmlns:p14="http://schemas.microsoft.com/office/powerpoint/2010/main" val="2766483000"/>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977</TotalTime>
  <Words>2140</Words>
  <Application>Microsoft Macintosh PowerPoint</Application>
  <PresentationFormat>Widescreen</PresentationFormat>
  <Paragraphs>171</Paragraphs>
  <Slides>23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Times New Roman</vt:lpstr>
      <vt:lpstr>Walbaum Display</vt:lpstr>
      <vt:lpstr>RegattaVTI</vt:lpstr>
      <vt:lpstr>Red/Black BST</vt:lpstr>
      <vt:lpstr>PowerPoint Presentation</vt:lpstr>
      <vt:lpstr>What is Red-Black Tree?</vt:lpstr>
      <vt:lpstr>Properties:</vt:lpstr>
      <vt:lpstr>Applications Of Red/Black BST :</vt:lpstr>
      <vt:lpstr>Examples : </vt:lpstr>
      <vt:lpstr>PowerPoint Presentation</vt:lpstr>
      <vt:lpstr>PowerPoint Presentation</vt:lpstr>
      <vt:lpstr>PowerPoint Presentation</vt:lpstr>
      <vt:lpstr>Deletion Process :</vt:lpstr>
      <vt:lpstr>Deleting a Node with Zero or One Child </vt:lpstr>
      <vt:lpstr>  Deleting a Node with Two Children </vt:lpstr>
      <vt:lpstr>PowerPoint Presentation</vt:lpstr>
      <vt:lpstr>PowerPoint Presentation</vt:lpstr>
      <vt:lpstr>PowerPoint Presentation</vt:lpstr>
      <vt:lpstr>PowerPoint Presentation</vt:lpstr>
      <vt:lpstr>PowerPoint Presentation</vt:lpstr>
      <vt:lpstr>Advantages: </vt:lpstr>
      <vt:lpstr>Disadvantages: </vt:lpstr>
      <vt:lpstr>Conclusion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Red/Black BST</dc:title>
  <dc:creator>Microsoft Office User</dc:creator>
  <cp:lastModifiedBy>Microsoft Office User</cp:lastModifiedBy>
  <cp:revision>4</cp:revision>
  <dcterms:created xsi:type="dcterms:W3CDTF">2022-12-14T09:14:27Z</dcterms:created>
  <dcterms:modified xsi:type="dcterms:W3CDTF">2022-12-15T01:32:00Z</dcterms:modified>
</cp:coreProperties>
</file>