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79" r:id="rId3"/>
    <p:sldId id="296" r:id="rId4"/>
    <p:sldId id="297" r:id="rId5"/>
    <p:sldId id="295" r:id="rId6"/>
    <p:sldId id="292" r:id="rId7"/>
    <p:sldId id="293" r:id="rId8"/>
    <p:sldId id="285" r:id="rId9"/>
    <p:sldId id="283" r:id="rId10"/>
    <p:sldId id="286" r:id="rId11"/>
    <p:sldId id="287" r:id="rId12"/>
    <p:sldId id="291" r:id="rId13"/>
    <p:sldId id="290" r:id="rId14"/>
    <p:sldId id="284" r:id="rId15"/>
    <p:sldId id="299" r:id="rId16"/>
    <p:sldId id="298"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180" y="8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a:extLst>
              <a:ext uri="{FF2B5EF4-FFF2-40B4-BE49-F238E27FC236}">
                <a16:creationId xmlns:a16="http://schemas.microsoft.com/office/drawing/2014/main" id="{752B91DB-6E13-26FE-EAB2-0D8A2278E13A}"/>
              </a:ext>
            </a:extLst>
          </p:cNvPr>
          <p:cNvSpPr>
            <a:spLocks noGrp="1"/>
          </p:cNvSpPr>
          <p:nvPr>
            <p:ph type="ftr" sz="quarter" idx="11"/>
          </p:nvPr>
        </p:nvSpPr>
        <p:spPr>
          <a:xfrm>
            <a:off x="621792" y="457200"/>
            <a:ext cx="3200400" cy="274320"/>
          </a:xfrm>
        </p:spPr>
        <p:txBody>
          <a:bodyPr/>
          <a:lstStyle/>
          <a:p>
            <a:pPr>
              <a:spcAft>
                <a:spcPts val="600"/>
              </a:spcAft>
            </a:pPr>
            <a:r>
              <a:rPr lang="en-US"/>
              <a:t>Presentation title</a:t>
            </a:r>
          </a:p>
        </p:txBody>
      </p:sp>
      <p:sp>
        <p:nvSpPr>
          <p:cNvPr id="15" name="Slide Number Placeholder 2">
            <a:extLst>
              <a:ext uri="{FF2B5EF4-FFF2-40B4-BE49-F238E27FC236}">
                <a16:creationId xmlns:a16="http://schemas.microsoft.com/office/drawing/2014/main" id="{2001B4A5-33FD-B4BC-4C24-102C1B26E980}"/>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1</a:t>
            </a:fld>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a:xfrm>
            <a:off x="3986784" y="1243584"/>
            <a:ext cx="8165592" cy="768096"/>
          </a:xfrm>
        </p:spPr>
        <p:txBody>
          <a:bodyPr anchor="t">
            <a:normAutofit/>
          </a:bodyPr>
          <a:lstStyle/>
          <a:p>
            <a:pPr>
              <a:lnSpc>
                <a:spcPct val="90000"/>
              </a:lnSpc>
            </a:pPr>
            <a:r>
              <a:rPr lang="en-US" sz="2400" dirty="0"/>
              <a:t>ROAD TRIP </a:t>
            </a:r>
            <a:r>
              <a:rPr lang="en-US" sz="2400" dirty="0" err="1"/>
              <a:t>BOarD</a:t>
            </a:r>
            <a:r>
              <a:rPr lang="en-US" sz="2400" dirty="0"/>
              <a:t> game</a:t>
            </a:r>
            <a:br>
              <a:rPr lang="en-US" sz="2400" dirty="0"/>
            </a:br>
            <a:endParaRPr lang="en-US" sz="2400" dirty="0"/>
          </a:p>
        </p:txBody>
      </p:sp>
      <p:sp>
        <p:nvSpPr>
          <p:cNvPr id="3" name="Subtitle 2">
            <a:extLst>
              <a:ext uri="{FF2B5EF4-FFF2-40B4-BE49-F238E27FC236}">
                <a16:creationId xmlns:a16="http://schemas.microsoft.com/office/drawing/2014/main" id="{86C1060B-300F-3CE3-E5AA-D8E29791C960}"/>
              </a:ext>
            </a:extLst>
          </p:cNvPr>
          <p:cNvSpPr>
            <a:spLocks noGrp="1"/>
          </p:cNvSpPr>
          <p:nvPr>
            <p:ph sz="half" idx="2"/>
          </p:nvPr>
        </p:nvSpPr>
        <p:spPr>
          <a:xfrm>
            <a:off x="3685032" y="2255520"/>
            <a:ext cx="3741928" cy="4306380"/>
          </a:xfrm>
        </p:spPr>
        <p:txBody>
          <a:bodyPr>
            <a:normAutofit/>
          </a:bodyPr>
          <a:lstStyle/>
          <a:p>
            <a:pPr marL="0" indent="0">
              <a:spcAft>
                <a:spcPts val="600"/>
              </a:spcAft>
              <a:buNone/>
            </a:pPr>
            <a:endParaRPr lang="en-US" b="1" dirty="0"/>
          </a:p>
          <a:p>
            <a:pPr>
              <a:spcAft>
                <a:spcPts val="600"/>
              </a:spcAft>
            </a:pPr>
            <a:r>
              <a:rPr lang="en-US" sz="2400" dirty="0">
                <a:solidFill>
                  <a:schemeClr val="tx1"/>
                </a:solidFill>
              </a:rPr>
              <a:t>Nirmal Reddy</a:t>
            </a:r>
          </a:p>
          <a:p>
            <a:pPr>
              <a:spcAft>
                <a:spcPts val="600"/>
              </a:spcAft>
            </a:pPr>
            <a:r>
              <a:rPr lang="en-US" sz="2400" dirty="0">
                <a:solidFill>
                  <a:schemeClr val="tx1"/>
                </a:solidFill>
              </a:rPr>
              <a:t>Sathish</a:t>
            </a:r>
          </a:p>
          <a:p>
            <a:pPr>
              <a:spcAft>
                <a:spcPts val="600"/>
              </a:spcAft>
            </a:pPr>
            <a:r>
              <a:rPr lang="en-US" sz="2400" dirty="0">
                <a:solidFill>
                  <a:schemeClr val="tx1"/>
                </a:solidFill>
              </a:rPr>
              <a:t>Daniel</a:t>
            </a:r>
          </a:p>
          <a:p>
            <a:pPr>
              <a:spcAft>
                <a:spcPts val="600"/>
              </a:spcAft>
            </a:pPr>
            <a:r>
              <a:rPr lang="en-US" sz="2400" dirty="0">
                <a:solidFill>
                  <a:schemeClr val="tx1"/>
                </a:solidFill>
              </a:rPr>
              <a:t>Niharika </a:t>
            </a:r>
          </a:p>
          <a:p>
            <a:pPr>
              <a:spcAft>
                <a:spcPts val="600"/>
              </a:spcAft>
            </a:pPr>
            <a:endParaRPr lang="en-US" dirty="0"/>
          </a:p>
        </p:txBody>
      </p:sp>
      <p:pic>
        <p:nvPicPr>
          <p:cNvPr id="5" name="Picture 4">
            <a:extLst>
              <a:ext uri="{FF2B5EF4-FFF2-40B4-BE49-F238E27FC236}">
                <a16:creationId xmlns:a16="http://schemas.microsoft.com/office/drawing/2014/main" id="{A3B11B95-6B9B-D860-FD97-6D16B394C1E8}"/>
              </a:ext>
            </a:extLst>
          </p:cNvPr>
          <p:cNvPicPr>
            <a:picLocks noChangeAspect="1"/>
          </p:cNvPicPr>
          <p:nvPr/>
        </p:nvPicPr>
        <p:blipFill rotWithShape="1">
          <a:blip r:embed="rId2"/>
          <a:srcRect l="22606" r="19394" b="1"/>
          <a:stretch/>
        </p:blipFill>
        <p:spPr>
          <a:xfrm>
            <a:off x="7754112" y="2255520"/>
            <a:ext cx="3741928" cy="4306380"/>
          </a:xfrm>
          <a:prstGeom prst="rect">
            <a:avLst/>
          </a:prstGeom>
          <a:noFill/>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F73F-9CA8-CC2F-8220-BCE976EF6EB0}"/>
              </a:ext>
            </a:extLst>
          </p:cNvPr>
          <p:cNvSpPr>
            <a:spLocks noGrp="1"/>
          </p:cNvSpPr>
          <p:nvPr>
            <p:ph type="title"/>
          </p:nvPr>
        </p:nvSpPr>
        <p:spPr>
          <a:xfrm>
            <a:off x="874499" y="965200"/>
            <a:ext cx="5693664" cy="768096"/>
          </a:xfrm>
        </p:spPr>
        <p:txBody>
          <a:bodyPr/>
          <a:lstStyle/>
          <a:p>
            <a:r>
              <a:rPr lang="en-US" i="0" dirty="0">
                <a:effectLst/>
                <a:latin typeface="Söhne"/>
              </a:rPr>
              <a:t>Algorithms</a:t>
            </a:r>
            <a:endParaRPr lang="en-PK" dirty="0"/>
          </a:p>
        </p:txBody>
      </p:sp>
      <p:sp>
        <p:nvSpPr>
          <p:cNvPr id="3" name="Content Placeholder 2">
            <a:extLst>
              <a:ext uri="{FF2B5EF4-FFF2-40B4-BE49-F238E27FC236}">
                <a16:creationId xmlns:a16="http://schemas.microsoft.com/office/drawing/2014/main" id="{A5355986-312A-7878-363D-E02E05C7CB17}"/>
              </a:ext>
            </a:extLst>
          </p:cNvPr>
          <p:cNvSpPr>
            <a:spLocks noGrp="1"/>
          </p:cNvSpPr>
          <p:nvPr>
            <p:ph idx="1"/>
          </p:nvPr>
        </p:nvSpPr>
        <p:spPr>
          <a:xfrm>
            <a:off x="249382" y="2002536"/>
            <a:ext cx="6943898" cy="4624909"/>
          </a:xfrm>
        </p:spPr>
        <p:txBody>
          <a:bodyPr/>
          <a:lstStyle/>
          <a:p>
            <a:pPr marL="457200" indent="-457200" algn="l">
              <a:buAutoNum type="arabicPeriod"/>
            </a:pPr>
            <a:r>
              <a:rPr lang="en-US" dirty="0">
                <a:solidFill>
                  <a:schemeClr val="tx1"/>
                </a:solidFill>
                <a:latin typeface="Times New Roman" panose="02020603050405020304" pitchFamily="18" charset="0"/>
                <a:cs typeface="Times New Roman" panose="02020603050405020304" pitchFamily="18" charset="0"/>
              </a:rPr>
              <a:t>T</a:t>
            </a:r>
            <a:r>
              <a:rPr lang="en-US" i="0" dirty="0">
                <a:solidFill>
                  <a:schemeClr val="tx1"/>
                </a:solidFill>
                <a:effectLst/>
                <a:latin typeface="Times New Roman" panose="02020603050405020304" pitchFamily="18" charset="0"/>
                <a:cs typeface="Times New Roman" panose="02020603050405020304" pitchFamily="18" charset="0"/>
              </a:rPr>
              <a:t>he algorithms  are used to implement the game's mechanics, such as random number generation, player movement, and collision detection.</a:t>
            </a:r>
          </a:p>
          <a:p>
            <a:pPr marL="457200" indent="-457200" algn="l">
              <a:buAutoNum type="arabicPeriod"/>
            </a:pPr>
            <a:r>
              <a:rPr lang="en-US" dirty="0">
                <a:solidFill>
                  <a:schemeClr val="tx1"/>
                </a:solidFill>
                <a:latin typeface="Times New Roman" panose="02020603050405020304" pitchFamily="18" charset="0"/>
                <a:cs typeface="Times New Roman" panose="02020603050405020304" pitchFamily="18" charset="0"/>
              </a:rPr>
              <a:t>T</a:t>
            </a:r>
            <a:r>
              <a:rPr lang="en-US" i="0" dirty="0">
                <a:solidFill>
                  <a:schemeClr val="tx1"/>
                </a:solidFill>
                <a:effectLst/>
                <a:latin typeface="Times New Roman" panose="02020603050405020304" pitchFamily="18" charset="0"/>
                <a:cs typeface="Times New Roman" panose="02020603050405020304" pitchFamily="18" charset="0"/>
              </a:rPr>
              <a:t>he game uses breadth-first search algorithms to check for traps, bonuses, fuel stations, road blocks and weather conditions</a:t>
            </a:r>
            <a:r>
              <a:rPr lang="en-US" b="1" i="0" dirty="0">
                <a:solidFill>
                  <a:schemeClr val="tx1"/>
                </a:solidFill>
                <a:effectLst/>
                <a:latin typeface="Söhne"/>
              </a:rPr>
              <a:t>.</a:t>
            </a:r>
          </a:p>
          <a:p>
            <a:br>
              <a:rPr lang="en-US" dirty="0"/>
            </a:br>
            <a:endParaRPr lang="en-PK" b="1" dirty="0">
              <a:solidFill>
                <a:schemeClr val="tx1"/>
              </a:solidFill>
            </a:endParaRPr>
          </a:p>
        </p:txBody>
      </p:sp>
    </p:spTree>
    <p:extLst>
      <p:ext uri="{BB962C8B-B14F-4D97-AF65-F5344CB8AC3E}">
        <p14:creationId xmlns:p14="http://schemas.microsoft.com/office/powerpoint/2010/main" val="379717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1CCE-288D-FD30-5764-B1F6705C79D5}"/>
              </a:ext>
            </a:extLst>
          </p:cNvPr>
          <p:cNvSpPr>
            <a:spLocks noGrp="1"/>
          </p:cNvSpPr>
          <p:nvPr>
            <p:ph type="title"/>
          </p:nvPr>
        </p:nvSpPr>
        <p:spPr>
          <a:xfrm>
            <a:off x="1083980" y="771421"/>
            <a:ext cx="5693664" cy="768096"/>
          </a:xfrm>
        </p:spPr>
        <p:txBody>
          <a:bodyPr/>
          <a:lstStyle/>
          <a:p>
            <a:r>
              <a:rPr lang="en-US" dirty="0"/>
              <a:t>DEMO OF GAME</a:t>
            </a:r>
            <a:endParaRPr lang="en-PK" dirty="0"/>
          </a:p>
        </p:txBody>
      </p:sp>
      <p:sp>
        <p:nvSpPr>
          <p:cNvPr id="3" name="Content Placeholder 2">
            <a:extLst>
              <a:ext uri="{FF2B5EF4-FFF2-40B4-BE49-F238E27FC236}">
                <a16:creationId xmlns:a16="http://schemas.microsoft.com/office/drawing/2014/main" id="{E4A4F69E-806F-DD68-CAD9-823273FADAC7}"/>
              </a:ext>
            </a:extLst>
          </p:cNvPr>
          <p:cNvSpPr>
            <a:spLocks noGrp="1"/>
          </p:cNvSpPr>
          <p:nvPr>
            <p:ph idx="1"/>
          </p:nvPr>
        </p:nvSpPr>
        <p:spPr>
          <a:xfrm>
            <a:off x="1083980" y="1550323"/>
            <a:ext cx="5880346" cy="4536255"/>
          </a:xfrm>
        </p:spPr>
        <p:txBody>
          <a:bodyPr/>
          <a:lstStyle/>
          <a:p>
            <a:r>
              <a:rPr lang="en-US" b="1" dirty="0">
                <a:solidFill>
                  <a:schemeClr val="tx1"/>
                </a:solidFill>
              </a:rPr>
              <a:t> </a:t>
            </a:r>
          </a:p>
          <a:p>
            <a:pPr marL="457200" indent="-457200">
              <a:buFont typeface="Arial" panose="020B0604020202020204" pitchFamily="34" charset="0"/>
              <a:buChar char="•"/>
            </a:pPr>
            <a:r>
              <a:rPr lang="en-US" i="0" dirty="0">
                <a:solidFill>
                  <a:schemeClr val="tx1"/>
                </a:solidFill>
                <a:effectLst/>
                <a:latin typeface="Söhne"/>
              </a:rPr>
              <a:t>This demo gives the sample view of the road trip game that we have designed.</a:t>
            </a:r>
          </a:p>
          <a:p>
            <a:pPr marL="457200" indent="-457200">
              <a:buFont typeface="Arial" panose="020B0604020202020204" pitchFamily="34" charset="0"/>
              <a:buChar char="•"/>
            </a:pPr>
            <a:r>
              <a:rPr lang="en-US" i="0" dirty="0">
                <a:solidFill>
                  <a:schemeClr val="tx1"/>
                </a:solidFill>
                <a:effectLst/>
                <a:latin typeface="Söhne"/>
              </a:rPr>
              <a:t> Demonstrating how to input the number    of players and traps/bonuses using the Scanner class.</a:t>
            </a:r>
          </a:p>
          <a:p>
            <a:pPr marL="457200" indent="-457200">
              <a:buFont typeface="Arial" panose="020B0604020202020204" pitchFamily="34" charset="0"/>
              <a:buChar char="•"/>
            </a:pPr>
            <a:r>
              <a:rPr lang="en-US" i="0" dirty="0">
                <a:solidFill>
                  <a:schemeClr val="tx1"/>
                </a:solidFill>
                <a:effectLst/>
                <a:latin typeface="Söhne"/>
              </a:rPr>
              <a:t>start the game by running the main class in the IDE or command line.</a:t>
            </a:r>
          </a:p>
          <a:p>
            <a:pPr marL="457200" indent="-457200">
              <a:buFont typeface="Arial" panose="020B0604020202020204" pitchFamily="34" charset="0"/>
              <a:buAutoNum type="arabicPeriod"/>
            </a:pPr>
            <a:endParaRPr lang="en-US" i="0" dirty="0">
              <a:solidFill>
                <a:schemeClr val="tx1"/>
              </a:solidFill>
              <a:effectLst/>
              <a:latin typeface="Söhne"/>
            </a:endParaRPr>
          </a:p>
          <a:p>
            <a:pPr marL="457200" indent="-457200">
              <a:buFont typeface="Arial" panose="020B0604020202020204" pitchFamily="34" charset="0"/>
              <a:buAutoNum type="arabicPeriod"/>
            </a:pPr>
            <a:endParaRPr lang="en-US" i="0" dirty="0">
              <a:solidFill>
                <a:schemeClr val="tx1"/>
              </a:solidFill>
              <a:effectLst/>
              <a:latin typeface="Söhne"/>
            </a:endParaRPr>
          </a:p>
          <a:p>
            <a:br>
              <a:rPr lang="en-US" b="0" i="0" dirty="0">
                <a:solidFill>
                  <a:srgbClr val="D1D5DB"/>
                </a:solidFill>
                <a:effectLst/>
                <a:latin typeface="Söhne"/>
              </a:rPr>
            </a:br>
            <a:endParaRPr lang="en-PK" b="1" dirty="0">
              <a:solidFill>
                <a:schemeClr val="tx1"/>
              </a:solidFill>
            </a:endParaRPr>
          </a:p>
        </p:txBody>
      </p:sp>
    </p:spTree>
    <p:extLst>
      <p:ext uri="{BB962C8B-B14F-4D97-AF65-F5344CB8AC3E}">
        <p14:creationId xmlns:p14="http://schemas.microsoft.com/office/powerpoint/2010/main" val="281899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AAC1DB-72A6-DCCD-ABF6-D9736BA3FF30}"/>
              </a:ext>
            </a:extLst>
          </p:cNvPr>
          <p:cNvSpPr>
            <a:spLocks noGrp="1"/>
          </p:cNvSpPr>
          <p:nvPr>
            <p:ph type="ftr" sz="quarter" idx="11"/>
          </p:nvPr>
        </p:nvSpPr>
        <p:spPr>
          <a:xfrm>
            <a:off x="1524617" y="681162"/>
            <a:ext cx="2314448" cy="274320"/>
          </a:xfrm>
        </p:spPr>
        <p:txBody>
          <a:bodyPr/>
          <a:lstStyle/>
          <a:p>
            <a:r>
              <a:rPr lang="en-US" sz="5000" dirty="0"/>
              <a:t>DEMO</a:t>
            </a:r>
          </a:p>
        </p:txBody>
      </p:sp>
      <p:sp>
        <p:nvSpPr>
          <p:cNvPr id="3" name="Slide Number Placeholder 2">
            <a:extLst>
              <a:ext uri="{FF2B5EF4-FFF2-40B4-BE49-F238E27FC236}">
                <a16:creationId xmlns:a16="http://schemas.microsoft.com/office/drawing/2014/main" id="{2BFD9EED-2A27-68A9-B590-C1AB02A0A08A}"/>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descr="A screenshot of a video game&#10;&#10;Description automatically generated">
            <a:extLst>
              <a:ext uri="{FF2B5EF4-FFF2-40B4-BE49-F238E27FC236}">
                <a16:creationId xmlns:a16="http://schemas.microsoft.com/office/drawing/2014/main" id="{71F7739F-71BC-E9A4-0D0B-5D064A705F86}"/>
              </a:ext>
            </a:extLst>
          </p:cNvPr>
          <p:cNvPicPr>
            <a:picLocks noChangeAspect="1"/>
          </p:cNvPicPr>
          <p:nvPr/>
        </p:nvPicPr>
        <p:blipFill>
          <a:blip r:embed="rId2"/>
          <a:stretch>
            <a:fillRect/>
          </a:stretch>
        </p:blipFill>
        <p:spPr>
          <a:xfrm>
            <a:off x="1710943" y="1400956"/>
            <a:ext cx="8393755" cy="4684887"/>
          </a:xfrm>
          <a:prstGeom prst="rect">
            <a:avLst/>
          </a:prstGeom>
        </p:spPr>
      </p:pic>
    </p:spTree>
    <p:extLst>
      <p:ext uri="{BB962C8B-B14F-4D97-AF65-F5344CB8AC3E}">
        <p14:creationId xmlns:p14="http://schemas.microsoft.com/office/powerpoint/2010/main" val="288852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89EA33-80B3-629C-5EF9-76538DB83DE4}"/>
              </a:ext>
            </a:extLst>
          </p:cNvPr>
          <p:cNvSpPr>
            <a:spLocks noGrp="1"/>
          </p:cNvSpPr>
          <p:nvPr>
            <p:ph type="ftr" sz="quarter" idx="11"/>
          </p:nvPr>
        </p:nvSpPr>
        <p:spPr>
          <a:xfrm>
            <a:off x="621792" y="457200"/>
            <a:ext cx="5311648" cy="274320"/>
          </a:xfrm>
        </p:spPr>
        <p:txBody>
          <a:bodyPr/>
          <a:lstStyle/>
          <a:p>
            <a:r>
              <a:rPr lang="en-US" sz="5000" dirty="0">
                <a:solidFill>
                  <a:schemeClr val="tx1"/>
                </a:solidFill>
              </a:rPr>
              <a:t>STATISTICS </a:t>
            </a:r>
          </a:p>
        </p:txBody>
      </p:sp>
      <p:sp>
        <p:nvSpPr>
          <p:cNvPr id="3" name="Slide Number Placeholder 2">
            <a:extLst>
              <a:ext uri="{FF2B5EF4-FFF2-40B4-BE49-F238E27FC236}">
                <a16:creationId xmlns:a16="http://schemas.microsoft.com/office/drawing/2014/main" id="{1E76270C-9520-D695-D2F2-7511D1ADC16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5" name="Picture 4" descr="Graphical user interface, text&#10;&#10;Description automatically generated">
            <a:extLst>
              <a:ext uri="{FF2B5EF4-FFF2-40B4-BE49-F238E27FC236}">
                <a16:creationId xmlns:a16="http://schemas.microsoft.com/office/drawing/2014/main" id="{D9FDA0AF-2FF3-278C-CCB9-C437D325E4E7}"/>
              </a:ext>
            </a:extLst>
          </p:cNvPr>
          <p:cNvPicPr>
            <a:picLocks noChangeAspect="1"/>
          </p:cNvPicPr>
          <p:nvPr/>
        </p:nvPicPr>
        <p:blipFill>
          <a:blip r:embed="rId2"/>
          <a:stretch>
            <a:fillRect/>
          </a:stretch>
        </p:blipFill>
        <p:spPr>
          <a:xfrm>
            <a:off x="789448" y="1154890"/>
            <a:ext cx="6515665" cy="1508891"/>
          </a:xfrm>
          <a:prstGeom prst="rect">
            <a:avLst/>
          </a:prstGeom>
        </p:spPr>
      </p:pic>
      <p:pic>
        <p:nvPicPr>
          <p:cNvPr id="7" name="Picture 6" descr="Text&#10;&#10;Description automatically generated">
            <a:extLst>
              <a:ext uri="{FF2B5EF4-FFF2-40B4-BE49-F238E27FC236}">
                <a16:creationId xmlns:a16="http://schemas.microsoft.com/office/drawing/2014/main" id="{93EF6A80-CD94-2F3D-C296-B700B38314FE}"/>
              </a:ext>
            </a:extLst>
          </p:cNvPr>
          <p:cNvPicPr>
            <a:picLocks noChangeAspect="1"/>
          </p:cNvPicPr>
          <p:nvPr/>
        </p:nvPicPr>
        <p:blipFill>
          <a:blip r:embed="rId3"/>
          <a:stretch>
            <a:fillRect/>
          </a:stretch>
        </p:blipFill>
        <p:spPr>
          <a:xfrm>
            <a:off x="6671553" y="594360"/>
            <a:ext cx="4404742" cy="5685013"/>
          </a:xfrm>
          <a:prstGeom prst="rect">
            <a:avLst/>
          </a:prstGeom>
        </p:spPr>
      </p:pic>
      <p:pic>
        <p:nvPicPr>
          <p:cNvPr id="9" name="Picture 8" descr="Text&#10;&#10;Description automatically generated">
            <a:extLst>
              <a:ext uri="{FF2B5EF4-FFF2-40B4-BE49-F238E27FC236}">
                <a16:creationId xmlns:a16="http://schemas.microsoft.com/office/drawing/2014/main" id="{A2C7250F-AEAF-EAC3-3EB8-B48109A0AFE8}"/>
              </a:ext>
            </a:extLst>
          </p:cNvPr>
          <p:cNvPicPr>
            <a:picLocks noChangeAspect="1"/>
          </p:cNvPicPr>
          <p:nvPr/>
        </p:nvPicPr>
        <p:blipFill>
          <a:blip r:embed="rId4"/>
          <a:stretch>
            <a:fillRect/>
          </a:stretch>
        </p:blipFill>
        <p:spPr>
          <a:xfrm>
            <a:off x="1260867" y="2776975"/>
            <a:ext cx="4259581" cy="3694151"/>
          </a:xfrm>
          <a:prstGeom prst="rect">
            <a:avLst/>
          </a:prstGeom>
        </p:spPr>
      </p:pic>
    </p:spTree>
    <p:extLst>
      <p:ext uri="{BB962C8B-B14F-4D97-AF65-F5344CB8AC3E}">
        <p14:creationId xmlns:p14="http://schemas.microsoft.com/office/powerpoint/2010/main" val="164973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4537-1809-5DFB-4320-F95F89BD386A}"/>
              </a:ext>
            </a:extLst>
          </p:cNvPr>
          <p:cNvSpPr>
            <a:spLocks noGrp="1"/>
          </p:cNvSpPr>
          <p:nvPr>
            <p:ph type="title"/>
          </p:nvPr>
        </p:nvSpPr>
        <p:spPr>
          <a:xfrm>
            <a:off x="1133856" y="965200"/>
            <a:ext cx="5693664" cy="768096"/>
          </a:xfrm>
        </p:spPr>
        <p:txBody>
          <a:bodyPr/>
          <a:lstStyle/>
          <a:p>
            <a:r>
              <a:rPr lang="en-US" dirty="0"/>
              <a:t>FUTURE WORK</a:t>
            </a:r>
            <a:endParaRPr lang="en-PK" dirty="0"/>
          </a:p>
        </p:txBody>
      </p:sp>
      <p:sp>
        <p:nvSpPr>
          <p:cNvPr id="3" name="Content Placeholder 2">
            <a:extLst>
              <a:ext uri="{FF2B5EF4-FFF2-40B4-BE49-F238E27FC236}">
                <a16:creationId xmlns:a16="http://schemas.microsoft.com/office/drawing/2014/main" id="{770C4480-3DE7-5E9C-4875-1EA81B71ADA1}"/>
              </a:ext>
            </a:extLst>
          </p:cNvPr>
          <p:cNvSpPr>
            <a:spLocks noGrp="1"/>
          </p:cNvSpPr>
          <p:nvPr>
            <p:ph idx="1"/>
          </p:nvPr>
        </p:nvSpPr>
        <p:spPr>
          <a:xfrm>
            <a:off x="482139" y="1867916"/>
            <a:ext cx="6495010" cy="3122168"/>
          </a:xfrm>
        </p:spPr>
        <p:txBody>
          <a:bodyPr/>
          <a:lstStyle/>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The </a:t>
            </a:r>
            <a:r>
              <a:rPr lang="en-US" i="0" dirty="0">
                <a:solidFill>
                  <a:schemeClr val="tx1"/>
                </a:solidFill>
                <a:effectLst/>
                <a:latin typeface="Times New Roman" panose="02020603050405020304" pitchFamily="18" charset="0"/>
                <a:cs typeface="Times New Roman" panose="02020603050405020304" pitchFamily="18" charset="0"/>
              </a:rPr>
              <a:t>future improvements for the project, such as adding sound effects, providing statistics at the end of the game, and updating the user interface</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The </a:t>
            </a:r>
            <a:r>
              <a:rPr lang="en-US" i="0" dirty="0">
                <a:solidFill>
                  <a:schemeClr val="tx1"/>
                </a:solidFill>
                <a:effectLst/>
                <a:latin typeface="Times New Roman" panose="02020603050405020304" pitchFamily="18" charset="0"/>
                <a:cs typeface="Times New Roman" panose="02020603050405020304" pitchFamily="18" charset="0"/>
              </a:rPr>
              <a:t>project can be extended to other similar games or applications that use directed graph data structures.</a:t>
            </a:r>
            <a:endParaRPr lang="en-P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25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150D-D661-794C-30E7-4EE76C166D9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5CB6A23-0745-44AE-D5F8-59BB3A92C75F}"/>
              </a:ext>
            </a:extLst>
          </p:cNvPr>
          <p:cNvSpPr>
            <a:spLocks noGrp="1"/>
          </p:cNvSpPr>
          <p:nvPr>
            <p:ph idx="1"/>
          </p:nvPr>
        </p:nvSpPr>
        <p:spPr/>
        <p:txBody>
          <a:bodyPr/>
          <a:lstStyle/>
          <a:p>
            <a:pPr marL="342900" indent="-342900">
              <a:buFont typeface="Arial" panose="020B0604020202020204" pitchFamily="34" charset="0"/>
              <a:buChar char="•"/>
            </a:pPr>
            <a:r>
              <a:rPr lang="en-US" dirty="0"/>
              <a:t>What is the game about ?</a:t>
            </a:r>
          </a:p>
          <a:p>
            <a:pPr marL="342900" indent="-342900">
              <a:buFont typeface="Arial" panose="020B0604020202020204" pitchFamily="34" charset="0"/>
              <a:buChar char="•"/>
            </a:pPr>
            <a:r>
              <a:rPr lang="en-US" dirty="0"/>
              <a:t>What are graphs and digraphs ?</a:t>
            </a:r>
          </a:p>
          <a:p>
            <a:pPr marL="342900" indent="-342900">
              <a:buFont typeface="Arial" panose="020B0604020202020204" pitchFamily="34" charset="0"/>
              <a:buChar char="•"/>
            </a:pPr>
            <a:r>
              <a:rPr lang="en-US" dirty="0"/>
              <a:t>Technical overview </a:t>
            </a:r>
          </a:p>
          <a:p>
            <a:pPr marL="342900" indent="-342900">
              <a:buFont typeface="Arial" panose="020B0604020202020204" pitchFamily="34" charset="0"/>
              <a:buChar char="•"/>
            </a:pPr>
            <a:r>
              <a:rPr lang="en-US" dirty="0"/>
              <a:t>Live instance of the game </a:t>
            </a:r>
          </a:p>
          <a:p>
            <a:pPr marL="342900" indent="-342900">
              <a:buFont typeface="Arial" panose="020B0604020202020204" pitchFamily="34" charset="0"/>
              <a:buChar char="•"/>
            </a:pPr>
            <a:r>
              <a:rPr lang="en-US" dirty="0"/>
              <a:t>Future Updates</a:t>
            </a:r>
          </a:p>
          <a:p>
            <a:pPr marL="342900" indent="-342900">
              <a:buFont typeface="Arial" panose="020B0604020202020204" pitchFamily="34" charset="0"/>
              <a:buChar char="•"/>
            </a:pPr>
            <a:endParaRPr lang="en-US" dirty="0"/>
          </a:p>
          <a:p>
            <a:endParaRPr lang="en-US" dirty="0"/>
          </a:p>
          <a:p>
            <a:r>
              <a:rPr lang="en-US" dirty="0"/>
              <a:t> </a:t>
            </a:r>
          </a:p>
        </p:txBody>
      </p:sp>
    </p:spTree>
    <p:extLst>
      <p:ext uri="{BB962C8B-B14F-4D97-AF65-F5344CB8AC3E}">
        <p14:creationId xmlns:p14="http://schemas.microsoft.com/office/powerpoint/2010/main" val="267276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62BF-BBF1-FE18-02B4-C4A023EA374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8AF2F2A-C899-4C5F-2F7C-90F2122275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539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59F6-57DC-CE38-C491-8C5CD50D80F3}"/>
              </a:ext>
            </a:extLst>
          </p:cNvPr>
          <p:cNvSpPr>
            <a:spLocks noGrp="1"/>
          </p:cNvSpPr>
          <p:nvPr>
            <p:ph type="title"/>
          </p:nvPr>
        </p:nvSpPr>
        <p:spPr/>
        <p:txBody>
          <a:bodyPr/>
          <a:lstStyle/>
          <a:p>
            <a:r>
              <a:rPr lang="en-US" dirty="0"/>
              <a:t>Agenda</a:t>
            </a:r>
            <a:endParaRPr lang="en-PK" dirty="0"/>
          </a:p>
        </p:txBody>
      </p:sp>
      <p:sp>
        <p:nvSpPr>
          <p:cNvPr id="3" name="Content Placeholder 2">
            <a:extLst>
              <a:ext uri="{FF2B5EF4-FFF2-40B4-BE49-F238E27FC236}">
                <a16:creationId xmlns:a16="http://schemas.microsoft.com/office/drawing/2014/main" id="{C06B3565-FDA6-0FE4-2C2B-471259F0D237}"/>
              </a:ext>
            </a:extLst>
          </p:cNvPr>
          <p:cNvSpPr>
            <a:spLocks noGrp="1"/>
          </p:cNvSpPr>
          <p:nvPr>
            <p:ph idx="1"/>
          </p:nvPr>
        </p:nvSpPr>
        <p:spPr/>
        <p:txBody>
          <a:bodyPr/>
          <a:lstStyle/>
          <a:p>
            <a:pPr marL="342900" indent="-342900">
              <a:buFont typeface="Arial" panose="020B0604020202020204" pitchFamily="34" charset="0"/>
              <a:buChar char="•"/>
            </a:pPr>
            <a:r>
              <a:rPr lang="en-US" b="1" dirty="0">
                <a:solidFill>
                  <a:schemeClr val="tx1"/>
                </a:solidFill>
              </a:rPr>
              <a:t>Introduction</a:t>
            </a:r>
          </a:p>
          <a:p>
            <a:pPr marL="342900" indent="-342900">
              <a:buFont typeface="Arial" panose="020B0604020202020204" pitchFamily="34" charset="0"/>
              <a:buChar char="•"/>
            </a:pPr>
            <a:r>
              <a:rPr lang="en-US" b="1" dirty="0">
                <a:solidFill>
                  <a:schemeClr val="tx1"/>
                </a:solidFill>
              </a:rPr>
              <a:t>Mapping</a:t>
            </a:r>
          </a:p>
          <a:p>
            <a:pPr marL="342900" indent="-342900">
              <a:buFont typeface="Arial" panose="020B0604020202020204" pitchFamily="34" charset="0"/>
              <a:buChar char="•"/>
            </a:pPr>
            <a:r>
              <a:rPr lang="en-US" b="1" dirty="0">
                <a:solidFill>
                  <a:schemeClr val="tx1"/>
                </a:solidFill>
              </a:rPr>
              <a:t>Technical overview</a:t>
            </a:r>
          </a:p>
          <a:p>
            <a:pPr marL="342900" indent="-342900">
              <a:buFont typeface="Arial" panose="020B0604020202020204" pitchFamily="34" charset="0"/>
              <a:buChar char="•"/>
            </a:pPr>
            <a:r>
              <a:rPr lang="en-US" b="1" dirty="0">
                <a:solidFill>
                  <a:schemeClr val="tx1"/>
                </a:solidFill>
              </a:rPr>
              <a:t>Demo of game</a:t>
            </a:r>
          </a:p>
          <a:p>
            <a:pPr marL="342900" indent="-342900">
              <a:buFont typeface="Arial" panose="020B0604020202020204" pitchFamily="34" charset="0"/>
              <a:buChar char="•"/>
            </a:pPr>
            <a:r>
              <a:rPr lang="en-US" b="1" dirty="0">
                <a:solidFill>
                  <a:schemeClr val="tx1"/>
                </a:solidFill>
              </a:rPr>
              <a:t>Conclusion </a:t>
            </a:r>
            <a:endParaRPr lang="en-PK" b="1" dirty="0">
              <a:solidFill>
                <a:schemeClr val="tx1"/>
              </a:solidFill>
            </a:endParaRPr>
          </a:p>
        </p:txBody>
      </p:sp>
    </p:spTree>
    <p:extLst>
      <p:ext uri="{BB962C8B-B14F-4D97-AF65-F5344CB8AC3E}">
        <p14:creationId xmlns:p14="http://schemas.microsoft.com/office/powerpoint/2010/main" val="346596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5DBC5C-6638-6FA6-26E7-CDE8E7F54338}"/>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03A7B50A-07A1-7418-4332-2A4656E080DC}"/>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3</a:t>
            </a:fld>
            <a:endParaRPr lang="en-US"/>
          </a:p>
        </p:txBody>
      </p:sp>
      <p:sp>
        <p:nvSpPr>
          <p:cNvPr id="2" name="Title 1">
            <a:extLst>
              <a:ext uri="{FF2B5EF4-FFF2-40B4-BE49-F238E27FC236}">
                <a16:creationId xmlns:a16="http://schemas.microsoft.com/office/drawing/2014/main" id="{B9072125-FBE0-C29E-914E-AAE35BF3F94F}"/>
              </a:ext>
            </a:extLst>
          </p:cNvPr>
          <p:cNvSpPr>
            <a:spLocks noGrp="1"/>
          </p:cNvSpPr>
          <p:nvPr>
            <p:ph type="title"/>
          </p:nvPr>
        </p:nvSpPr>
        <p:spPr>
          <a:xfrm>
            <a:off x="3986784" y="1243584"/>
            <a:ext cx="8165592" cy="768096"/>
          </a:xfrm>
        </p:spPr>
        <p:txBody>
          <a:bodyPr anchor="t">
            <a:normAutofit/>
          </a:bodyPr>
          <a:lstStyle/>
          <a:p>
            <a:r>
              <a:rPr lang="en-US" sz="4100"/>
              <a:t>What is road trip game?</a:t>
            </a:r>
          </a:p>
        </p:txBody>
      </p:sp>
      <p:sp>
        <p:nvSpPr>
          <p:cNvPr id="3" name="Content Placeholder 2">
            <a:extLst>
              <a:ext uri="{FF2B5EF4-FFF2-40B4-BE49-F238E27FC236}">
                <a16:creationId xmlns:a16="http://schemas.microsoft.com/office/drawing/2014/main" id="{1AF8D82F-4415-7FD9-46CA-B6B644AD3352}"/>
              </a:ext>
            </a:extLst>
          </p:cNvPr>
          <p:cNvSpPr>
            <a:spLocks noGrp="1"/>
          </p:cNvSpPr>
          <p:nvPr>
            <p:ph sz="half" idx="2"/>
          </p:nvPr>
        </p:nvSpPr>
        <p:spPr>
          <a:xfrm>
            <a:off x="3685032" y="2255520"/>
            <a:ext cx="3741928" cy="4306380"/>
          </a:xfrm>
        </p:spPr>
        <p:txBody>
          <a:bodyPr>
            <a:normAutofit/>
          </a:bodyPr>
          <a:lstStyle/>
          <a:p>
            <a:r>
              <a:rPr lang="en-US" sz="1800" dirty="0">
                <a:solidFill>
                  <a:schemeClr val="tx1"/>
                </a:solidFill>
              </a:rPr>
              <a:t>Road trip game is a board game which has a maximum of four players. this game will be played by using dice. You can even set the number of traps the minimum being nine. It is bidirectional game.</a:t>
            </a:r>
          </a:p>
        </p:txBody>
      </p:sp>
      <p:pic>
        <p:nvPicPr>
          <p:cNvPr id="7" name="Picture 6" descr="A close-up of a game board">
            <a:extLst>
              <a:ext uri="{FF2B5EF4-FFF2-40B4-BE49-F238E27FC236}">
                <a16:creationId xmlns:a16="http://schemas.microsoft.com/office/drawing/2014/main" id="{69B3A17E-A423-5589-774A-CE63DDF3EB0E}"/>
              </a:ext>
            </a:extLst>
          </p:cNvPr>
          <p:cNvPicPr>
            <a:picLocks noChangeAspect="1"/>
          </p:cNvPicPr>
          <p:nvPr/>
        </p:nvPicPr>
        <p:blipFill rotWithShape="1">
          <a:blip r:embed="rId2"/>
          <a:srcRect l="32234" r="11191" b="-1"/>
          <a:stretch/>
        </p:blipFill>
        <p:spPr>
          <a:xfrm>
            <a:off x="8201024" y="2255520"/>
            <a:ext cx="3295015" cy="2821305"/>
          </a:xfrm>
          <a:prstGeom prst="rect">
            <a:avLst/>
          </a:prstGeom>
          <a:noFill/>
        </p:spPr>
      </p:pic>
    </p:spTree>
    <p:extLst>
      <p:ext uri="{BB962C8B-B14F-4D97-AF65-F5344CB8AC3E}">
        <p14:creationId xmlns:p14="http://schemas.microsoft.com/office/powerpoint/2010/main" val="192059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7985F87-3B1C-D25B-8304-35514BE2A6B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
        <p:nvSpPr>
          <p:cNvPr id="2" name="Title 1">
            <a:extLst>
              <a:ext uri="{FF2B5EF4-FFF2-40B4-BE49-F238E27FC236}">
                <a16:creationId xmlns:a16="http://schemas.microsoft.com/office/drawing/2014/main" id="{1288E291-EDCF-D8A0-3477-D3FA7FBB612A}"/>
              </a:ext>
            </a:extLst>
          </p:cNvPr>
          <p:cNvSpPr>
            <a:spLocks noGrp="1"/>
          </p:cNvSpPr>
          <p:nvPr>
            <p:ph type="title"/>
          </p:nvPr>
        </p:nvSpPr>
        <p:spPr>
          <a:xfrm>
            <a:off x="3986784" y="1243584"/>
            <a:ext cx="8165592" cy="768096"/>
          </a:xfrm>
        </p:spPr>
        <p:txBody>
          <a:bodyPr anchor="t">
            <a:normAutofit/>
          </a:bodyPr>
          <a:lstStyle/>
          <a:p>
            <a:pPr>
              <a:lnSpc>
                <a:spcPct val="90000"/>
              </a:lnSpc>
            </a:pPr>
            <a:r>
              <a:rPr lang="en-US" sz="2400"/>
              <a:t>How to play?</a:t>
            </a:r>
            <a:br>
              <a:rPr lang="en-US" sz="2400"/>
            </a:br>
            <a:endParaRPr lang="en-US" sz="2400"/>
          </a:p>
        </p:txBody>
      </p:sp>
      <p:sp>
        <p:nvSpPr>
          <p:cNvPr id="3" name="Content Placeholder 2">
            <a:extLst>
              <a:ext uri="{FF2B5EF4-FFF2-40B4-BE49-F238E27FC236}">
                <a16:creationId xmlns:a16="http://schemas.microsoft.com/office/drawing/2014/main" id="{AA3267E2-ECA9-A589-CA43-4E1355C8265D}"/>
              </a:ext>
            </a:extLst>
          </p:cNvPr>
          <p:cNvSpPr>
            <a:spLocks noGrp="1"/>
          </p:cNvSpPr>
          <p:nvPr>
            <p:ph sz="half" idx="2"/>
          </p:nvPr>
        </p:nvSpPr>
        <p:spPr>
          <a:xfrm>
            <a:off x="3685032" y="2255520"/>
            <a:ext cx="3741928" cy="4306380"/>
          </a:xfrm>
        </p:spPr>
        <p:txBody>
          <a:bodyPr>
            <a:normAutofit/>
          </a:bodyPr>
          <a:lstStyle/>
          <a:p>
            <a:r>
              <a:rPr lang="en-US" sz="2400" dirty="0">
                <a:solidFill>
                  <a:schemeClr val="tx1"/>
                </a:solidFill>
              </a:rPr>
              <a:t>Roll the dice</a:t>
            </a:r>
          </a:p>
          <a:p>
            <a:r>
              <a:rPr lang="en-US" sz="2400" dirty="0">
                <a:solidFill>
                  <a:schemeClr val="tx1"/>
                </a:solidFill>
              </a:rPr>
              <a:t>Progress</a:t>
            </a:r>
          </a:p>
          <a:p>
            <a:r>
              <a:rPr lang="en-US" sz="2400" dirty="0">
                <a:solidFill>
                  <a:schemeClr val="tx1"/>
                </a:solidFill>
              </a:rPr>
              <a:t>Traps and bonuses</a:t>
            </a:r>
          </a:p>
          <a:p>
            <a:r>
              <a:rPr lang="en-US" sz="2400" dirty="0">
                <a:solidFill>
                  <a:schemeClr val="tx1"/>
                </a:solidFill>
              </a:rPr>
              <a:t>Roadblocks and gas stations</a:t>
            </a:r>
          </a:p>
          <a:p>
            <a:r>
              <a:rPr lang="en-US" sz="2400" dirty="0">
                <a:solidFill>
                  <a:schemeClr val="tx1"/>
                </a:solidFill>
              </a:rPr>
              <a:t>Weather conditions</a:t>
            </a:r>
          </a:p>
          <a:p>
            <a:r>
              <a:rPr lang="en-US" sz="2400" dirty="0">
                <a:solidFill>
                  <a:schemeClr val="tx1"/>
                </a:solidFill>
              </a:rPr>
              <a:t>destination</a:t>
            </a:r>
          </a:p>
          <a:p>
            <a:endParaRPr lang="en-US" dirty="0"/>
          </a:p>
        </p:txBody>
      </p:sp>
    </p:spTree>
    <p:extLst>
      <p:ext uri="{BB962C8B-B14F-4D97-AF65-F5344CB8AC3E}">
        <p14:creationId xmlns:p14="http://schemas.microsoft.com/office/powerpoint/2010/main" val="175075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F3E1-A04A-8A38-4CBD-6AD2DCA665E8}"/>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b="1" kern="1200" cap="all" baseline="0" dirty="0">
                <a:latin typeface="+mj-lt"/>
                <a:ea typeface="+mj-ea"/>
                <a:cs typeface="+mj-cs"/>
              </a:rPr>
              <a:t>GRAPH</a:t>
            </a:r>
          </a:p>
        </p:txBody>
      </p:sp>
      <p:pic>
        <p:nvPicPr>
          <p:cNvPr id="5" name="Content Placeholder 4" descr="Diagram&#10;&#10;Description automatically generated">
            <a:extLst>
              <a:ext uri="{FF2B5EF4-FFF2-40B4-BE49-F238E27FC236}">
                <a16:creationId xmlns:a16="http://schemas.microsoft.com/office/drawing/2014/main" id="{EF4CAD66-5A68-B2EE-2434-8F00CEB6B4DF}"/>
              </a:ext>
            </a:extLst>
          </p:cNvPr>
          <p:cNvPicPr>
            <a:picLocks noGrp="1" noChangeAspect="1"/>
          </p:cNvPicPr>
          <p:nvPr>
            <p:ph type="pic" idx="1"/>
          </p:nvPr>
        </p:nvPicPr>
        <p:blipFill rotWithShape="1">
          <a:blip r:embed="rId2"/>
          <a:stretch/>
        </p:blipFill>
        <p:spPr>
          <a:xfrm>
            <a:off x="5274323" y="987425"/>
            <a:ext cx="5989930" cy="4873625"/>
          </a:xfrm>
          <a:noFill/>
        </p:spPr>
      </p:pic>
      <p:sp>
        <p:nvSpPr>
          <p:cNvPr id="7" name="TextBox 6">
            <a:extLst>
              <a:ext uri="{FF2B5EF4-FFF2-40B4-BE49-F238E27FC236}">
                <a16:creationId xmlns:a16="http://schemas.microsoft.com/office/drawing/2014/main" id="{0D875E04-0F00-7FD1-3EEE-91658093EBFB}"/>
              </a:ext>
            </a:extLst>
          </p:cNvPr>
          <p:cNvSpPr txBox="1"/>
          <p:nvPr/>
        </p:nvSpPr>
        <p:spPr>
          <a:xfrm>
            <a:off x="839788" y="2057400"/>
            <a:ext cx="3932237" cy="3811588"/>
          </a:xfrm>
          <a:prstGeom prst="rect">
            <a:avLst/>
          </a:prstGeom>
        </p:spPr>
        <p:txBody>
          <a:bodyPr vert="horz" lIns="91440" tIns="45720" rIns="91440" bIns="45720" rtlCol="0">
            <a:normAutofit fontScale="92500" lnSpcReduction="10000"/>
          </a:bodyPr>
          <a:lstStyle/>
          <a:p>
            <a:pPr defTabSz="914400">
              <a:spcBef>
                <a:spcPts val="360"/>
              </a:spcBef>
            </a:pPr>
            <a:endParaRPr lang="en-US" sz="1600" b="1" i="0" kern="1200" dirty="0">
              <a:solidFill>
                <a:schemeClr val="accent6"/>
              </a:solidFill>
              <a:effectLst/>
              <a:latin typeface="+mn-lt"/>
              <a:ea typeface="+mn-ea"/>
              <a:cs typeface="+mn-cs"/>
            </a:endParaRPr>
          </a:p>
          <a:p>
            <a:pPr marL="285750" indent="-285750" defTabSz="914400">
              <a:spcBef>
                <a:spcPts val="360"/>
              </a:spcBef>
              <a:buFont typeface="Arial" panose="020B0604020202020204" pitchFamily="34" charset="0"/>
              <a:buChar char="•"/>
            </a:pPr>
            <a:r>
              <a:rPr lang="en-US" sz="2400" i="0" kern="1200" dirty="0">
                <a:effectLst/>
                <a:latin typeface="+mn-lt"/>
                <a:ea typeface="+mn-ea"/>
                <a:cs typeface="+mn-cs"/>
              </a:rPr>
              <a:t>In the road trip game, the graph can be used to represent the different spaces on the board and the paths that players can take between those spaces. Each space on the board is represented as a vertex (or node) in the graph, and the paths between spaces are represented as edges in the graph.</a:t>
            </a:r>
            <a:endParaRPr lang="en-US" sz="2400" kern="1200" dirty="0">
              <a:latin typeface="+mn-lt"/>
              <a:ea typeface="+mn-ea"/>
              <a:cs typeface="+mn-cs"/>
            </a:endParaRPr>
          </a:p>
        </p:txBody>
      </p:sp>
      <p:sp>
        <p:nvSpPr>
          <p:cNvPr id="14" name="Slide Number Placeholder 5">
            <a:extLst>
              <a:ext uri="{FF2B5EF4-FFF2-40B4-BE49-F238E27FC236}">
                <a16:creationId xmlns:a16="http://schemas.microsoft.com/office/drawing/2014/main" id="{1C75F95C-FA13-FE2F-F3F7-97BE63D4B4E7}"/>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5</a:t>
            </a:fld>
            <a:endParaRPr lang="en-US"/>
          </a:p>
        </p:txBody>
      </p:sp>
    </p:spTree>
    <p:extLst>
      <p:ext uri="{BB962C8B-B14F-4D97-AF65-F5344CB8AC3E}">
        <p14:creationId xmlns:p14="http://schemas.microsoft.com/office/powerpoint/2010/main" val="167195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01F6-E167-3043-F2AD-1C7978995AE6}"/>
              </a:ext>
            </a:extLst>
          </p:cNvPr>
          <p:cNvSpPr>
            <a:spLocks noGrp="1"/>
          </p:cNvSpPr>
          <p:nvPr>
            <p:ph type="title"/>
          </p:nvPr>
        </p:nvSpPr>
        <p:spPr>
          <a:xfrm>
            <a:off x="839788" y="457200"/>
            <a:ext cx="3932237" cy="1600200"/>
          </a:xfrm>
        </p:spPr>
        <p:txBody>
          <a:bodyPr anchor="b">
            <a:normAutofit/>
          </a:bodyPr>
          <a:lstStyle/>
          <a:p>
            <a:r>
              <a:rPr lang="en-US" dirty="0"/>
              <a:t>DIGRAPH</a:t>
            </a:r>
            <a:br>
              <a:rPr lang="en-US" dirty="0"/>
            </a:br>
            <a:endParaRPr lang="en-PK" dirty="0"/>
          </a:p>
        </p:txBody>
      </p:sp>
      <p:pic>
        <p:nvPicPr>
          <p:cNvPr id="5" name="Picture 4" descr="Graphical user interface, application&#10;&#10;Description automatically generated">
            <a:extLst>
              <a:ext uri="{FF2B5EF4-FFF2-40B4-BE49-F238E27FC236}">
                <a16:creationId xmlns:a16="http://schemas.microsoft.com/office/drawing/2014/main" id="{B54405B4-2F7C-4A44-70A3-17E1FE6948B3}"/>
              </a:ext>
            </a:extLst>
          </p:cNvPr>
          <p:cNvPicPr>
            <a:picLocks noChangeAspect="1"/>
          </p:cNvPicPr>
          <p:nvPr/>
        </p:nvPicPr>
        <p:blipFill>
          <a:blip r:embed="rId2"/>
          <a:stretch>
            <a:fillRect/>
          </a:stretch>
        </p:blipFill>
        <p:spPr>
          <a:xfrm>
            <a:off x="6149261" y="987425"/>
            <a:ext cx="4240053" cy="4873625"/>
          </a:xfrm>
          <a:prstGeom prst="rect">
            <a:avLst/>
          </a:prstGeom>
          <a:noFill/>
        </p:spPr>
      </p:pic>
      <p:sp>
        <p:nvSpPr>
          <p:cNvPr id="3" name="Content Placeholder 2">
            <a:extLst>
              <a:ext uri="{FF2B5EF4-FFF2-40B4-BE49-F238E27FC236}">
                <a16:creationId xmlns:a16="http://schemas.microsoft.com/office/drawing/2014/main" id="{D0740318-E962-F0D8-9FA2-D14EB80801F1}"/>
              </a:ext>
            </a:extLst>
          </p:cNvPr>
          <p:cNvSpPr>
            <a:spLocks noGrp="1"/>
          </p:cNvSpPr>
          <p:nvPr>
            <p:ph type="body" sz="half" idx="2"/>
          </p:nvPr>
        </p:nvSpPr>
        <p:spPr>
          <a:xfrm>
            <a:off x="1073704" y="1919176"/>
            <a:ext cx="4240053" cy="5172739"/>
          </a:xfrm>
        </p:spPr>
        <p:txBody>
          <a:bodyPr>
            <a:normAutofit fontScale="85000" lnSpcReduction="20000"/>
          </a:bodyPr>
          <a:lstStyle/>
          <a:p>
            <a:pPr marL="285750" indent="-285750">
              <a:buFont typeface="Arial" panose="020B0604020202020204" pitchFamily="34" charset="0"/>
              <a:buChar char="•"/>
            </a:pPr>
            <a:r>
              <a:rPr lang="en-US" sz="2300" i="0" dirty="0">
                <a:solidFill>
                  <a:schemeClr val="tx1"/>
                </a:solidFill>
                <a:effectLst/>
              </a:rPr>
              <a:t>A directed graph with vertices numbered 0 through V–1 is represented by the Digraph class.</a:t>
            </a:r>
          </a:p>
          <a:p>
            <a:pPr marL="285750" indent="-285750">
              <a:buFont typeface="Arial" panose="020B0604020202020204" pitchFamily="34" charset="0"/>
              <a:buChar char="•"/>
            </a:pPr>
            <a:r>
              <a:rPr lang="en-US" sz="2300" i="0" dirty="0">
                <a:solidFill>
                  <a:schemeClr val="tx1"/>
                </a:solidFill>
                <a:effectLst/>
              </a:rPr>
              <a:t>It enables the two basic actions of adding an edge to the digraph and iterating through all of the vertices that are close to a certain vertex.</a:t>
            </a:r>
          </a:p>
          <a:p>
            <a:pPr marL="285750" indent="-285750">
              <a:buFont typeface="Arial" panose="020B0604020202020204" pitchFamily="34" charset="0"/>
              <a:buChar char="•"/>
            </a:pPr>
            <a:r>
              <a:rPr lang="en-US" sz="2300" i="0" dirty="0">
                <a:solidFill>
                  <a:schemeClr val="tx1"/>
                </a:solidFill>
                <a:effectLst/>
              </a:rPr>
              <a:t>Additionally, it has methods for retrieving a vertex's indegree or outdegree, the number of edges (E) and vertices (V) in a digraph, as well as the reverse digraph.</a:t>
            </a:r>
          </a:p>
          <a:p>
            <a:pPr marL="285750" indent="-285750">
              <a:buFont typeface="Arial" panose="020B0604020202020204" pitchFamily="34" charset="0"/>
              <a:buChar char="•"/>
            </a:pPr>
            <a:r>
              <a:rPr lang="en-US" sz="2300" i="0" dirty="0">
                <a:solidFill>
                  <a:schemeClr val="tx1"/>
                </a:solidFill>
                <a:effectLst/>
              </a:rPr>
              <a:t>Self-loops and parallel edges are both acceptable. </a:t>
            </a:r>
          </a:p>
          <a:p>
            <a:pPr marL="285750" indent="-285750">
              <a:buFont typeface="Arial" panose="020B0604020202020204" pitchFamily="34" charset="0"/>
              <a:buChar char="•"/>
            </a:pPr>
            <a:r>
              <a:rPr lang="en-US" sz="2300" dirty="0">
                <a:solidFill>
                  <a:schemeClr val="tx1"/>
                </a:solidFill>
              </a:rPr>
              <a:t>The game uses directed graphs to map out the spaces on the board and the paths that players can take </a:t>
            </a:r>
            <a:endParaRPr lang="en-US" sz="2300" i="0" dirty="0">
              <a:solidFill>
                <a:schemeClr val="tx1"/>
              </a:solidFill>
              <a:effectLst/>
            </a:endParaRPr>
          </a:p>
          <a:p>
            <a:br>
              <a:rPr lang="en-US" dirty="0"/>
            </a:br>
            <a:endParaRPr lang="en-PK" dirty="0"/>
          </a:p>
        </p:txBody>
      </p:sp>
      <p:sp>
        <p:nvSpPr>
          <p:cNvPr id="12" name="Slide Number Placeholder 5">
            <a:extLst>
              <a:ext uri="{FF2B5EF4-FFF2-40B4-BE49-F238E27FC236}">
                <a16:creationId xmlns:a16="http://schemas.microsoft.com/office/drawing/2014/main" id="{8B26268B-EBBF-583A-85F1-89C4C00FDDE6}"/>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6</a:t>
            </a:fld>
            <a:endParaRPr lang="en-US"/>
          </a:p>
        </p:txBody>
      </p:sp>
    </p:spTree>
    <p:extLst>
      <p:ext uri="{BB962C8B-B14F-4D97-AF65-F5344CB8AC3E}">
        <p14:creationId xmlns:p14="http://schemas.microsoft.com/office/powerpoint/2010/main" val="410657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9931-D357-F411-C456-A0DAFA9609AD}"/>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b="1" kern="1200" cap="all" baseline="0" dirty="0">
                <a:latin typeface="+mj-lt"/>
                <a:ea typeface="+mj-ea"/>
                <a:cs typeface="+mj-cs"/>
              </a:rPr>
              <a:t>MAPPING</a:t>
            </a:r>
          </a:p>
        </p:txBody>
      </p:sp>
      <p:pic>
        <p:nvPicPr>
          <p:cNvPr id="5" name="Content Placeholder 4">
            <a:extLst>
              <a:ext uri="{FF2B5EF4-FFF2-40B4-BE49-F238E27FC236}">
                <a16:creationId xmlns:a16="http://schemas.microsoft.com/office/drawing/2014/main" id="{972B226C-FDA1-BC0B-7509-64B6CD37F6C2}"/>
              </a:ext>
            </a:extLst>
          </p:cNvPr>
          <p:cNvPicPr>
            <a:picLocks noGrp="1" noChangeAspect="1"/>
          </p:cNvPicPr>
          <p:nvPr>
            <p:ph type="pic" idx="1"/>
          </p:nvPr>
        </p:nvPicPr>
        <p:blipFill rotWithShape="1">
          <a:blip r:embed="rId2"/>
          <a:stretch/>
        </p:blipFill>
        <p:spPr>
          <a:xfrm>
            <a:off x="5966500" y="987425"/>
            <a:ext cx="4605576" cy="4873625"/>
          </a:xfrm>
          <a:noFill/>
        </p:spPr>
      </p:pic>
      <p:sp>
        <p:nvSpPr>
          <p:cNvPr id="7" name="TextBox 6">
            <a:extLst>
              <a:ext uri="{FF2B5EF4-FFF2-40B4-BE49-F238E27FC236}">
                <a16:creationId xmlns:a16="http://schemas.microsoft.com/office/drawing/2014/main" id="{AD2F7B2E-AF42-7122-F2AE-508A1C2AEA17}"/>
              </a:ext>
            </a:extLst>
          </p:cNvPr>
          <p:cNvSpPr txBox="1"/>
          <p:nvPr/>
        </p:nvSpPr>
        <p:spPr>
          <a:xfrm>
            <a:off x="1230199" y="2468870"/>
            <a:ext cx="3932237" cy="3811588"/>
          </a:xfrm>
          <a:prstGeom prst="rect">
            <a:avLst/>
          </a:prstGeom>
        </p:spPr>
        <p:txBody>
          <a:bodyPr vert="horz" lIns="91440" tIns="45720" rIns="91440" bIns="45720" rtlCol="0">
            <a:normAutofit/>
          </a:bodyPr>
          <a:lstStyle/>
          <a:p>
            <a:pPr defTabSz="914400">
              <a:spcBef>
                <a:spcPts val="360"/>
              </a:spcBef>
            </a:pPr>
            <a:endParaRPr lang="en-US" sz="1600" b="1" i="0" kern="1200" dirty="0">
              <a:solidFill>
                <a:schemeClr val="accent6"/>
              </a:solidFill>
              <a:effectLst/>
              <a:latin typeface="+mn-lt"/>
              <a:ea typeface="+mn-ea"/>
              <a:cs typeface="+mn-cs"/>
            </a:endParaRPr>
          </a:p>
          <a:p>
            <a:pPr defTabSz="914400">
              <a:spcBef>
                <a:spcPts val="360"/>
              </a:spcBef>
            </a:pPr>
            <a:r>
              <a:rPr lang="en-US" sz="1600" b="1" i="0" kern="1200" dirty="0">
                <a:effectLst/>
                <a:latin typeface="Times New Roman" panose="02020603050405020304" pitchFamily="18" charset="0"/>
                <a:cs typeface="Times New Roman" panose="02020603050405020304" pitchFamily="18" charset="0"/>
              </a:rPr>
              <a:t>The road_trip_table.txt file contains the edges of the directed graph that represents the road trip game. Each line in the file represents an edge in the graph, with the first number representing the starting vertex (or source) of the edge and the second number representing the ending vertex (or destination) of the edge.</a:t>
            </a:r>
            <a:br>
              <a:rPr lang="en-US" sz="1600" kern="1200" dirty="0">
                <a:latin typeface="Times New Roman" panose="02020603050405020304" pitchFamily="18" charset="0"/>
                <a:cs typeface="Times New Roman" panose="02020603050405020304" pitchFamily="18" charset="0"/>
              </a:rPr>
            </a:br>
            <a:endParaRPr lang="en-US" sz="1600" kern="1200" dirty="0">
              <a:latin typeface="Times New Roman" panose="02020603050405020304" pitchFamily="18"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94BD1561-58E3-32AF-66B2-5026FEC0CCD9}"/>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7</a:t>
            </a:fld>
            <a:endParaRPr lang="en-US"/>
          </a:p>
        </p:txBody>
      </p:sp>
    </p:spTree>
    <p:extLst>
      <p:ext uri="{BB962C8B-B14F-4D97-AF65-F5344CB8AC3E}">
        <p14:creationId xmlns:p14="http://schemas.microsoft.com/office/powerpoint/2010/main" val="238846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E184-3A09-BDF2-6166-BE6F1AB3C655}"/>
              </a:ext>
            </a:extLst>
          </p:cNvPr>
          <p:cNvSpPr>
            <a:spLocks noGrp="1"/>
          </p:cNvSpPr>
          <p:nvPr>
            <p:ph type="title"/>
          </p:nvPr>
        </p:nvSpPr>
        <p:spPr>
          <a:xfrm>
            <a:off x="0" y="780657"/>
            <a:ext cx="8063346" cy="768096"/>
          </a:xfrm>
        </p:spPr>
        <p:txBody>
          <a:bodyPr/>
          <a:lstStyle/>
          <a:p>
            <a:r>
              <a:rPr lang="en-US" dirty="0"/>
              <a:t>Technical overview</a:t>
            </a:r>
            <a:endParaRPr lang="en-PK" dirty="0"/>
          </a:p>
        </p:txBody>
      </p:sp>
      <p:sp>
        <p:nvSpPr>
          <p:cNvPr id="3" name="Content Placeholder 2">
            <a:extLst>
              <a:ext uri="{FF2B5EF4-FFF2-40B4-BE49-F238E27FC236}">
                <a16:creationId xmlns:a16="http://schemas.microsoft.com/office/drawing/2014/main" id="{73F634C5-D3DC-0A5C-A41E-05E9160A33C3}"/>
              </a:ext>
            </a:extLst>
          </p:cNvPr>
          <p:cNvSpPr>
            <a:spLocks noGrp="1"/>
          </p:cNvSpPr>
          <p:nvPr>
            <p:ph idx="1"/>
          </p:nvPr>
        </p:nvSpPr>
        <p:spPr>
          <a:xfrm>
            <a:off x="465513" y="1548752"/>
            <a:ext cx="6060333" cy="5034927"/>
          </a:xfrm>
        </p:spPr>
        <p:txBody>
          <a:bodyPr/>
          <a:lstStyle/>
          <a:p>
            <a:r>
              <a:rPr lang="en-US" b="1" i="0" dirty="0">
                <a:solidFill>
                  <a:schemeClr val="tx1"/>
                </a:solidFill>
                <a:effectLst/>
                <a:latin typeface="Söhne"/>
              </a:rPr>
              <a:t>Data Structure</a:t>
            </a:r>
          </a:p>
          <a:p>
            <a:pPr marL="457200" indent="-457200" algn="l">
              <a:buAutoNum type="arabicPeriod"/>
            </a:pPr>
            <a:r>
              <a:rPr lang="en-US" dirty="0">
                <a:solidFill>
                  <a:schemeClr val="tx1"/>
                </a:solidFill>
                <a:latin typeface="Times New Roman" panose="02020603050405020304" pitchFamily="18" charset="0"/>
                <a:cs typeface="Times New Roman" panose="02020603050405020304" pitchFamily="18" charset="0"/>
              </a:rPr>
              <a:t>The </a:t>
            </a:r>
            <a:r>
              <a:rPr lang="en-US" i="0" dirty="0">
                <a:solidFill>
                  <a:schemeClr val="tx1"/>
                </a:solidFill>
                <a:effectLst/>
                <a:latin typeface="Times New Roman" panose="02020603050405020304" pitchFamily="18" charset="0"/>
                <a:cs typeface="Times New Roman" panose="02020603050405020304" pitchFamily="18" charset="0"/>
              </a:rPr>
              <a:t>use of directed graph data structures in the project, including the Digraph class from the edu.princeton.cs.algs4 library.</a:t>
            </a:r>
          </a:p>
          <a:p>
            <a:pPr marL="457200" indent="-457200" algn="l">
              <a:buAutoNum type="arabicPeriod" startAt="2"/>
            </a:pPr>
            <a:r>
              <a:rPr lang="en-US" dirty="0">
                <a:solidFill>
                  <a:schemeClr val="tx1"/>
                </a:solidFill>
                <a:latin typeface="Times New Roman" panose="02020603050405020304" pitchFamily="18" charset="0"/>
                <a:cs typeface="Times New Roman" panose="02020603050405020304" pitchFamily="18" charset="0"/>
              </a:rPr>
              <a:t>T</a:t>
            </a:r>
            <a:r>
              <a:rPr lang="en-US" i="0" dirty="0">
                <a:solidFill>
                  <a:schemeClr val="tx1"/>
                </a:solidFill>
                <a:effectLst/>
                <a:latin typeface="Times New Roman" panose="02020603050405020304" pitchFamily="18" charset="0"/>
                <a:cs typeface="Times New Roman" panose="02020603050405020304" pitchFamily="18" charset="0"/>
              </a:rPr>
              <a:t>he game reads in a node table from a text        file to create the directed graph, and how this graph represents the spaces and paths on the board.</a:t>
            </a:r>
          </a:p>
          <a:p>
            <a:br>
              <a:rPr lang="en-US" b="0" i="0" dirty="0">
                <a:solidFill>
                  <a:srgbClr val="D1D5DB"/>
                </a:solidFill>
                <a:effectLst/>
                <a:latin typeface="Söhne"/>
              </a:rPr>
            </a:br>
            <a:endParaRPr lang="en-US" b="1" i="0" dirty="0">
              <a:solidFill>
                <a:schemeClr val="tx1"/>
              </a:solidFill>
              <a:effectLst/>
              <a:latin typeface="Söhne"/>
            </a:endParaRPr>
          </a:p>
          <a:p>
            <a:br>
              <a:rPr lang="en-US" dirty="0"/>
            </a:br>
            <a:endParaRPr lang="en-US" b="1" i="0" dirty="0">
              <a:solidFill>
                <a:schemeClr val="tx1"/>
              </a:solidFill>
              <a:effectLst/>
              <a:latin typeface="Söhne"/>
            </a:endParaRPr>
          </a:p>
        </p:txBody>
      </p:sp>
    </p:spTree>
    <p:extLst>
      <p:ext uri="{BB962C8B-B14F-4D97-AF65-F5344CB8AC3E}">
        <p14:creationId xmlns:p14="http://schemas.microsoft.com/office/powerpoint/2010/main" val="104071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E27D-6BA6-7C2D-AACB-14C3D8DA0AC0}"/>
              </a:ext>
            </a:extLst>
          </p:cNvPr>
          <p:cNvSpPr>
            <a:spLocks noGrp="1"/>
          </p:cNvSpPr>
          <p:nvPr>
            <p:ph type="title"/>
          </p:nvPr>
        </p:nvSpPr>
        <p:spPr>
          <a:xfrm>
            <a:off x="1499616" y="754795"/>
            <a:ext cx="5693664" cy="768096"/>
          </a:xfrm>
        </p:spPr>
        <p:txBody>
          <a:bodyPr/>
          <a:lstStyle/>
          <a:p>
            <a:r>
              <a:rPr lang="en-US" dirty="0"/>
              <a:t>User interface</a:t>
            </a:r>
            <a:endParaRPr lang="en-PK" dirty="0"/>
          </a:p>
        </p:txBody>
      </p:sp>
      <p:sp>
        <p:nvSpPr>
          <p:cNvPr id="3" name="Content Placeholder 2">
            <a:extLst>
              <a:ext uri="{FF2B5EF4-FFF2-40B4-BE49-F238E27FC236}">
                <a16:creationId xmlns:a16="http://schemas.microsoft.com/office/drawing/2014/main" id="{E8EF2BB8-BEF8-D9AC-0C2A-2BB37C5601E8}"/>
              </a:ext>
            </a:extLst>
          </p:cNvPr>
          <p:cNvSpPr>
            <a:spLocks noGrp="1"/>
          </p:cNvSpPr>
          <p:nvPr>
            <p:ph idx="1"/>
          </p:nvPr>
        </p:nvSpPr>
        <p:spPr>
          <a:xfrm>
            <a:off x="312473" y="1652890"/>
            <a:ext cx="7012063" cy="5013634"/>
          </a:xfrm>
        </p:spPr>
        <p:txBody>
          <a:bodyPr/>
          <a:lstStyle/>
          <a:p>
            <a:pPr marL="457200" indent="-457200"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This describes </a:t>
            </a:r>
            <a:r>
              <a:rPr lang="en-US" i="0" dirty="0">
                <a:solidFill>
                  <a:schemeClr val="tx1"/>
                </a:solidFill>
                <a:effectLst/>
                <a:latin typeface="Times New Roman" panose="02020603050405020304" pitchFamily="18" charset="0"/>
                <a:cs typeface="Times New Roman" panose="02020603050405020304" pitchFamily="18" charset="0"/>
              </a:rPr>
              <a:t>the user interface for the game, including how players input the number of players and traps/bonuses, and how the game displays the current player positions, traps/bonuses encountered, and fuel/weather conditions.</a:t>
            </a:r>
          </a:p>
          <a:p>
            <a:pPr marL="457200" indent="-4572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Now </a:t>
            </a:r>
            <a:r>
              <a:rPr lang="en-US" i="0" dirty="0">
                <a:solidFill>
                  <a:schemeClr val="tx1"/>
                </a:solidFill>
                <a:effectLst/>
                <a:latin typeface="Times New Roman" panose="02020603050405020304" pitchFamily="18" charset="0"/>
                <a:cs typeface="Times New Roman" panose="02020603050405020304" pitchFamily="18" charset="0"/>
              </a:rPr>
              <a:t>the game automatically plays and how the        game ends either when all players reach the destination or run out of fuel.</a:t>
            </a:r>
          </a:p>
          <a:p>
            <a:br>
              <a:rPr lang="en-US" b="0" i="0" dirty="0">
                <a:solidFill>
                  <a:srgbClr val="D1D5DB"/>
                </a:solidFill>
                <a:effectLst/>
                <a:latin typeface="Söhne"/>
              </a:rPr>
            </a:br>
            <a:endParaRPr lang="en-US" b="1" i="0" dirty="0">
              <a:solidFill>
                <a:schemeClr val="tx1"/>
              </a:solidFill>
              <a:effectLst/>
              <a:latin typeface="Söhne"/>
            </a:endParaRPr>
          </a:p>
          <a:p>
            <a:br>
              <a:rPr lang="en-US" b="1" dirty="0">
                <a:solidFill>
                  <a:schemeClr val="tx1"/>
                </a:solidFill>
              </a:rPr>
            </a:br>
            <a:endParaRPr lang="en-PK" b="1" dirty="0">
              <a:solidFill>
                <a:schemeClr val="tx1"/>
              </a:solidFill>
            </a:endParaRPr>
          </a:p>
        </p:txBody>
      </p:sp>
    </p:spTree>
    <p:extLst>
      <p:ext uri="{BB962C8B-B14F-4D97-AF65-F5344CB8AC3E}">
        <p14:creationId xmlns:p14="http://schemas.microsoft.com/office/powerpoint/2010/main" val="139218803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{1C1F4EA7-145B-499D-AF04-65967FAFC304}tf78438558_win32</Template>
  <TotalTime>378</TotalTime>
  <Words>648</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Sabon Next LT</vt:lpstr>
      <vt:lpstr>Söhne</vt:lpstr>
      <vt:lpstr>Times New Roman</vt:lpstr>
      <vt:lpstr>Office Theme</vt:lpstr>
      <vt:lpstr>ROAD TRIP BOarD game </vt:lpstr>
      <vt:lpstr>Agenda</vt:lpstr>
      <vt:lpstr>What is road trip game?</vt:lpstr>
      <vt:lpstr>How to play? </vt:lpstr>
      <vt:lpstr>GRAPH</vt:lpstr>
      <vt:lpstr>DIGRAPH </vt:lpstr>
      <vt:lpstr>MAPPING</vt:lpstr>
      <vt:lpstr>Technical overview</vt:lpstr>
      <vt:lpstr>User interface</vt:lpstr>
      <vt:lpstr>Algorithms</vt:lpstr>
      <vt:lpstr>DEMO OF GAME</vt:lpstr>
      <vt:lpstr>PowerPoint Presentation</vt:lpstr>
      <vt:lpstr>PowerPoint Presentation</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TRIP BORAD</dc:title>
  <dc:subject/>
  <dc:creator>zaryab</dc:creator>
  <cp:lastModifiedBy>DELL</cp:lastModifiedBy>
  <cp:revision>6</cp:revision>
  <dcterms:created xsi:type="dcterms:W3CDTF">2023-01-25T14:54:41Z</dcterms:created>
  <dcterms:modified xsi:type="dcterms:W3CDTF">2023-01-26T04:34:43Z</dcterms:modified>
</cp:coreProperties>
</file>