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NULL"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[new_1.xlsx]Answers7 _11!Yearwise </c:name>
    <c:fmtId val="-1"/>
  </c:pivotSource>
  <c:chart>
    <c:title>
      <c:tx>
        <c:rich>
          <a:bodyPr rot="0" spcFirstLastPara="0" vertOverflow="ellipsis" vert="horz" wrap="square" anchor="ctr" anchorCtr="1"/>
          <a:lstStyle/>
          <a:p>
            <a:pPr defTabSz="914400">
              <a:defRPr lang="en-US" sz="2160" b="1" i="0" u="none" strike="noStrike" kern="1200" spc="0" baseline="0">
                <a:solidFill>
                  <a:sysClr val="windowText" lastClr="000000"/>
                </a:solidFill>
                <a:latin typeface="Calibri" panose="020F0502020204030204" charset="0"/>
                <a:ea typeface="+mn-ea"/>
                <a:cs typeface="+mn-ea"/>
              </a:defRPr>
            </a:pPr>
            <a:r>
              <a:rPr lang="en-IN" altLang="en-US" sz="2160" b="1">
                <a:solidFill>
                  <a:sysClr val="windowText" lastClr="000000"/>
                </a:solidFill>
              </a:rPr>
              <a:t>Sales</a:t>
            </a:r>
          </a:p>
        </c:rich>
      </c:tx>
      <c:overlay val="0"/>
      <c:spPr>
        <a:noFill/>
        <a:ln>
          <a:noFill/>
        </a:ln>
        <a:effectLst/>
      </c:spPr>
      <c:txPr>
        <a:bodyPr rot="0" spcFirstLastPara="0" vertOverflow="ellipsis" vert="horz" wrap="square" anchor="ctr" anchorCtr="1"/>
        <a:lstStyle/>
        <a:p>
          <a:pPr defTabSz="914400">
            <a:defRPr lang="en-US" sz="2160" b="1" i="0" u="none" strike="noStrike" kern="1200" spc="0" baseline="0">
              <a:solidFill>
                <a:sysClr val="windowText" lastClr="000000"/>
              </a:solidFill>
              <a:latin typeface="Calibri" panose="020F0502020204030204" charset="0"/>
              <a:ea typeface="+mn-ea"/>
              <a:cs typeface="+mn-ea"/>
            </a:defRPr>
          </a:pPr>
          <a:endParaRPr lang="en-US"/>
        </a:p>
      </c:txPr>
    </c:title>
    <c:autoTitleDeleted val="0"/>
    <c:plotArea>
      <c:layout>
        <c:manualLayout>
          <c:layoutTarget val="inner"/>
          <c:xMode val="edge"/>
          <c:yMode val="edge"/>
          <c:x val="0.12844339622641501"/>
          <c:y val="0.102290372670807"/>
          <c:w val="0.81943396226415099"/>
          <c:h val="0.55081521739130401"/>
        </c:manualLayout>
      </c:layout>
      <c:barChart>
        <c:barDir val="bar"/>
        <c:grouping val="clustered"/>
        <c:varyColors val="0"/>
        <c:ser>
          <c:idx val="0"/>
          <c:order val="0"/>
          <c:tx>
            <c:strRef>
              <c:f>'[new_1.xlsx]Answers7 _11'!$C$17</c:f>
              <c:strCache>
                <c:ptCount val="1"/>
                <c:pt idx="0">
                  <c:v>Total</c:v>
                </c:pt>
              </c:strCache>
            </c:strRef>
          </c:tx>
          <c:spPr>
            <a:solidFill>
              <a:srgbClr val="ED7D31">
                <a:lumMod val="75000"/>
              </a:srgbClr>
            </a:solidFill>
            <a:ln>
              <a:noFill/>
            </a:ln>
            <a:effectLst/>
          </c:spPr>
          <c:invertIfNegative val="0"/>
          <c:cat>
            <c:numRef>
              <c:f>{2010,2011,2012,2013,2014}</c:f>
              <c:numCache>
                <c:formatCode>General</c:formatCode>
                <c:ptCount val="5"/>
                <c:pt idx="0">
                  <c:v>2010</c:v>
                </c:pt>
                <c:pt idx="1">
                  <c:v>2011</c:v>
                </c:pt>
                <c:pt idx="2">
                  <c:v>2012</c:v>
                </c:pt>
                <c:pt idx="3">
                  <c:v>2013</c:v>
                </c:pt>
                <c:pt idx="4">
                  <c:v>2014</c:v>
                </c:pt>
              </c:numCache>
            </c:numRef>
          </c:cat>
          <c:val>
            <c:numRef>
              <c:f>{43421.0364,7075525.92909976,5842485.19519997,16351550.3400065,45694.72}</c:f>
              <c:numCache>
                <c:formatCode>0.00_ </c:formatCode>
                <c:ptCount val="5"/>
                <c:pt idx="0">
                  <c:v>43421.036399999997</c:v>
                </c:pt>
                <c:pt idx="1">
                  <c:v>7075525.92909976</c:v>
                </c:pt>
                <c:pt idx="2">
                  <c:v>5842485.1951999702</c:v>
                </c:pt>
                <c:pt idx="3">
                  <c:v>16351550.3400065</c:v>
                </c:pt>
                <c:pt idx="4">
                  <c:v>45694.720000000001</c:v>
                </c:pt>
              </c:numCache>
            </c:numRef>
          </c:val>
          <c:extLst>
            <c:ext xmlns:c16="http://schemas.microsoft.com/office/drawing/2014/chart" uri="{C3380CC4-5D6E-409C-BE32-E72D297353CC}">
              <c16:uniqueId val="{00000000-5782-47A6-B352-8135AD5D0C9E}"/>
            </c:ext>
          </c:extLst>
        </c:ser>
        <c:dLbls>
          <c:showLegendKey val="0"/>
          <c:showVal val="0"/>
          <c:showCatName val="0"/>
          <c:showSerName val="0"/>
          <c:showPercent val="0"/>
          <c:showBubbleSize val="0"/>
        </c:dLbls>
        <c:gapWidth val="182"/>
        <c:axId val="161934336"/>
        <c:axId val="36896768"/>
      </c:barChart>
      <c:catAx>
        <c:axId val="161934336"/>
        <c:scaling>
          <c:orientation val="minMax"/>
        </c:scaling>
        <c:delete val="0"/>
        <c:axPos val="l"/>
        <c:numFmt formatCode="General" sourceLinked="1"/>
        <c:majorTickMark val="none"/>
        <c:minorTickMark val="none"/>
        <c:tickLblPos val="nextTo"/>
        <c:spPr>
          <a:noFill/>
          <a:ln w="9525" cap="flat" cmpd="sng" algn="ctr">
            <a:solidFill>
              <a:sysClr val="windowText" lastClr="000000">
                <a:lumMod val="15000"/>
                <a:lumOff val="85000"/>
              </a:sysClr>
            </a:solidFill>
            <a:round/>
          </a:ln>
          <a:effectLst/>
        </c:spPr>
        <c:txPr>
          <a:bodyPr rot="-60000000" spcFirstLastPara="0" vertOverflow="ellipsis" vert="horz" wrap="square" anchor="ctr" anchorCtr="1"/>
          <a:lstStyle/>
          <a:p>
            <a:pPr>
              <a:defRPr lang="en-US" sz="1800" b="1" i="0" u="none" strike="noStrike" kern="1200" baseline="0">
                <a:solidFill>
                  <a:sysClr val="windowText" lastClr="000000">
                    <a:lumMod val="65000"/>
                    <a:lumOff val="35000"/>
                  </a:sysClr>
                </a:solidFill>
                <a:latin typeface="Calibri" panose="020F0502020204030204" charset="0"/>
                <a:ea typeface="+mn-ea"/>
                <a:cs typeface="+mn-ea"/>
              </a:defRPr>
            </a:pPr>
            <a:endParaRPr lang="en-US"/>
          </a:p>
        </c:txPr>
        <c:crossAx val="36896768"/>
        <c:crosses val="autoZero"/>
        <c:auto val="1"/>
        <c:lblAlgn val="ctr"/>
        <c:lblOffset val="100"/>
        <c:noMultiLvlLbl val="0"/>
      </c:catAx>
      <c:valAx>
        <c:axId val="36896768"/>
        <c:scaling>
          <c:orientation val="minMax"/>
        </c:scaling>
        <c:delete val="0"/>
        <c:axPos val="b"/>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en-US" sz="1800" b="1" i="0" u="none" strike="noStrike" kern="1200" baseline="0">
                <a:solidFill>
                  <a:sysClr val="windowText" lastClr="000000">
                    <a:lumMod val="65000"/>
                    <a:lumOff val="35000"/>
                  </a:sysClr>
                </a:solidFill>
                <a:latin typeface="Calibri" panose="020F0502020204030204" charset="0"/>
                <a:ea typeface="+mn-ea"/>
                <a:cs typeface="+mn-ea"/>
              </a:defRPr>
            </a:pPr>
            <a:endParaRPr lang="en-US"/>
          </a:p>
        </c:txPr>
        <c:crossAx val="161934336"/>
        <c:crosses val="autoZero"/>
        <c:crossBetween val="between"/>
        <c:dispUnits>
          <c:builtInUnit val="millions"/>
          <c:dispUnitsLbl>
            <c:layout>
              <c:manualLayout>
                <c:xMode val="edge"/>
                <c:yMode val="edge"/>
                <c:x val="0.44733796296296302"/>
                <c:y val="0.92960215778826705"/>
              </c:manualLayout>
            </c:layout>
            <c:tx>
              <c:rich>
                <a:bodyPr rot="0" spcFirstLastPara="0" vertOverflow="ellipsis" vert="horz" wrap="square" anchor="ctr" anchorCtr="1">
                  <a:spAutoFit/>
                </a:bodyPr>
                <a:lstStyle/>
                <a:p>
                  <a:pPr defTabSz="914400">
                    <a:defRPr lang="en-US" sz="1800" b="0" i="0" u="none" strike="noStrike" kern="1200" baseline="0">
                      <a:solidFill>
                        <a:sysClr val="windowText" lastClr="000000">
                          <a:lumMod val="65000"/>
                          <a:lumOff val="35000"/>
                        </a:sysClr>
                      </a:solidFill>
                      <a:latin typeface="+mn-lt"/>
                      <a:ea typeface="+mn-ea"/>
                      <a:cs typeface="+mn-cs"/>
                    </a:defRPr>
                  </a:pPr>
                  <a:r>
                    <a:rPr lang="en-IN" altLang="en-US"/>
                    <a:t>Sales in </a:t>
                  </a:r>
                  <a:r>
                    <a:rPr lang="en-IN"/>
                    <a:t>Millions</a:t>
                  </a:r>
                </a:p>
              </c:rich>
            </c:tx>
            <c:spPr>
              <a:noFill/>
              <a:ln>
                <a:noFill/>
              </a:ln>
              <a:effectLst/>
            </c:spPr>
            <c:txPr>
              <a:bodyPr rot="0" spcFirstLastPara="0" vertOverflow="ellipsis" vert="horz" wrap="square" anchor="ctr" anchorCtr="1">
                <a:spAutoFit/>
              </a:bodyPr>
              <a:lstStyle/>
              <a:p>
                <a:pPr defTabSz="914400">
                  <a:defRPr lang="en-US" sz="1800" b="0" i="0" u="none" strike="noStrike" kern="1200" baseline="0">
                    <a:solidFill>
                      <a:sysClr val="windowText" lastClr="000000">
                        <a:lumMod val="65000"/>
                        <a:lumOff val="35000"/>
                      </a:sysClr>
                    </a:solidFill>
                    <a:latin typeface="+mn-lt"/>
                    <a:ea typeface="+mn-ea"/>
                    <a:cs typeface="+mn-cs"/>
                  </a:defRPr>
                </a:pPr>
                <a:endParaRPr lang="en-US"/>
              </a:p>
            </c:txPr>
          </c:dispUnitsLbl>
        </c:dispUnits>
      </c:valAx>
      <c:spPr>
        <a:noFill/>
        <a:ln>
          <a:noFill/>
        </a:ln>
        <a:effectLst/>
      </c:spPr>
    </c:plotArea>
    <c:plotVisOnly val="1"/>
    <c:dispBlanksAs val="gap"/>
    <c:showDLblsOverMax val="0"/>
  </c:chart>
  <c:spPr>
    <a:solidFill>
      <a:srgbClr val="70AD47">
        <a:lumMod val="40000"/>
        <a:lumOff val="60000"/>
      </a:srgbClr>
    </a:solidFill>
    <a:ln w="9525" cap="flat" cmpd="sng" algn="ctr">
      <a:solidFill>
        <a:srgbClr val="5B9BD5">
          <a:lumMod val="20000"/>
          <a:lumOff val="80000"/>
        </a:srgbClr>
      </a:solidFill>
      <a:round/>
    </a:ln>
    <a:effectLst>
      <a:glow rad="228600">
        <a:srgbClr val="ED7D31">
          <a:satMod val="175000"/>
          <a:alpha val="40000"/>
        </a:srgbClr>
      </a:glow>
    </a:effectLst>
  </c:spPr>
  <c:txPr>
    <a:bodyPr/>
    <a:lstStyle/>
    <a:p>
      <a:pPr>
        <a:defRPr lang="en-US" sz="1800"/>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[new_1.xlsx]Answers7 _11!Sales&amp; Production</c:name>
    <c:fmtId val="-1"/>
  </c:pivotSource>
  <c:chart>
    <c:title>
      <c:tx>
        <c:rich>
          <a:bodyPr rot="0" spcFirstLastPara="0" vertOverflow="ellipsis" vert="horz" wrap="square" anchor="ctr" anchorCtr="1"/>
          <a:lstStyle/>
          <a:p>
            <a:pPr defTabSz="914400">
              <a:defRPr lang="en-US" sz="1440" b="1" i="0" u="none" strike="noStrike" kern="1200" spc="0" baseline="0">
                <a:solidFill>
                  <a:sysClr val="windowText" lastClr="000000"/>
                </a:solidFill>
                <a:latin typeface="Calibri" panose="020F0502020204030204" charset="0"/>
                <a:ea typeface="+mn-ea"/>
                <a:cs typeface="+mn-ea"/>
              </a:defRPr>
            </a:pPr>
            <a:r>
              <a:rPr lang="en-IN" altLang="en-US" sz="1440" b="1">
                <a:solidFill>
                  <a:sysClr val="windowText" lastClr="000000"/>
                </a:solidFill>
              </a:rPr>
              <a:t>Sells Vs Production cost</a:t>
            </a:r>
          </a:p>
        </c:rich>
      </c:tx>
      <c:layout>
        <c:manualLayout>
          <c:xMode val="edge"/>
          <c:yMode val="edge"/>
          <c:x val="0.398037422622397"/>
          <c:y val="3.6500606473132399E-2"/>
        </c:manualLayout>
      </c:layout>
      <c:overlay val="0"/>
      <c:spPr>
        <a:noFill/>
        <a:ln>
          <a:noFill/>
        </a:ln>
        <a:effectLst/>
      </c:spPr>
      <c:txPr>
        <a:bodyPr rot="0" spcFirstLastPara="0" vertOverflow="ellipsis" vert="horz" wrap="square" anchor="ctr" anchorCtr="1"/>
        <a:lstStyle/>
        <a:p>
          <a:pPr defTabSz="914400">
            <a:defRPr lang="en-US" sz="1440" b="1" i="0" u="none" strike="noStrike" kern="1200" spc="0" baseline="0">
              <a:solidFill>
                <a:sysClr val="windowText" lastClr="000000"/>
              </a:solidFill>
              <a:latin typeface="Calibri" panose="020F0502020204030204" charset="0"/>
              <a:ea typeface="+mn-ea"/>
              <a:cs typeface="+mn-ea"/>
            </a:defRPr>
          </a:pPr>
          <a:endParaRPr lang="en-US"/>
        </a:p>
      </c:txPr>
    </c:title>
    <c:autoTitleDeleted val="0"/>
    <c:plotArea>
      <c:layout>
        <c:manualLayout>
          <c:layoutTarget val="inner"/>
          <c:xMode val="edge"/>
          <c:yMode val="edge"/>
          <c:x val="0.186745283018868"/>
          <c:y val="6.8225931677018598E-2"/>
          <c:w val="0.76962264150943405"/>
          <c:h val="0.718109472049689"/>
        </c:manualLayout>
      </c:layout>
      <c:barChart>
        <c:barDir val="col"/>
        <c:grouping val="clustered"/>
        <c:varyColors val="0"/>
        <c:ser>
          <c:idx val="0"/>
          <c:order val="0"/>
          <c:tx>
            <c:strRef>
              <c:f>'[new_1.xlsx]Answers7 _11'!$N$17</c:f>
              <c:strCache>
                <c:ptCount val="1"/>
                <c:pt idx="0">
                  <c:v>Sum of SalesAmount($)</c:v>
                </c:pt>
              </c:strCache>
            </c:strRef>
          </c:tx>
          <c:spPr>
            <a:solidFill>
              <a:srgbClr val="5B9BD5"/>
            </a:solidFill>
            <a:ln>
              <a:noFill/>
            </a:ln>
            <a:effectLst/>
          </c:spPr>
          <c:invertIfNegative val="0"/>
          <c:cat>
            <c:numRef>
              <c:f>{2010,2011,2012,2013,2014}</c:f>
              <c:numCache>
                <c:formatCode>General</c:formatCode>
                <c:ptCount val="5"/>
                <c:pt idx="0">
                  <c:v>2010</c:v>
                </c:pt>
                <c:pt idx="1">
                  <c:v>2011</c:v>
                </c:pt>
                <c:pt idx="2">
                  <c:v>2012</c:v>
                </c:pt>
                <c:pt idx="3">
                  <c:v>2013</c:v>
                </c:pt>
                <c:pt idx="4">
                  <c:v>2014</c:v>
                </c:pt>
              </c:numCache>
            </c:numRef>
          </c:cat>
          <c:val>
            <c:numRef>
              <c:f>{43421.0364,7075525.92909976,5842485.19519997,16351550.3400065,45694.72}</c:f>
              <c:numCache>
                <c:formatCode>0.00_ </c:formatCode>
                <c:ptCount val="5"/>
                <c:pt idx="0">
                  <c:v>43421.036399999997</c:v>
                </c:pt>
                <c:pt idx="1">
                  <c:v>7075525.92909976</c:v>
                </c:pt>
                <c:pt idx="2">
                  <c:v>5842485.1951999702</c:v>
                </c:pt>
                <c:pt idx="3">
                  <c:v>16351550.3400065</c:v>
                </c:pt>
                <c:pt idx="4">
                  <c:v>45694.720000000001</c:v>
                </c:pt>
              </c:numCache>
            </c:numRef>
          </c:val>
          <c:extLst>
            <c:ext xmlns:c16="http://schemas.microsoft.com/office/drawing/2014/chart" uri="{C3380CC4-5D6E-409C-BE32-E72D297353CC}">
              <c16:uniqueId val="{00000000-F22D-4729-AD06-2947837ED651}"/>
            </c:ext>
          </c:extLst>
        </c:ser>
        <c:dLbls>
          <c:showLegendKey val="0"/>
          <c:showVal val="0"/>
          <c:showCatName val="0"/>
          <c:showSerName val="0"/>
          <c:showPercent val="0"/>
          <c:showBubbleSize val="0"/>
        </c:dLbls>
        <c:gapWidth val="219"/>
        <c:overlap val="-27"/>
        <c:axId val="161933312"/>
        <c:axId val="36898496"/>
      </c:barChart>
      <c:lineChart>
        <c:grouping val="standard"/>
        <c:varyColors val="0"/>
        <c:ser>
          <c:idx val="1"/>
          <c:order val="1"/>
          <c:tx>
            <c:strRef>
              <c:f>'[new_1.xlsx]Answers7 _11'!$O$17</c:f>
              <c:strCache>
                <c:ptCount val="1"/>
                <c:pt idx="0">
                  <c:v>Sum of Production cost($)</c:v>
                </c:pt>
              </c:strCache>
            </c:strRef>
          </c:tx>
          <c:spPr>
            <a:ln w="28575" cap="rnd">
              <a:solidFill>
                <a:srgbClr val="ED7D31"/>
              </a:solidFill>
              <a:round/>
            </a:ln>
            <a:effectLst/>
          </c:spPr>
          <c:marker>
            <c:symbol val="none"/>
          </c:marker>
          <c:cat>
            <c:numRef>
              <c:f>{2010,2011,2012,2013,2014}</c:f>
              <c:numCache>
                <c:formatCode>General</c:formatCode>
                <c:ptCount val="5"/>
                <c:pt idx="0">
                  <c:v>2010</c:v>
                </c:pt>
                <c:pt idx="1">
                  <c:v>2011</c:v>
                </c:pt>
                <c:pt idx="2">
                  <c:v>2012</c:v>
                </c:pt>
                <c:pt idx="3">
                  <c:v>2013</c:v>
                </c:pt>
                <c:pt idx="4">
                  <c:v>2014</c:v>
                </c:pt>
              </c:numCache>
            </c:numRef>
          </c:cat>
          <c:val>
            <c:numRef>
              <c:f>{17848.9724,2844063.73810001,2428007.02589999,6765410.97100068,25552.9375999999}</c:f>
              <c:numCache>
                <c:formatCode>0.00_ </c:formatCode>
                <c:ptCount val="5"/>
                <c:pt idx="0">
                  <c:v>17848.972399999999</c:v>
                </c:pt>
                <c:pt idx="1">
                  <c:v>2844063.73810001</c:v>
                </c:pt>
                <c:pt idx="2">
                  <c:v>2428007.02589999</c:v>
                </c:pt>
                <c:pt idx="3">
                  <c:v>6765410.9710006798</c:v>
                </c:pt>
                <c:pt idx="4">
                  <c:v>25552.937599999899</c:v>
                </c:pt>
              </c:numCache>
            </c:numRef>
          </c:val>
          <c:smooth val="0"/>
          <c:extLst>
            <c:ext xmlns:c16="http://schemas.microsoft.com/office/drawing/2014/chart" uri="{C3380CC4-5D6E-409C-BE32-E72D297353CC}">
              <c16:uniqueId val="{00000001-F22D-4729-AD06-2947837ED651}"/>
            </c:ext>
          </c:extLst>
        </c:ser>
        <c:dLbls>
          <c:showLegendKey val="0"/>
          <c:showVal val="0"/>
          <c:showCatName val="0"/>
          <c:showSerName val="0"/>
          <c:showPercent val="0"/>
          <c:showBubbleSize val="0"/>
        </c:dLbls>
        <c:marker val="1"/>
        <c:smooth val="0"/>
        <c:axId val="161933312"/>
        <c:axId val="36898496"/>
      </c:lineChart>
      <c:catAx>
        <c:axId val="161933312"/>
        <c:scaling>
          <c:orientation val="minMax"/>
        </c:scaling>
        <c:delete val="0"/>
        <c:axPos val="b"/>
        <c:numFmt formatCode="General" sourceLinked="1"/>
        <c:majorTickMark val="out"/>
        <c:minorTickMark val="none"/>
        <c:tickLblPos val="nextTo"/>
        <c:spPr>
          <a:noFill/>
          <a:ln w="9525" cap="flat" cmpd="sng" algn="ctr">
            <a:solidFill>
              <a:sysClr val="windowText" lastClr="000000">
                <a:lumMod val="15000"/>
                <a:lumOff val="85000"/>
              </a:sysClr>
            </a:solidFill>
            <a:round/>
          </a:ln>
          <a:effectLst/>
        </c:spPr>
        <c:txPr>
          <a:bodyPr rot="-60000000" spcFirstLastPara="0" vertOverflow="ellipsis" vert="horz" wrap="square" anchor="ctr" anchorCtr="1"/>
          <a:lstStyle/>
          <a:p>
            <a:pPr>
              <a:defRPr lang="en-US" sz="1200" b="1" i="0" u="none" strike="noStrike" kern="1200" baseline="0">
                <a:solidFill>
                  <a:sysClr val="windowText" lastClr="000000"/>
                </a:solidFill>
                <a:latin typeface="Calibri" panose="020F0502020204030204" charset="0"/>
                <a:ea typeface="+mn-ea"/>
                <a:cs typeface="+mn-ea"/>
              </a:defRPr>
            </a:pPr>
            <a:endParaRPr lang="en-US"/>
          </a:p>
        </c:txPr>
        <c:crossAx val="36898496"/>
        <c:crosses val="autoZero"/>
        <c:auto val="1"/>
        <c:lblAlgn val="ctr"/>
        <c:lblOffset val="100"/>
        <c:noMultiLvlLbl val="0"/>
      </c:catAx>
      <c:valAx>
        <c:axId val="36898496"/>
        <c:scaling>
          <c:orientation val="minMax"/>
        </c:scaling>
        <c:delete val="0"/>
        <c:axPos val="l"/>
        <c:numFmt formatCode="0.00_ " sourceLinked="1"/>
        <c:majorTickMark val="out"/>
        <c:minorTickMark val="none"/>
        <c:tickLblPos val="nextTo"/>
        <c:spPr>
          <a:noFill/>
          <a:ln>
            <a:noFill/>
          </a:ln>
          <a:effectLst/>
        </c:spPr>
        <c:txPr>
          <a:bodyPr rot="-60000000" spcFirstLastPara="0" vertOverflow="ellipsis" vert="horz" wrap="square" anchor="ctr" anchorCtr="1"/>
          <a:lstStyle/>
          <a:p>
            <a:pPr>
              <a:defRPr lang="en-US" sz="1400" b="1" i="0" u="none" strike="noStrike" kern="1200" baseline="0">
                <a:solidFill>
                  <a:sysClr val="windowText" lastClr="000000"/>
                </a:solidFill>
                <a:latin typeface="Calibri" panose="020F0502020204030204" charset="0"/>
                <a:ea typeface="+mn-ea"/>
                <a:cs typeface="+mn-ea"/>
              </a:defRPr>
            </a:pPr>
            <a:endParaRPr lang="en-US"/>
          </a:p>
        </c:txPr>
        <c:crossAx val="161933312"/>
        <c:crosses val="autoZero"/>
        <c:crossBetween val="between"/>
        <c:dispUnits>
          <c:builtInUnit val="millions"/>
          <c:dispUnitsLbl>
            <c:layout>
              <c:manualLayout>
                <c:xMode val="edge"/>
                <c:yMode val="edge"/>
                <c:x val="3.5613207547169803E-2"/>
                <c:y val="6.5605590062111793E-2"/>
              </c:manualLayout>
            </c:layout>
            <c:tx>
              <c:rich>
                <a:bodyPr rot="-5400000" spcFirstLastPara="0" vertOverflow="ellipsis" vert="horz" wrap="square" anchor="ctr" anchorCtr="1">
                  <a:spAutoFit/>
                </a:bodyPr>
                <a:lstStyle/>
                <a:p>
                  <a:pPr defTabSz="914400">
                    <a:defRPr lang="en-US" sz="1400" b="0" i="0" u="none" strike="noStrike" kern="1200" baseline="0">
                      <a:solidFill>
                        <a:sysClr val="windowText" lastClr="000000"/>
                      </a:solidFill>
                      <a:latin typeface="+mn-lt"/>
                      <a:ea typeface="+mn-ea"/>
                      <a:cs typeface="+mn-cs"/>
                    </a:defRPr>
                  </a:pPr>
                  <a:r>
                    <a:rPr lang="en-IN" altLang="en-US" sz="1400"/>
                    <a:t>Sales/Production cost in </a:t>
                  </a:r>
                  <a:r>
                    <a:rPr lang="en-IN" sz="1400"/>
                    <a:t>Millions</a:t>
                  </a:r>
                </a:p>
              </c:rich>
            </c:tx>
            <c:spPr>
              <a:noFill/>
              <a:ln>
                <a:noFill/>
              </a:ln>
              <a:effectLst/>
            </c:spPr>
            <c:txPr>
              <a:bodyPr rot="-5400000" spcFirstLastPara="0" vertOverflow="ellipsis" vert="horz" wrap="square" anchor="ctr" anchorCtr="1">
                <a:spAutoFit/>
              </a:bodyPr>
              <a:lstStyle/>
              <a:p>
                <a:pPr defTabSz="914400">
                  <a:defRPr lang="en-US" sz="1400" b="0" i="0" u="none" strike="noStrike" kern="1200" baseline="0">
                    <a:solidFill>
                      <a:sysClr val="windowText" lastClr="000000"/>
                    </a:solidFill>
                    <a:latin typeface="+mn-lt"/>
                    <a:ea typeface="+mn-ea"/>
                    <a:cs typeface="+mn-cs"/>
                  </a:defRPr>
                </a:pPr>
                <a:endParaRPr lang="en-US"/>
              </a:p>
            </c:txPr>
          </c:dispUnitsLbl>
        </c:dispUnits>
      </c:valAx>
      <c:spPr>
        <a:noFill/>
        <a:ln>
          <a:noFill/>
        </a:ln>
        <a:effectLst/>
      </c:spPr>
    </c:plotArea>
    <c:legend>
      <c:legendPos val="r"/>
      <c:legendEntry>
        <c:idx val="0"/>
        <c:txPr>
          <a:bodyPr rot="0" spcFirstLastPara="0" vertOverflow="ellipsis" vert="horz" wrap="square" anchor="ctr" anchorCtr="1"/>
          <a:lstStyle/>
          <a:p>
            <a:pPr>
              <a:defRPr lang="en-US" sz="1200" b="1" i="0" u="none" strike="noStrike" kern="1200" baseline="0">
                <a:solidFill>
                  <a:sysClr val="windowText" lastClr="000000"/>
                </a:solidFill>
                <a:latin typeface="Calibri" panose="020F0502020204030204" charset="0"/>
                <a:ea typeface="+mn-ea"/>
                <a:cs typeface="+mn-ea"/>
              </a:defRPr>
            </a:pPr>
            <a:endParaRPr lang="en-US"/>
          </a:p>
        </c:txPr>
      </c:legendEntry>
      <c:legendEntry>
        <c:idx val="1"/>
        <c:txPr>
          <a:bodyPr rot="0" spcFirstLastPara="0" vertOverflow="ellipsis" vert="horz" wrap="square" anchor="ctr" anchorCtr="1"/>
          <a:lstStyle/>
          <a:p>
            <a:pPr>
              <a:defRPr lang="en-US" sz="1200" b="1" i="0" u="none" strike="noStrike" kern="1200" baseline="0">
                <a:solidFill>
                  <a:sysClr val="windowText" lastClr="000000"/>
                </a:solidFill>
                <a:latin typeface="Calibri" panose="020F0502020204030204" charset="0"/>
                <a:ea typeface="+mn-ea"/>
                <a:cs typeface="+mn-ea"/>
              </a:defRPr>
            </a:pPr>
            <a:endParaRPr lang="en-US"/>
          </a:p>
        </c:txPr>
      </c:legendEntry>
      <c:layout>
        <c:manualLayout>
          <c:xMode val="edge"/>
          <c:yMode val="edge"/>
          <c:x val="0.24150943396226399"/>
          <c:y val="0.14596273291925499"/>
          <c:w val="0.57252358490566002"/>
          <c:h val="0.15256211180124199"/>
        </c:manualLayout>
      </c:layout>
      <c:overlay val="0"/>
      <c:spPr>
        <a:noFill/>
        <a:ln>
          <a:noFill/>
        </a:ln>
        <a:effectLst/>
      </c:spPr>
      <c:txPr>
        <a:bodyPr rot="0" spcFirstLastPara="0" vertOverflow="ellipsis" vert="horz" wrap="square" anchor="ctr" anchorCtr="1"/>
        <a:lstStyle/>
        <a:p>
          <a:pPr>
            <a:defRPr lang="en-US" sz="1200" b="1" i="0" u="none" strike="noStrike" kern="1200" baseline="0">
              <a:solidFill>
                <a:sysClr val="windowText" lastClr="000000"/>
              </a:solidFill>
              <a:latin typeface="Calibri" panose="020F0502020204030204" charset="0"/>
              <a:ea typeface="+mn-ea"/>
              <a:cs typeface="+mn-ea"/>
            </a:defRPr>
          </a:pPr>
          <a:endParaRPr lang="en-US"/>
        </a:p>
      </c:txPr>
    </c:legend>
    <c:plotVisOnly val="1"/>
    <c:dispBlanksAs val="gap"/>
    <c:showDLblsOverMax val="0"/>
  </c:chart>
  <c:spPr>
    <a:solidFill>
      <a:srgbClr val="70AD47">
        <a:lumMod val="40000"/>
        <a:lumOff val="60000"/>
      </a:srgbClr>
    </a:solidFill>
    <a:ln w="9525" cap="flat" cmpd="sng" algn="ctr">
      <a:solidFill>
        <a:sysClr val="windowText" lastClr="000000">
          <a:lumMod val="15000"/>
          <a:lumOff val="85000"/>
        </a:sysClr>
      </a:solidFill>
      <a:round/>
    </a:ln>
    <a:effectLst>
      <a:glow rad="228600">
        <a:srgbClr val="ED7D31">
          <a:satMod val="175000"/>
          <a:alpha val="40000"/>
        </a:srgbClr>
      </a:glow>
    </a:effectLst>
  </c:spPr>
  <c:txPr>
    <a:bodyPr/>
    <a:lstStyle/>
    <a:p>
      <a:pPr>
        <a:defRPr lang="en-US" sz="1200">
          <a:solidFill>
            <a:sysClr val="windowText" lastClr="000000"/>
          </a:solidFill>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[new_1.xlsx]Answers7 _11!Profit</c:name>
    <c:fmtId val="-1"/>
  </c:pivotSource>
  <c:chart>
    <c:title>
      <c:tx>
        <c:rich>
          <a:bodyPr rot="0" spcFirstLastPara="0" vertOverflow="ellipsis" vert="horz" wrap="square" anchor="ctr" anchorCtr="1"/>
          <a:lstStyle/>
          <a:p>
            <a:pPr defTabSz="914400">
              <a:defRPr lang="en-US" sz="1800" b="1" i="0" u="none" strike="noStrike" kern="1200" spc="0" baseline="0">
                <a:solidFill>
                  <a:sysClr val="windowText" lastClr="000000"/>
                </a:solidFill>
                <a:latin typeface="Calibri" panose="020F0502020204030204" charset="0"/>
                <a:ea typeface="+mn-ea"/>
                <a:cs typeface="+mn-ea"/>
              </a:defRPr>
            </a:pPr>
            <a:r>
              <a:rPr lang="en-IN" altLang="en-US" sz="1800" b="1">
                <a:solidFill>
                  <a:sysClr val="windowText" lastClr="000000"/>
                </a:solidFill>
              </a:rPr>
              <a:t>Profit Analysis</a:t>
            </a:r>
          </a:p>
        </c:rich>
      </c:tx>
      <c:layout>
        <c:manualLayout>
          <c:xMode val="edge"/>
          <c:yMode val="edge"/>
          <c:x val="0.38047559449311602"/>
          <c:y val="1.7856080948761E-2"/>
        </c:manualLayout>
      </c:layout>
      <c:overlay val="0"/>
      <c:spPr>
        <a:noFill/>
        <a:ln>
          <a:noFill/>
        </a:ln>
        <a:effectLst/>
      </c:spPr>
      <c:txPr>
        <a:bodyPr rot="0" spcFirstLastPara="0" vertOverflow="ellipsis" vert="horz" wrap="square" anchor="ctr" anchorCtr="1"/>
        <a:lstStyle/>
        <a:p>
          <a:pPr defTabSz="914400">
            <a:defRPr lang="en-US" sz="1800" b="1" i="0" u="none" strike="noStrike" kern="1200" spc="0" baseline="0">
              <a:solidFill>
                <a:sysClr val="windowText" lastClr="000000"/>
              </a:solidFill>
              <a:latin typeface="Calibri" panose="020F0502020204030204" charset="0"/>
              <a:ea typeface="+mn-ea"/>
              <a:cs typeface="+mn-ea"/>
            </a:defRPr>
          </a:pPr>
          <a:endParaRPr lang="en-US"/>
        </a:p>
      </c:txPr>
    </c:title>
    <c:autoTitleDeleted val="0"/>
    <c:plotArea>
      <c:layout>
        <c:manualLayout>
          <c:layoutTarget val="inner"/>
          <c:xMode val="edge"/>
          <c:yMode val="edge"/>
          <c:x val="0.16097900152969"/>
          <c:y val="0.33935361216729998"/>
          <c:w val="0.67790293422333503"/>
          <c:h val="0.51696768060836495"/>
        </c:manualLayout>
      </c:layout>
      <c:barChart>
        <c:barDir val="col"/>
        <c:grouping val="clustered"/>
        <c:varyColors val="0"/>
        <c:ser>
          <c:idx val="0"/>
          <c:order val="0"/>
          <c:tx>
            <c:strRef>
              <c:f>'[new_1.xlsx]Answers7 _11'!$S$17</c:f>
              <c:strCache>
                <c:ptCount val="1"/>
                <c:pt idx="0">
                  <c:v>Average of profit %</c:v>
                </c:pt>
              </c:strCache>
            </c:strRef>
          </c:tx>
          <c:spPr>
            <a:solidFill>
              <a:srgbClr val="5B9BD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200" b="1" i="0" u="none" strike="noStrike" kern="1200" baseline="0">
                    <a:solidFill>
                      <a:sysClr val="windowText" lastClr="000000">
                        <a:lumMod val="75000"/>
                        <a:lumOff val="25000"/>
                      </a:sys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ysClr val="windowText" lastClr="000000">
                          <a:lumMod val="35000"/>
                          <a:lumOff val="65000"/>
                        </a:sysClr>
                      </a:solidFill>
                      <a:round/>
                    </a:ln>
                    <a:effectLst/>
                  </c:spPr>
                </c15:leaderLines>
              </c:ext>
            </c:extLst>
          </c:dLbls>
          <c:cat>
            <c:numRef>
              <c:f>{2010,2011,2012,2013,2014}</c:f>
              <c:numCache>
                <c:formatCode>General</c:formatCode>
                <c:ptCount val="5"/>
                <c:pt idx="0">
                  <c:v>2010</c:v>
                </c:pt>
                <c:pt idx="1">
                  <c:v>2011</c:v>
                </c:pt>
                <c:pt idx="2">
                  <c:v>2012</c:v>
                </c:pt>
                <c:pt idx="3">
                  <c:v>2013</c:v>
                </c:pt>
                <c:pt idx="4">
                  <c:v>2014</c:v>
                </c:pt>
              </c:numCache>
            </c:numRef>
          </c:cat>
          <c:val>
            <c:numRef>
              <c:f>{58.868147444365,59.7061922346101,58.2561263280696,45.5318375769893,41.7825699961484}</c:f>
              <c:numCache>
                <c:formatCode>0.00_ </c:formatCode>
                <c:ptCount val="5"/>
                <c:pt idx="0">
                  <c:v>58.868147444365</c:v>
                </c:pt>
                <c:pt idx="1">
                  <c:v>59.7061922346101</c:v>
                </c:pt>
                <c:pt idx="2">
                  <c:v>58.256126328069598</c:v>
                </c:pt>
                <c:pt idx="3">
                  <c:v>45.531837576989297</c:v>
                </c:pt>
                <c:pt idx="4">
                  <c:v>41.782569996148403</c:v>
                </c:pt>
              </c:numCache>
            </c:numRef>
          </c:val>
          <c:extLst>
            <c:ext xmlns:c16="http://schemas.microsoft.com/office/drawing/2014/chart" uri="{C3380CC4-5D6E-409C-BE32-E72D297353CC}">
              <c16:uniqueId val="{00000000-F9E1-407F-9DC9-A62255322AFC}"/>
            </c:ext>
          </c:extLst>
        </c:ser>
        <c:dLbls>
          <c:showLegendKey val="0"/>
          <c:showVal val="0"/>
          <c:showCatName val="0"/>
          <c:showSerName val="0"/>
          <c:showPercent val="0"/>
          <c:showBubbleSize val="0"/>
        </c:dLbls>
        <c:gapWidth val="219"/>
        <c:overlap val="-27"/>
        <c:axId val="124868096"/>
        <c:axId val="36901376"/>
      </c:barChart>
      <c:lineChart>
        <c:grouping val="standard"/>
        <c:varyColors val="0"/>
        <c:ser>
          <c:idx val="1"/>
          <c:order val="1"/>
          <c:tx>
            <c:strRef>
              <c:f>'[new_1.xlsx]Answers7 _11'!$T$17</c:f>
              <c:strCache>
                <c:ptCount val="1"/>
                <c:pt idx="0">
                  <c:v>Sum of profit</c:v>
                </c:pt>
              </c:strCache>
            </c:strRef>
          </c:tx>
          <c:spPr>
            <a:ln w="28575" cap="rnd">
              <a:solidFill>
                <a:srgbClr val="ED7D31"/>
              </a:solidFill>
              <a:round/>
            </a:ln>
            <a:effectLst/>
          </c:spPr>
          <c:marker>
            <c:symbol val="none"/>
          </c:marker>
          <c:cat>
            <c:numRef>
              <c:f>{2010,2011,2012,2013,2014}</c:f>
              <c:numCache>
                <c:formatCode>General</c:formatCode>
                <c:ptCount val="5"/>
                <c:pt idx="0">
                  <c:v>2010</c:v>
                </c:pt>
                <c:pt idx="1">
                  <c:v>2011</c:v>
                </c:pt>
                <c:pt idx="2">
                  <c:v>2012</c:v>
                </c:pt>
                <c:pt idx="3">
                  <c:v>2013</c:v>
                </c:pt>
                <c:pt idx="4">
                  <c:v>2014</c:v>
                </c:pt>
              </c:numCache>
            </c:numRef>
          </c:cat>
          <c:val>
            <c:numRef>
              <c:f>{25572.064,4231462.19099986,3414478.16930015,9586139.36899885,20141.7824000001}</c:f>
              <c:numCache>
                <c:formatCode>0.00_ </c:formatCode>
                <c:ptCount val="5"/>
                <c:pt idx="0">
                  <c:v>25572.063999999998</c:v>
                </c:pt>
                <c:pt idx="1">
                  <c:v>4231462.1909998599</c:v>
                </c:pt>
                <c:pt idx="2">
                  <c:v>3414478.1693001501</c:v>
                </c:pt>
                <c:pt idx="3">
                  <c:v>9586139.3689988498</c:v>
                </c:pt>
                <c:pt idx="4">
                  <c:v>20141.782400000098</c:v>
                </c:pt>
              </c:numCache>
            </c:numRef>
          </c:val>
          <c:smooth val="0"/>
          <c:extLst>
            <c:ext xmlns:c16="http://schemas.microsoft.com/office/drawing/2014/chart" uri="{C3380CC4-5D6E-409C-BE32-E72D297353CC}">
              <c16:uniqueId val="{00000001-F9E1-407F-9DC9-A62255322AFC}"/>
            </c:ext>
          </c:extLst>
        </c:ser>
        <c:dLbls>
          <c:showLegendKey val="0"/>
          <c:showVal val="0"/>
          <c:showCatName val="0"/>
          <c:showSerName val="0"/>
          <c:showPercent val="0"/>
          <c:showBubbleSize val="0"/>
        </c:dLbls>
        <c:marker val="1"/>
        <c:smooth val="0"/>
        <c:axId val="124867584"/>
        <c:axId val="36900800"/>
      </c:lineChart>
      <c:catAx>
        <c:axId val="124867584"/>
        <c:scaling>
          <c:orientation val="minMax"/>
        </c:scaling>
        <c:delete val="0"/>
        <c:axPos val="b"/>
        <c:numFmt formatCode="General" sourceLinked="1"/>
        <c:majorTickMark val="none"/>
        <c:minorTickMark val="none"/>
        <c:tickLblPos val="nextTo"/>
        <c:spPr>
          <a:noFill/>
          <a:ln w="9525" cap="flat" cmpd="sng" algn="ctr">
            <a:solidFill>
              <a:sysClr val="windowText" lastClr="000000">
                <a:lumMod val="15000"/>
                <a:lumOff val="85000"/>
              </a:sysClr>
            </a:solidFill>
            <a:round/>
          </a:ln>
          <a:effectLst/>
        </c:spPr>
        <c:txPr>
          <a:bodyPr rot="-60000000" spcFirstLastPara="0" vertOverflow="ellipsis" vert="horz" wrap="square" anchor="ctr" anchorCtr="1"/>
          <a:lstStyle/>
          <a:p>
            <a:pPr>
              <a:defRPr lang="en-US" sz="1200" b="1" i="0" u="none" strike="noStrike" kern="1200" baseline="0">
                <a:solidFill>
                  <a:sysClr val="windowText" lastClr="000000"/>
                </a:solidFill>
                <a:latin typeface="Calibri" panose="020F0502020204030204" charset="0"/>
                <a:ea typeface="+mn-ea"/>
                <a:cs typeface="+mn-ea"/>
              </a:defRPr>
            </a:pPr>
            <a:endParaRPr lang="en-US"/>
          </a:p>
        </c:txPr>
        <c:crossAx val="36900800"/>
        <c:crosses val="autoZero"/>
        <c:auto val="1"/>
        <c:lblAlgn val="ctr"/>
        <c:lblOffset val="100"/>
        <c:noMultiLvlLbl val="0"/>
      </c:catAx>
      <c:valAx>
        <c:axId val="36900800"/>
        <c:scaling>
          <c:orientation val="minMax"/>
        </c:scaling>
        <c:delete val="0"/>
        <c:axPos val="l"/>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en-US" sz="1200" b="1" i="0" u="none" strike="noStrike" kern="1200" baseline="0">
                <a:solidFill>
                  <a:sysClr val="windowText" lastClr="000000"/>
                </a:solidFill>
                <a:latin typeface="Calibri" panose="020F0502020204030204" charset="0"/>
                <a:ea typeface="+mn-ea"/>
                <a:cs typeface="+mn-ea"/>
              </a:defRPr>
            </a:pPr>
            <a:endParaRPr lang="en-US"/>
          </a:p>
        </c:txPr>
        <c:crossAx val="124867584"/>
        <c:crosses val="autoZero"/>
        <c:crossBetween val="between"/>
        <c:dispUnits>
          <c:builtInUnit val="millions"/>
        </c:dispUnits>
      </c:valAx>
      <c:catAx>
        <c:axId val="124868096"/>
        <c:scaling>
          <c:orientation val="minMax"/>
        </c:scaling>
        <c:delete val="1"/>
        <c:axPos val="b"/>
        <c:numFmt formatCode="General" sourceLinked="1"/>
        <c:majorTickMark val="out"/>
        <c:minorTickMark val="none"/>
        <c:tickLblPos val="nextTo"/>
        <c:crossAx val="36901376"/>
        <c:crosses val="autoZero"/>
        <c:auto val="1"/>
        <c:lblAlgn val="ctr"/>
        <c:lblOffset val="100"/>
        <c:noMultiLvlLbl val="0"/>
      </c:catAx>
      <c:valAx>
        <c:axId val="36901376"/>
        <c:scaling>
          <c:orientation val="minMax"/>
        </c:scaling>
        <c:delete val="0"/>
        <c:axPos val="r"/>
        <c:numFmt formatCode="0.00_ " sourceLinked="1"/>
        <c:majorTickMark val="out"/>
        <c:minorTickMark val="none"/>
        <c:tickLblPos val="nextTo"/>
        <c:spPr>
          <a:noFill/>
          <a:ln>
            <a:noFill/>
          </a:ln>
          <a:effectLst/>
        </c:spPr>
        <c:txPr>
          <a:bodyPr rot="-60000000" spcFirstLastPara="0" vertOverflow="ellipsis" vert="horz" wrap="square" anchor="ctr" anchorCtr="1"/>
          <a:lstStyle/>
          <a:p>
            <a:pPr>
              <a:defRPr lang="en-US" sz="1200" b="1" i="0" u="none" strike="noStrike" kern="1200" baseline="0">
                <a:solidFill>
                  <a:sysClr val="windowText" lastClr="000000"/>
                </a:solidFill>
                <a:latin typeface="Calibri" panose="020F0502020204030204" charset="0"/>
                <a:ea typeface="+mn-ea"/>
                <a:cs typeface="+mn-ea"/>
              </a:defRPr>
            </a:pPr>
            <a:endParaRPr lang="en-US"/>
          </a:p>
        </c:txPr>
        <c:crossAx val="124868096"/>
        <c:crosses val="max"/>
        <c:crossBetween val="between"/>
      </c:valAx>
      <c:spPr>
        <a:noFill/>
        <a:ln>
          <a:noFill/>
        </a:ln>
        <a:effectLst/>
      </c:spPr>
    </c:plotArea>
    <c:legend>
      <c:legendPos val="r"/>
      <c:legendEntry>
        <c:idx val="0"/>
        <c:txPr>
          <a:bodyPr rot="0" spcFirstLastPara="0" vertOverflow="ellipsis" vert="horz" wrap="square" anchor="ctr" anchorCtr="1"/>
          <a:lstStyle/>
          <a:p>
            <a:pPr>
              <a:defRPr lang="en-US" sz="1600" b="1" i="0" u="none" strike="noStrike" kern="1200" baseline="0">
                <a:solidFill>
                  <a:sysClr val="windowText" lastClr="000000"/>
                </a:solidFill>
                <a:latin typeface="Calibri" panose="020F0502020204030204" charset="0"/>
                <a:ea typeface="+mn-ea"/>
                <a:cs typeface="+mn-ea"/>
              </a:defRPr>
            </a:pPr>
            <a:endParaRPr lang="en-US"/>
          </a:p>
        </c:txPr>
      </c:legendEntry>
      <c:legendEntry>
        <c:idx val="1"/>
        <c:txPr>
          <a:bodyPr rot="0" spcFirstLastPara="0" vertOverflow="ellipsis" vert="horz" wrap="square" anchor="ctr" anchorCtr="1"/>
          <a:lstStyle/>
          <a:p>
            <a:pPr>
              <a:defRPr lang="en-US" sz="1600" b="1" i="0" u="none" strike="noStrike" kern="1200" baseline="0">
                <a:solidFill>
                  <a:sysClr val="windowText" lastClr="000000"/>
                </a:solidFill>
                <a:latin typeface="Calibri" panose="020F0502020204030204" charset="0"/>
                <a:ea typeface="+mn-ea"/>
                <a:cs typeface="+mn-ea"/>
              </a:defRPr>
            </a:pPr>
            <a:endParaRPr lang="en-US"/>
          </a:p>
        </c:txPr>
      </c:legendEntry>
      <c:layout>
        <c:manualLayout>
          <c:xMode val="edge"/>
          <c:yMode val="edge"/>
          <c:x val="0.14754554303991099"/>
          <c:y val="0.176330798479087"/>
          <c:w val="0.76289806702823004"/>
          <c:h val="0.116444866920152"/>
        </c:manualLayout>
      </c:layout>
      <c:overlay val="0"/>
      <c:spPr>
        <a:noFill/>
        <a:ln>
          <a:noFill/>
        </a:ln>
        <a:effectLst/>
      </c:spPr>
      <c:txPr>
        <a:bodyPr rot="0" spcFirstLastPara="0" vertOverflow="ellipsis" vert="horz" wrap="square" anchor="ctr" anchorCtr="1"/>
        <a:lstStyle/>
        <a:p>
          <a:pPr>
            <a:defRPr lang="en-US" sz="1600" b="1" i="0" u="none" strike="noStrike" kern="1200" baseline="0">
              <a:solidFill>
                <a:sysClr val="windowText" lastClr="000000"/>
              </a:solidFill>
              <a:latin typeface="Calibri" panose="020F0502020204030204" charset="0"/>
              <a:ea typeface="+mn-ea"/>
              <a:cs typeface="+mn-ea"/>
            </a:defRPr>
          </a:pPr>
          <a:endParaRPr lang="en-US"/>
        </a:p>
      </c:txPr>
    </c:legend>
    <c:plotVisOnly val="1"/>
    <c:dispBlanksAs val="gap"/>
    <c:showDLblsOverMax val="0"/>
  </c:chart>
  <c:spPr>
    <a:solidFill>
      <a:srgbClr val="70AD47">
        <a:lumMod val="40000"/>
        <a:lumOff val="60000"/>
      </a:srgbClr>
    </a:solidFill>
    <a:ln w="9525" cap="flat" cmpd="sng" algn="ctr">
      <a:solidFill>
        <a:sysClr val="windowText" lastClr="000000">
          <a:lumMod val="15000"/>
          <a:lumOff val="85000"/>
        </a:sysClr>
      </a:solidFill>
      <a:round/>
    </a:ln>
    <a:effectLst>
      <a:glow rad="228600">
        <a:srgbClr val="ED7D31">
          <a:satMod val="175000"/>
          <a:alpha val="40000"/>
        </a:srgbClr>
      </a:glow>
    </a:effectLst>
  </c:spPr>
  <c:txPr>
    <a:bodyPr/>
    <a:lstStyle/>
    <a:p>
      <a:pPr>
        <a:defRPr lang="en-US"/>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[new_1.xlsx]Answers7 _11!PivotTable7</c:name>
    <c:fmtId val="-1"/>
  </c:pivotSource>
  <c:chart>
    <c:title>
      <c:tx>
        <c:rich>
          <a:bodyPr rot="0" spcFirstLastPara="0" vertOverflow="ellipsis" vert="horz" wrap="square" anchor="ctr" anchorCtr="1"/>
          <a:lstStyle/>
          <a:p>
            <a:pPr defTabSz="914400">
              <a:defRPr lang="en-US" sz="2000" b="1" i="0" u="none" strike="noStrike" kern="1200" spc="0" baseline="0">
                <a:solidFill>
                  <a:sysClr val="windowText" lastClr="000000"/>
                </a:solidFill>
                <a:latin typeface="Calibri" panose="020F0502020204030204" charset="0"/>
                <a:ea typeface="+mn-ea"/>
                <a:cs typeface="+mn-ea"/>
              </a:defRPr>
            </a:pPr>
            <a:r>
              <a:rPr lang="en-IN" altLang="en-US" sz="2000" b="1">
                <a:solidFill>
                  <a:sysClr val="windowText" lastClr="000000"/>
                </a:solidFill>
              </a:rPr>
              <a:t>Countrywise customers</a:t>
            </a:r>
          </a:p>
        </c:rich>
      </c:tx>
      <c:layout>
        <c:manualLayout>
          <c:xMode val="edge"/>
          <c:yMode val="edge"/>
          <c:x val="2.8127331951493601E-2"/>
          <c:y val="4.6408263593264998E-2"/>
        </c:manualLayout>
      </c:layout>
      <c:overlay val="0"/>
      <c:spPr>
        <a:noFill/>
        <a:ln>
          <a:noFill/>
        </a:ln>
        <a:effectLst/>
      </c:spPr>
      <c:txPr>
        <a:bodyPr rot="0" spcFirstLastPara="0" vertOverflow="ellipsis" vert="horz" wrap="square" anchor="ctr" anchorCtr="1"/>
        <a:lstStyle/>
        <a:p>
          <a:pPr defTabSz="914400">
            <a:defRPr lang="en-US" sz="2000" b="1" i="0" u="none" strike="noStrike" kern="1200" spc="0" baseline="0">
              <a:solidFill>
                <a:sysClr val="windowText" lastClr="000000"/>
              </a:solidFill>
              <a:latin typeface="Calibri" panose="020F0502020204030204" charset="0"/>
              <a:ea typeface="+mn-ea"/>
              <a:cs typeface="+mn-ea"/>
            </a:defRPr>
          </a:pPr>
          <a:endParaRPr lang="en-US"/>
        </a:p>
      </c:txPr>
    </c:title>
    <c:autoTitleDeleted val="0"/>
    <c:plotArea>
      <c:layout>
        <c:manualLayout>
          <c:layoutTarget val="inner"/>
          <c:xMode val="edge"/>
          <c:yMode val="edge"/>
          <c:x val="0.28952637316551399"/>
          <c:y val="3.8824763903462699E-2"/>
          <c:w val="0.36677042183587599"/>
          <c:h val="0.91496327478763095"/>
        </c:manualLayout>
      </c:layout>
      <c:pieChart>
        <c:varyColors val="1"/>
        <c:ser>
          <c:idx val="0"/>
          <c:order val="0"/>
          <c:tx>
            <c:strRef>
              <c:f>'[new_1.xlsx]Answers7 _11'!$G$60</c:f>
              <c:strCache>
                <c:ptCount val="1"/>
                <c:pt idx="0">
                  <c:v>Total</c:v>
                </c:pt>
              </c:strCache>
            </c:strRef>
          </c:tx>
          <c:dPt>
            <c:idx val="0"/>
            <c:bubble3D val="0"/>
            <c:spPr>
              <a:solidFill>
                <a:srgbClr val="5B9BD5"/>
              </a:solidFill>
              <a:ln w="19050">
                <a:solidFill>
                  <a:sysClr val="window" lastClr="FFFFFF"/>
                </a:solidFill>
              </a:ln>
              <a:effectLst/>
            </c:spPr>
            <c:extLst>
              <c:ext xmlns:c16="http://schemas.microsoft.com/office/drawing/2014/chart" uri="{C3380CC4-5D6E-409C-BE32-E72D297353CC}">
                <c16:uniqueId val="{00000001-F95B-4B40-A010-C9C58F8ED8F0}"/>
              </c:ext>
            </c:extLst>
          </c:dPt>
          <c:dPt>
            <c:idx val="1"/>
            <c:bubble3D val="0"/>
            <c:spPr>
              <a:solidFill>
                <a:srgbClr val="ED7D31"/>
              </a:solidFill>
              <a:ln w="19050">
                <a:solidFill>
                  <a:sysClr val="window" lastClr="FFFFFF"/>
                </a:solidFill>
              </a:ln>
              <a:effectLst/>
            </c:spPr>
            <c:extLst>
              <c:ext xmlns:c16="http://schemas.microsoft.com/office/drawing/2014/chart" uri="{C3380CC4-5D6E-409C-BE32-E72D297353CC}">
                <c16:uniqueId val="{00000003-F95B-4B40-A010-C9C58F8ED8F0}"/>
              </c:ext>
            </c:extLst>
          </c:dPt>
          <c:dPt>
            <c:idx val="2"/>
            <c:bubble3D val="0"/>
            <c:spPr>
              <a:solidFill>
                <a:srgbClr val="A5A5A5"/>
              </a:solidFill>
              <a:ln w="19050">
                <a:solidFill>
                  <a:sysClr val="window" lastClr="FFFFFF"/>
                </a:solidFill>
              </a:ln>
              <a:effectLst/>
            </c:spPr>
            <c:extLst>
              <c:ext xmlns:c16="http://schemas.microsoft.com/office/drawing/2014/chart" uri="{C3380CC4-5D6E-409C-BE32-E72D297353CC}">
                <c16:uniqueId val="{00000005-F95B-4B40-A010-C9C58F8ED8F0}"/>
              </c:ext>
            </c:extLst>
          </c:dPt>
          <c:dPt>
            <c:idx val="3"/>
            <c:bubble3D val="0"/>
            <c:spPr>
              <a:solidFill>
                <a:srgbClr val="FFC000"/>
              </a:solidFill>
              <a:ln w="19050">
                <a:solidFill>
                  <a:sysClr val="window" lastClr="FFFFFF"/>
                </a:solidFill>
              </a:ln>
              <a:effectLst/>
            </c:spPr>
            <c:extLst>
              <c:ext xmlns:c16="http://schemas.microsoft.com/office/drawing/2014/chart" uri="{C3380CC4-5D6E-409C-BE32-E72D297353CC}">
                <c16:uniqueId val="{00000007-F95B-4B40-A010-C9C58F8ED8F0}"/>
              </c:ext>
            </c:extLst>
          </c:dPt>
          <c:dPt>
            <c:idx val="4"/>
            <c:bubble3D val="0"/>
            <c:spPr>
              <a:solidFill>
                <a:srgbClr val="4472C4"/>
              </a:solidFill>
              <a:ln w="19050">
                <a:solidFill>
                  <a:sysClr val="window" lastClr="FFFFFF"/>
                </a:solidFill>
              </a:ln>
              <a:effectLst/>
            </c:spPr>
            <c:extLst>
              <c:ext xmlns:c16="http://schemas.microsoft.com/office/drawing/2014/chart" uri="{C3380CC4-5D6E-409C-BE32-E72D297353CC}">
                <c16:uniqueId val="{00000009-F95B-4B40-A010-C9C58F8ED8F0}"/>
              </c:ext>
            </c:extLst>
          </c:dPt>
          <c:dPt>
            <c:idx val="5"/>
            <c:bubble3D val="0"/>
            <c:spPr>
              <a:solidFill>
                <a:srgbClr val="70AD47"/>
              </a:solidFill>
              <a:ln w="19050">
                <a:solidFill>
                  <a:sysClr val="window" lastClr="FFFFFF"/>
                </a:solidFill>
              </a:ln>
              <a:effectLst/>
            </c:spPr>
            <c:extLst>
              <c:ext xmlns:c16="http://schemas.microsoft.com/office/drawing/2014/chart" uri="{C3380CC4-5D6E-409C-BE32-E72D297353CC}">
                <c16:uniqueId val="{0000000B-F95B-4B40-A010-C9C58F8ED8F0}"/>
              </c:ext>
            </c:extLst>
          </c:dPt>
          <c:dLbls>
            <c:spPr>
              <a:noFill/>
              <a:ln>
                <a:noFill/>
              </a:ln>
              <a:effectLst/>
            </c:spPr>
            <c:txPr>
              <a:bodyPr rot="0" spcFirstLastPara="0" vertOverflow="ellipsis" vert="horz" wrap="square" lIns="38100" tIns="19050" rIns="38100" bIns="19050" anchor="ctr" anchorCtr="1"/>
              <a:lstStyle/>
              <a:p>
                <a:pPr>
                  <a:defRPr lang="en-US" sz="1800" b="1" i="0" u="none" strike="noStrike" kern="1200" baseline="0">
                    <a:solidFill>
                      <a:sysClr val="windowText" lastClr="000000">
                        <a:lumMod val="75000"/>
                        <a:lumOff val="25000"/>
                      </a:sysClr>
                    </a:solidFill>
                    <a:latin typeface="Calibri" panose="020F0502020204030204" charset="0"/>
                    <a:ea typeface="+mn-ea"/>
                    <a:cs typeface="+mn-ea"/>
                  </a:defRPr>
                </a:pPr>
                <a:endParaRPr lang="en-US"/>
              </a:p>
            </c:txPr>
            <c:dLblPos val="bestFit"/>
            <c:showLegendKey val="0"/>
            <c:showVal val="1"/>
            <c:showCatName val="0"/>
            <c:showSerName val="0"/>
            <c:showPercent val="0"/>
            <c:showBubbleSize val="0"/>
            <c:showLeaderLines val="1"/>
            <c:leaderLines>
              <c:spPr>
                <a:ln w="9525" cap="flat" cmpd="sng" algn="ctr">
                  <a:solidFill>
                    <a:sysClr val="windowText" lastClr="000000">
                      <a:lumMod val="35000"/>
                      <a:lumOff val="65000"/>
                    </a:sysClr>
                  </a:solidFill>
                  <a:round/>
                </a:ln>
                <a:effectLst/>
              </c:spPr>
            </c:leaderLines>
            <c:extLst>
              <c:ext xmlns:c15="http://schemas.microsoft.com/office/drawing/2012/chart" uri="{CE6537A1-D6FC-4f65-9D91-7224C49458BB}"/>
            </c:extLst>
          </c:dLbls>
          <c:cat>
            <c:strRef>
              <c:f>{"Australia","Canada","France","Germany","United Kingdom","United States"}</c:f>
              <c:strCache>
                <c:ptCount val="6"/>
                <c:pt idx="0">
                  <c:v>Australia</c:v>
                </c:pt>
                <c:pt idx="1">
                  <c:v>Canada</c:v>
                </c:pt>
                <c:pt idx="2">
                  <c:v>France</c:v>
                </c:pt>
                <c:pt idx="3">
                  <c:v>Germany</c:v>
                </c:pt>
                <c:pt idx="4">
                  <c:v>United Kingdom</c:v>
                </c:pt>
                <c:pt idx="5">
                  <c:v>United States</c:v>
                </c:pt>
              </c:strCache>
            </c:strRef>
          </c:cat>
          <c:val>
            <c:numRef>
              <c:f>{12204,6848,5020,5102,6259,19337}</c:f>
              <c:numCache>
                <c:formatCode>General</c:formatCode>
                <c:ptCount val="6"/>
                <c:pt idx="0">
                  <c:v>12204</c:v>
                </c:pt>
                <c:pt idx="1">
                  <c:v>6848</c:v>
                </c:pt>
                <c:pt idx="2">
                  <c:v>5020</c:v>
                </c:pt>
                <c:pt idx="3">
                  <c:v>5102</c:v>
                </c:pt>
                <c:pt idx="4">
                  <c:v>6259</c:v>
                </c:pt>
                <c:pt idx="5">
                  <c:v>19337</c:v>
                </c:pt>
              </c:numCache>
            </c:numRef>
          </c:val>
          <c:extLst>
            <c:ext xmlns:c16="http://schemas.microsoft.com/office/drawing/2014/chart" uri="{C3380CC4-5D6E-409C-BE32-E72D297353CC}">
              <c16:uniqueId val="{0000000C-F95B-4B40-A010-C9C58F8ED8F0}"/>
            </c:ext>
          </c:extLst>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0"/>
        <c:txPr>
          <a:bodyPr rot="0" spcFirstLastPara="0" vertOverflow="ellipsis" vert="horz" wrap="square" anchor="ctr" anchorCtr="1"/>
          <a:lstStyle/>
          <a:p>
            <a:pPr>
              <a:defRPr lang="en-US" sz="1600" b="0" i="0" u="none" strike="noStrike" kern="1200" baseline="0">
                <a:solidFill>
                  <a:sysClr val="windowText" lastClr="000000"/>
                </a:solidFill>
                <a:latin typeface="Calibri" panose="020F0502020204030204" charset="0"/>
                <a:ea typeface="+mn-ea"/>
                <a:cs typeface="+mn-ea"/>
              </a:defRPr>
            </a:pPr>
            <a:endParaRPr lang="en-US"/>
          </a:p>
        </c:txPr>
      </c:legendEntry>
      <c:legendEntry>
        <c:idx val="1"/>
        <c:txPr>
          <a:bodyPr rot="0" spcFirstLastPara="0" vertOverflow="ellipsis" vert="horz" wrap="square" anchor="ctr" anchorCtr="1"/>
          <a:lstStyle/>
          <a:p>
            <a:pPr>
              <a:defRPr lang="en-US" sz="1600" b="0" i="0" u="none" strike="noStrike" kern="1200" baseline="0">
                <a:solidFill>
                  <a:sysClr val="windowText" lastClr="000000"/>
                </a:solidFill>
                <a:latin typeface="Calibri" panose="020F0502020204030204" charset="0"/>
                <a:ea typeface="+mn-ea"/>
                <a:cs typeface="+mn-ea"/>
              </a:defRPr>
            </a:pPr>
            <a:endParaRPr lang="en-US"/>
          </a:p>
        </c:txPr>
      </c:legendEntry>
      <c:legendEntry>
        <c:idx val="2"/>
        <c:txPr>
          <a:bodyPr rot="0" spcFirstLastPara="0" vertOverflow="ellipsis" vert="horz" wrap="square" anchor="ctr" anchorCtr="1"/>
          <a:lstStyle/>
          <a:p>
            <a:pPr>
              <a:defRPr lang="en-US" sz="1600" b="0" i="0" u="none" strike="noStrike" kern="1200" baseline="0">
                <a:solidFill>
                  <a:sysClr val="windowText" lastClr="000000"/>
                </a:solidFill>
                <a:latin typeface="Calibri" panose="020F0502020204030204" charset="0"/>
                <a:ea typeface="+mn-ea"/>
                <a:cs typeface="+mn-ea"/>
              </a:defRPr>
            </a:pPr>
            <a:endParaRPr lang="en-US"/>
          </a:p>
        </c:txPr>
      </c:legendEntry>
      <c:legendEntry>
        <c:idx val="3"/>
        <c:txPr>
          <a:bodyPr rot="0" spcFirstLastPara="0" vertOverflow="ellipsis" vert="horz" wrap="square" anchor="ctr" anchorCtr="1"/>
          <a:lstStyle/>
          <a:p>
            <a:pPr>
              <a:defRPr lang="en-US" sz="1600" b="0" i="0" u="none" strike="noStrike" kern="1200" baseline="0">
                <a:solidFill>
                  <a:sysClr val="windowText" lastClr="000000"/>
                </a:solidFill>
                <a:latin typeface="Calibri" panose="020F0502020204030204" charset="0"/>
                <a:ea typeface="+mn-ea"/>
                <a:cs typeface="+mn-ea"/>
              </a:defRPr>
            </a:pPr>
            <a:endParaRPr lang="en-US"/>
          </a:p>
        </c:txPr>
      </c:legendEntry>
      <c:legendEntry>
        <c:idx val="4"/>
        <c:txPr>
          <a:bodyPr rot="0" spcFirstLastPara="0" vertOverflow="ellipsis" vert="horz" wrap="square" anchor="ctr" anchorCtr="1"/>
          <a:lstStyle/>
          <a:p>
            <a:pPr>
              <a:defRPr lang="en-US" sz="1600" b="0" i="0" u="none" strike="noStrike" kern="1200" baseline="0">
                <a:solidFill>
                  <a:sysClr val="windowText" lastClr="000000"/>
                </a:solidFill>
                <a:latin typeface="Calibri" panose="020F0502020204030204" charset="0"/>
                <a:ea typeface="+mn-ea"/>
                <a:cs typeface="+mn-ea"/>
              </a:defRPr>
            </a:pPr>
            <a:endParaRPr lang="en-US"/>
          </a:p>
        </c:txPr>
      </c:legendEntry>
      <c:legendEntry>
        <c:idx val="5"/>
        <c:txPr>
          <a:bodyPr rot="0" spcFirstLastPara="0" vertOverflow="ellipsis" vert="horz" wrap="square" anchor="ctr" anchorCtr="1"/>
          <a:lstStyle/>
          <a:p>
            <a:pPr>
              <a:defRPr lang="en-US" sz="1600" b="0" i="0" u="none" strike="noStrike" kern="1200" baseline="0">
                <a:solidFill>
                  <a:sysClr val="windowText" lastClr="000000"/>
                </a:solidFill>
                <a:latin typeface="Calibri" panose="020F0502020204030204" charset="0"/>
                <a:ea typeface="+mn-ea"/>
                <a:cs typeface="+mn-ea"/>
              </a:defRPr>
            </a:pPr>
            <a:endParaRPr lang="en-US"/>
          </a:p>
        </c:txPr>
      </c:legendEntry>
      <c:layout>
        <c:manualLayout>
          <c:xMode val="edge"/>
          <c:yMode val="edge"/>
          <c:x val="0.71273148148148102"/>
          <c:y val="2.3831347387717701E-2"/>
          <c:w val="0.27719907407407401"/>
          <c:h val="0.96425297891842299"/>
        </c:manualLayout>
      </c:layout>
      <c:overlay val="0"/>
      <c:spPr>
        <a:noFill/>
        <a:ln>
          <a:noFill/>
        </a:ln>
        <a:effectLst/>
      </c:spPr>
      <c:txPr>
        <a:bodyPr rot="0" spcFirstLastPara="0" vertOverflow="ellipsis" vert="horz" wrap="square" anchor="ctr" anchorCtr="1"/>
        <a:lstStyle/>
        <a:p>
          <a:pPr>
            <a:defRPr lang="en-US" sz="1600" b="0" i="0" u="none" strike="noStrike" kern="1200" baseline="0">
              <a:solidFill>
                <a:sysClr val="windowText" lastClr="000000"/>
              </a:solidFill>
              <a:latin typeface="Calibri" panose="020F0502020204030204" charset="0"/>
              <a:ea typeface="+mn-ea"/>
              <a:cs typeface="+mn-ea"/>
            </a:defRPr>
          </a:pPr>
          <a:endParaRPr lang="en-US"/>
        </a:p>
      </c:txPr>
    </c:legend>
    <c:plotVisOnly val="1"/>
    <c:dispBlanksAs val="gap"/>
    <c:showDLblsOverMax val="0"/>
  </c:chart>
  <c:spPr>
    <a:solidFill>
      <a:srgbClr val="70AD47">
        <a:lumMod val="40000"/>
        <a:lumOff val="60000"/>
      </a:srgbClr>
    </a:solidFill>
    <a:ln w="9525" cap="flat" cmpd="sng" algn="ctr">
      <a:solidFill>
        <a:sysClr val="windowText" lastClr="000000">
          <a:lumMod val="15000"/>
          <a:lumOff val="85000"/>
        </a:sysClr>
      </a:solidFill>
      <a:round/>
    </a:ln>
    <a:effectLst>
      <a:glow rad="228600">
        <a:srgbClr val="ED7D31">
          <a:satMod val="175000"/>
          <a:alpha val="40000"/>
        </a:srgbClr>
      </a:glow>
    </a:effectLst>
  </c:spPr>
  <c:txPr>
    <a:bodyPr/>
    <a:lstStyle/>
    <a:p>
      <a:pPr>
        <a:defRPr lang="en-US"/>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ysClr val="windowText" lastClr="000000">
        <a:lumMod val="65000"/>
        <a:lumOff val="35000"/>
      </a:sysClr>
    </cs:fontRef>
    <cs:defRPr sz="1000" kern="1200"/>
  </cs:axisTitle>
  <cs:categoryAxis>
    <cs:lnRef idx="0"/>
    <cs:fillRef idx="0"/>
    <cs:effectRef idx="0"/>
    <cs:fontRef idx="minor">
      <a:sysClr val="windowText" lastClr="000000">
        <a:lumMod val="65000"/>
        <a:lumOff val="35000"/>
      </a:sysClr>
    </cs:fontRef>
    <cs:spPr>
      <a:ln w="9525" cap="flat" cmpd="sng" algn="ctr">
        <a:solidFill>
          <a:sysClr val="windowText" lastClr="000000">
            <a:lumMod val="15000"/>
            <a:lumOff val="85000"/>
          </a:sysClr>
        </a:solidFill>
        <a:round/>
      </a:ln>
    </cs:spPr>
    <cs:defRPr sz="900" kern="1200"/>
  </cs:categoryAxis>
  <cs:chartArea mods="allowNoFillOverride allowNoLineOverride">
    <cs:lnRef idx="0"/>
    <cs:fillRef idx="0"/>
    <cs:effectRef idx="0"/>
    <cs:fontRef idx="minor">
      <a:sysClr val="windowText" lastClr="000000"/>
    </cs:fontRef>
    <cs:spPr>
      <a:solidFill>
        <a:sysClr val="window" lastClr="FFFFFF"/>
      </a:solidFill>
      <a:ln w="9525" cap="flat" cmpd="sng" algn="ctr">
        <a:solidFill>
          <a:sysClr val="windowText" lastClr="000000">
            <a:lumMod val="15000"/>
            <a:lumOff val="85000"/>
          </a:sysClr>
        </a:solidFill>
        <a:round/>
      </a:ln>
    </cs:spPr>
    <cs:defRPr sz="1000" kern="1200"/>
  </cs:chartArea>
  <cs:dataLabel>
    <cs:lnRef idx="0"/>
    <cs:fillRef idx="0"/>
    <cs:effectRef idx="0"/>
    <cs:fontRef idx="minor">
      <a:sysClr val="windowText" lastClr="000000">
        <a:lumMod val="75000"/>
        <a:lumOff val="25000"/>
      </a:sysClr>
    </cs:fontRef>
    <cs:defRPr sz="900" kern="1200"/>
  </cs:dataLabel>
  <cs:dataLabelCallout>
    <cs:lnRef idx="0"/>
    <cs:fillRef idx="0"/>
    <cs:effectRef idx="0"/>
    <cs:fontRef idx="minor">
      <a:sysClr val="windowText" lastClr="000000">
        <a:lumMod val="65000"/>
        <a:lumOff val="35000"/>
      </a:sysClr>
    </cs:fontRef>
    <cs:spPr>
      <a:solidFill>
        <a:sysClr val="window" lastClr="FFFFFF"/>
      </a:solidFill>
      <a:ln>
        <a:solidFill>
          <a:sysClr val="windowText" lastClr="000000">
            <a:lumMod val="25000"/>
            <a:lumOff val="75000"/>
          </a:sys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ysClr val="windowText" lastClr="000000"/>
    </cs:fontRef>
  </cs:dataPoint>
  <cs:dataPoint3D>
    <cs:lnRef idx="0"/>
    <cs:fillRef idx="1">
      <cs:styleClr val="auto"/>
    </cs:fillRef>
    <cs:effectRef idx="0"/>
    <cs:fontRef idx="minor">
      <a:sysClr val="windowText" lastClr="000000"/>
    </cs:fontRef>
  </cs:dataPoint3D>
  <cs:dataPointLine>
    <cs:lnRef idx="0">
      <cs:styleClr val="auto"/>
    </cs:lnRef>
    <cs:fillRef idx="1"/>
    <cs:effectRef idx="0"/>
    <cs:fontRef idx="minor">
      <a:sysClr val="windowText" lastClr="000000"/>
    </cs:fontRef>
    <cs:spPr>
      <a:ln w="28575" cap="rnd">
        <a:solidFill>
          <a:srgbClr val="FFFFFF"/>
        </a:solidFill>
        <a:round/>
      </a:ln>
    </cs:spPr>
  </cs:dataPointLine>
  <cs:dataPointMarker>
    <cs:lnRef idx="0">
      <cs:styleClr val="auto"/>
    </cs:lnRef>
    <cs:fillRef idx="1">
      <cs:styleClr val="auto"/>
    </cs:fillRef>
    <cs:effectRef idx="0"/>
    <cs:fontRef idx="minor">
      <a:sysClr val="windowText" lastClr="000000"/>
    </cs:fontRef>
    <cs:spPr>
      <a:ln w="9525">
        <a:solidFill>
          <a:srgbClr val="FFFFFF"/>
        </a:solidFill>
      </a:ln>
    </cs:spPr>
  </cs:dataPointMarker>
  <cs:dataPointMarkerLayout symbol="circle" size="5"/>
  <cs:dataPointWireframe>
    <cs:lnRef idx="0">
      <cs:styleClr val="auto"/>
    </cs:lnRef>
    <cs:fillRef idx="1"/>
    <cs:effectRef idx="0"/>
    <cs:fontRef idx="minor">
      <a:sysClr val="windowText" lastClr="000000"/>
    </cs:fontRef>
    <cs:spPr>
      <a:ln w="9525" cap="rnd">
        <a:solidFill>
          <a:srgbClr val="FFFFFF"/>
        </a:solidFill>
        <a:round/>
      </a:ln>
    </cs:spPr>
  </cs:dataPointWireframe>
  <cs:dataTable>
    <cs:lnRef idx="0"/>
    <cs:fillRef idx="0"/>
    <cs:effectRef idx="0"/>
    <cs:fontRef idx="minor">
      <a:sysClr val="windowText" lastClr="000000">
        <a:lumMod val="65000"/>
        <a:lumOff val="35000"/>
      </a:sysClr>
    </cs:fontRef>
    <cs:spPr>
      <a:noFill/>
      <a:ln w="9525" cap="flat" cmpd="sng" algn="ctr">
        <a:solidFill>
          <a:sysClr val="windowText" lastClr="000000">
            <a:lumMod val="15000"/>
            <a:lumOff val="85000"/>
          </a:sysClr>
        </a:solidFill>
        <a:round/>
      </a:ln>
    </cs:spPr>
    <cs:defRPr sz="900" kern="1200"/>
  </cs:dataTable>
  <cs:downBar>
    <cs:lnRef idx="0"/>
    <cs:fillRef idx="0"/>
    <cs:effectRef idx="0"/>
    <cs:fontRef idx="minor">
      <a:sysClr val="windowText" lastClr="000000"/>
    </cs:fontRef>
    <cs:spPr>
      <a:solidFill>
        <a:sysClr val="windowText" lastClr="000000">
          <a:lumMod val="75000"/>
          <a:lumOff val="25000"/>
        </a:sysClr>
      </a:solidFill>
      <a:ln w="9525" cap="flat" cmpd="sng" algn="ctr">
        <a:solidFill>
          <a:sysClr val="windowText" lastClr="000000">
            <a:lumMod val="65000"/>
            <a:lumOff val="35000"/>
          </a:sysClr>
        </a:solidFill>
        <a:round/>
      </a:ln>
    </cs:spPr>
  </cs:downBar>
  <cs:dropLine>
    <cs:lnRef idx="0"/>
    <cs:fillRef idx="0"/>
    <cs:effectRef idx="0"/>
    <cs:fontRef idx="minor">
      <a:sysClr val="windowText" lastClr="000000"/>
    </cs:fontRef>
    <cs:spPr>
      <a:ln w="9525" cap="flat" cmpd="sng" algn="ctr">
        <a:solidFill>
          <a:sysClr val="windowText" lastClr="000000">
            <a:lumMod val="35000"/>
            <a:lumOff val="65000"/>
          </a:sysClr>
        </a:solidFill>
        <a:round/>
      </a:ln>
    </cs:spPr>
  </cs:dropLine>
  <cs:errorBar>
    <cs:lnRef idx="0"/>
    <cs:fillRef idx="0"/>
    <cs:effectRef idx="0"/>
    <cs:fontRef idx="minor">
      <a:sysClr val="windowText" lastClr="000000"/>
    </cs:fontRef>
    <cs:spPr>
      <a:ln w="9525" cap="flat" cmpd="sng" algn="ctr">
        <a:solidFill>
          <a:sysClr val="windowText" lastClr="000000">
            <a:lumMod val="65000"/>
            <a:lumOff val="35000"/>
          </a:sysClr>
        </a:solidFill>
        <a:round/>
      </a:ln>
    </cs:spPr>
  </cs:errorBar>
  <cs:floor>
    <cs:lnRef idx="0"/>
    <cs:fillRef idx="0"/>
    <cs:effectRef idx="0"/>
    <cs:fontRef idx="minor">
      <a:sysClr val="windowText" lastClr="000000"/>
    </cs:fontRef>
    <cs:spPr>
      <a:noFill/>
      <a:ln>
        <a:noFill/>
      </a:ln>
    </cs:spPr>
  </cs:floor>
  <cs:gridlineMajor>
    <cs:lnRef idx="0"/>
    <cs:fillRef idx="0"/>
    <cs:effectRef idx="0"/>
    <cs:fontRef idx="minor">
      <a:sysClr val="windowText" lastClr="000000"/>
    </cs:fontRef>
    <cs:spPr>
      <a:ln w="9525" cap="flat" cmpd="sng" algn="ctr">
        <a:solidFill>
          <a:sysClr val="windowText" lastClr="000000">
            <a:lumMod val="15000"/>
            <a:lumOff val="85000"/>
          </a:sysClr>
        </a:solidFill>
        <a:round/>
      </a:ln>
    </cs:spPr>
  </cs:gridlineMajor>
  <cs:gridlineMinor>
    <cs:lnRef idx="0"/>
    <cs:fillRef idx="0"/>
    <cs:effectRef idx="0"/>
    <cs:fontRef idx="minor">
      <a:sysClr val="windowText" lastClr="000000"/>
    </cs:fontRef>
    <cs:spPr>
      <a:ln w="9525" cap="flat" cmpd="sng" algn="ctr">
        <a:solidFill>
          <a:sysClr val="windowText" lastClr="000000">
            <a:lumMod val="5000"/>
            <a:lumOff val="95000"/>
          </a:sysClr>
        </a:solidFill>
        <a:round/>
      </a:ln>
    </cs:spPr>
  </cs:gridlineMinor>
  <cs:hiLoLine>
    <cs:lnRef idx="0"/>
    <cs:fillRef idx="0"/>
    <cs:effectRef idx="0"/>
    <cs:fontRef idx="minor">
      <a:sysClr val="windowText" lastClr="000000"/>
    </cs:fontRef>
    <cs:spPr>
      <a:ln w="9525" cap="flat" cmpd="sng" algn="ctr">
        <a:solidFill>
          <a:sysClr val="windowText" lastClr="000000">
            <a:lumMod val="50000"/>
            <a:lumOff val="50000"/>
          </a:sysClr>
        </a:solidFill>
        <a:round/>
      </a:ln>
    </cs:spPr>
  </cs:hiLoLine>
  <cs:leaderLine>
    <cs:lnRef idx="0"/>
    <cs:fillRef idx="0"/>
    <cs:effectRef idx="0"/>
    <cs:fontRef idx="minor">
      <a:sysClr val="windowText" lastClr="000000"/>
    </cs:fontRef>
    <cs:spPr>
      <a:ln w="9525" cap="flat" cmpd="sng" algn="ctr">
        <a:solidFill>
          <a:sysClr val="windowText" lastClr="000000">
            <a:lumMod val="35000"/>
            <a:lumOff val="65000"/>
          </a:sysClr>
        </a:solidFill>
        <a:round/>
      </a:ln>
    </cs:spPr>
  </cs:leaderLine>
  <cs:legend>
    <cs:lnRef idx="0"/>
    <cs:fillRef idx="0"/>
    <cs:effectRef idx="0"/>
    <cs:fontRef idx="minor">
      <a:sysClr val="windowText" lastClr="000000">
        <a:lumMod val="65000"/>
        <a:lumOff val="35000"/>
      </a:sysClr>
    </cs:fontRef>
    <cs:defRPr sz="900" kern="1200"/>
  </cs:legend>
  <cs:plotArea mods="allowNoFillOverride allowNoLineOverride">
    <cs:lnRef idx="0"/>
    <cs:fillRef idx="0"/>
    <cs:effectRef idx="0"/>
    <cs:fontRef idx="minor">
      <a:sysClr val="windowText" lastClr="000000"/>
    </cs:fontRef>
  </cs:plotArea>
  <cs:plotArea3D mods="allowNoFillOverride allowNoLineOverride">
    <cs:lnRef idx="0"/>
    <cs:fillRef idx="0"/>
    <cs:effectRef idx="0"/>
    <cs:fontRef idx="minor">
      <a:sysClr val="windowText" lastClr="000000"/>
    </cs:fontRef>
  </cs:plotArea3D>
  <cs:seriesAxis>
    <cs:lnRef idx="0"/>
    <cs:fillRef idx="0"/>
    <cs:effectRef idx="0"/>
    <cs:fontRef idx="minor">
      <a:sysClr val="windowText" lastClr="000000">
        <a:lumMod val="65000"/>
        <a:lumOff val="35000"/>
      </a:sysClr>
    </cs:fontRef>
    <cs:defRPr sz="900" kern="1200"/>
  </cs:seriesAxis>
  <cs:seriesLine>
    <cs:lnRef idx="0"/>
    <cs:fillRef idx="0"/>
    <cs:effectRef idx="0"/>
    <cs:fontRef idx="minor">
      <a:sysClr val="windowText" lastClr="000000"/>
    </cs:fontRef>
    <cs:spPr>
      <a:ln w="9525" cap="flat" cmpd="sng" algn="ctr">
        <a:solidFill>
          <a:sysClr val="windowText" lastClr="000000">
            <a:lumMod val="35000"/>
            <a:lumOff val="65000"/>
          </a:sysClr>
        </a:solidFill>
        <a:round/>
      </a:ln>
    </cs:spPr>
  </cs:seriesLine>
  <cs:title>
    <cs:lnRef idx="0"/>
    <cs:fillRef idx="0"/>
    <cs:effectRef idx="0"/>
    <cs:fontRef idx="minor">
      <a:sysClr val="windowText" lastClr="000000">
        <a:lumMod val="65000"/>
        <a:lumOff val="35000"/>
      </a:sysClr>
    </cs:fontRef>
    <cs:defRPr sz="1400" b="0" kern="1200" spc="0" baseline="0"/>
  </cs:title>
  <cs:trendline>
    <cs:lnRef idx="0">
      <cs:styleClr val="auto"/>
    </cs:lnRef>
    <cs:fillRef idx="0"/>
    <cs:effectRef idx="0"/>
    <cs:fontRef idx="minor">
      <a:sysClr val="windowText" lastClr="000000"/>
    </cs:fontRef>
    <cs:spPr>
      <a:ln w="19050" cap="rnd">
        <a:solidFill>
          <a:srgbClr val="FFFFFF"/>
        </a:solidFill>
        <a:prstDash val="sysDot"/>
      </a:ln>
    </cs:spPr>
  </cs:trendline>
  <cs:trendlineLabel>
    <cs:lnRef idx="0"/>
    <cs:fillRef idx="0"/>
    <cs:effectRef idx="0"/>
    <cs:fontRef idx="minor">
      <a:sysClr val="windowText" lastClr="000000">
        <a:lumMod val="65000"/>
        <a:lumOff val="35000"/>
      </a:sysClr>
    </cs:fontRef>
    <cs:defRPr sz="900" kern="1200"/>
  </cs:trendlineLabel>
  <cs:upBar>
    <cs:lnRef idx="0"/>
    <cs:fillRef idx="0"/>
    <cs:effectRef idx="0"/>
    <cs:fontRef idx="minor">
      <a:sysClr val="windowText" lastClr="000000"/>
    </cs:fontRef>
    <cs:spPr>
      <a:solidFill>
        <a:sysClr val="window" lastClr="FFFFFF"/>
      </a:solidFill>
      <a:ln w="9525" cap="flat" cmpd="sng" algn="ctr">
        <a:solidFill>
          <a:sysClr val="windowText" lastClr="000000">
            <a:lumMod val="65000"/>
            <a:lumOff val="35000"/>
          </a:sysClr>
        </a:solidFill>
        <a:round/>
      </a:ln>
    </cs:spPr>
  </cs:upBar>
  <cs:valueAxis>
    <cs:lnRef idx="0"/>
    <cs:fillRef idx="0"/>
    <cs:effectRef idx="0"/>
    <cs:fontRef idx="minor">
      <a:sysClr val="windowText" lastClr="000000">
        <a:lumMod val="65000"/>
        <a:lumOff val="35000"/>
      </a:sysClr>
    </cs:fontRef>
    <cs:defRPr sz="900" kern="1200"/>
  </cs:valueAxis>
  <cs:wall>
    <cs:lnRef idx="0"/>
    <cs:fillRef idx="0"/>
    <cs:effectRef idx="0"/>
    <cs:fontRef idx="minor">
      <a:sysClr val="windowText" lastClr="000000"/>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ysClr val="windowText" lastClr="000000">
        <a:lumMod val="65000"/>
        <a:lumOff val="35000"/>
      </a:sysClr>
    </cs:fontRef>
    <cs:defRPr sz="1000" kern="1200"/>
  </cs:axisTitle>
  <cs:categoryAxis>
    <cs:lnRef idx="0"/>
    <cs:fillRef idx="0"/>
    <cs:effectRef idx="0"/>
    <cs:fontRef idx="minor">
      <a:sysClr val="windowText" lastClr="000000">
        <a:lumMod val="65000"/>
        <a:lumOff val="35000"/>
      </a:sysClr>
    </cs:fontRef>
    <cs:spPr>
      <a:ln w="9525" cap="flat" cmpd="sng" algn="ctr">
        <a:solidFill>
          <a:sysClr val="windowText" lastClr="000000">
            <a:lumMod val="15000"/>
            <a:lumOff val="85000"/>
          </a:sysClr>
        </a:solidFill>
        <a:round/>
      </a:ln>
    </cs:spPr>
    <cs:defRPr sz="900" kern="1200"/>
  </cs:categoryAxis>
  <cs:chartArea mods="allowNoFillOverride allowNoLineOverride">
    <cs:lnRef idx="0"/>
    <cs:fillRef idx="0"/>
    <cs:effectRef idx="0"/>
    <cs:fontRef idx="minor">
      <a:sysClr val="windowText" lastClr="000000"/>
    </cs:fontRef>
    <cs:spPr>
      <a:solidFill>
        <a:sysClr val="window" lastClr="FFFFFF"/>
      </a:solidFill>
      <a:ln w="9525" cap="flat" cmpd="sng" algn="ctr">
        <a:solidFill>
          <a:sysClr val="windowText" lastClr="000000">
            <a:lumMod val="15000"/>
            <a:lumOff val="85000"/>
          </a:sysClr>
        </a:solidFill>
        <a:round/>
      </a:ln>
    </cs:spPr>
    <cs:defRPr sz="1000" kern="1200"/>
  </cs:chartArea>
  <cs:dataLabel>
    <cs:lnRef idx="0"/>
    <cs:fillRef idx="0"/>
    <cs:effectRef idx="0"/>
    <cs:fontRef idx="minor">
      <a:sysClr val="windowText" lastClr="000000">
        <a:lumMod val="75000"/>
        <a:lumOff val="25000"/>
      </a:sysClr>
    </cs:fontRef>
    <cs:defRPr sz="900" kern="1200"/>
  </cs:dataLabel>
  <cs:dataLabelCallout>
    <cs:lnRef idx="0"/>
    <cs:fillRef idx="0"/>
    <cs:effectRef idx="0"/>
    <cs:fontRef idx="minor">
      <a:sysClr val="windowText" lastClr="000000">
        <a:lumMod val="65000"/>
        <a:lumOff val="35000"/>
      </a:sysClr>
    </cs:fontRef>
    <cs:spPr>
      <a:solidFill>
        <a:sysClr val="window" lastClr="FFFFFF"/>
      </a:solidFill>
      <a:ln>
        <a:solidFill>
          <a:sysClr val="windowText" lastClr="000000">
            <a:lumMod val="25000"/>
            <a:lumOff val="75000"/>
          </a:sys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ysClr val="windowText" lastClr="000000"/>
    </cs:fontRef>
  </cs:dataPoint>
  <cs:dataPoint3D>
    <cs:lnRef idx="0"/>
    <cs:fillRef idx="1">
      <cs:styleClr val="auto"/>
    </cs:fillRef>
    <cs:effectRef idx="0"/>
    <cs:fontRef idx="minor">
      <a:sysClr val="windowText" lastClr="000000"/>
    </cs:fontRef>
  </cs:dataPoint3D>
  <cs:dataPointLine>
    <cs:lnRef idx="0">
      <cs:styleClr val="auto"/>
    </cs:lnRef>
    <cs:fillRef idx="1"/>
    <cs:effectRef idx="0"/>
    <cs:fontRef idx="minor">
      <a:sysClr val="windowText" lastClr="000000"/>
    </cs:fontRef>
    <cs:spPr>
      <a:ln w="28575" cap="rnd">
        <a:solidFill>
          <a:srgbClr val="FFFFFF"/>
        </a:solidFill>
        <a:round/>
      </a:ln>
    </cs:spPr>
  </cs:dataPointLine>
  <cs:dataPointMarker>
    <cs:lnRef idx="0">
      <cs:styleClr val="auto"/>
    </cs:lnRef>
    <cs:fillRef idx="1">
      <cs:styleClr val="auto"/>
    </cs:fillRef>
    <cs:effectRef idx="0"/>
    <cs:fontRef idx="minor">
      <a:sysClr val="windowText" lastClr="000000"/>
    </cs:fontRef>
    <cs:spPr>
      <a:ln w="9525">
        <a:solidFill>
          <a:srgbClr val="FFFFFF"/>
        </a:solidFill>
      </a:ln>
    </cs:spPr>
  </cs:dataPointMarker>
  <cs:dataPointMarkerLayout symbol="circle" size="5"/>
  <cs:dataPointWireframe>
    <cs:lnRef idx="0">
      <cs:styleClr val="auto"/>
    </cs:lnRef>
    <cs:fillRef idx="1"/>
    <cs:effectRef idx="0"/>
    <cs:fontRef idx="minor">
      <a:sysClr val="windowText" lastClr="000000"/>
    </cs:fontRef>
    <cs:spPr>
      <a:ln w="9525" cap="rnd">
        <a:solidFill>
          <a:srgbClr val="FFFFFF"/>
        </a:solidFill>
        <a:round/>
      </a:ln>
    </cs:spPr>
  </cs:dataPointWireframe>
  <cs:dataTable>
    <cs:lnRef idx="0"/>
    <cs:fillRef idx="0"/>
    <cs:effectRef idx="0"/>
    <cs:fontRef idx="minor">
      <a:sysClr val="windowText" lastClr="000000">
        <a:lumMod val="65000"/>
        <a:lumOff val="35000"/>
      </a:sysClr>
    </cs:fontRef>
    <cs:spPr>
      <a:noFill/>
      <a:ln w="9525" cap="flat" cmpd="sng" algn="ctr">
        <a:solidFill>
          <a:sysClr val="windowText" lastClr="000000">
            <a:lumMod val="15000"/>
            <a:lumOff val="85000"/>
          </a:sysClr>
        </a:solidFill>
        <a:round/>
      </a:ln>
    </cs:spPr>
    <cs:defRPr sz="900" kern="1200"/>
  </cs:dataTable>
  <cs:downBar>
    <cs:lnRef idx="0"/>
    <cs:fillRef idx="0"/>
    <cs:effectRef idx="0"/>
    <cs:fontRef idx="minor">
      <a:sysClr val="windowText" lastClr="000000"/>
    </cs:fontRef>
    <cs:spPr>
      <a:solidFill>
        <a:sysClr val="windowText" lastClr="000000">
          <a:lumMod val="65000"/>
          <a:lumOff val="35000"/>
        </a:sysClr>
      </a:solidFill>
      <a:ln w="9525">
        <a:solidFill>
          <a:sysClr val="windowText" lastClr="000000">
            <a:lumMod val="65000"/>
            <a:lumOff val="35000"/>
          </a:sysClr>
        </a:solidFill>
      </a:ln>
    </cs:spPr>
  </cs:downBar>
  <cs:dropLine>
    <cs:lnRef idx="0"/>
    <cs:fillRef idx="0"/>
    <cs:effectRef idx="0"/>
    <cs:fontRef idx="minor">
      <a:sysClr val="windowText" lastClr="000000"/>
    </cs:fontRef>
    <cs:spPr>
      <a:ln w="9525" cap="flat" cmpd="sng" algn="ctr">
        <a:solidFill>
          <a:sysClr val="windowText" lastClr="000000">
            <a:lumMod val="35000"/>
            <a:lumOff val="65000"/>
          </a:sysClr>
        </a:solidFill>
        <a:round/>
      </a:ln>
    </cs:spPr>
  </cs:dropLine>
  <cs:errorBar>
    <cs:lnRef idx="0"/>
    <cs:fillRef idx="0"/>
    <cs:effectRef idx="0"/>
    <cs:fontRef idx="minor">
      <a:sysClr val="windowText" lastClr="000000"/>
    </cs:fontRef>
    <cs:spPr>
      <a:ln w="9525" cap="flat" cmpd="sng" algn="ctr">
        <a:solidFill>
          <a:sysClr val="windowText" lastClr="000000">
            <a:lumMod val="65000"/>
            <a:lumOff val="35000"/>
          </a:sysClr>
        </a:solidFill>
        <a:round/>
      </a:ln>
    </cs:spPr>
  </cs:errorBar>
  <cs:floor>
    <cs:lnRef idx="0"/>
    <cs:fillRef idx="0"/>
    <cs:effectRef idx="0"/>
    <cs:fontRef idx="minor">
      <a:sysClr val="windowText" lastClr="000000"/>
    </cs:fontRef>
    <cs:spPr>
      <a:noFill/>
      <a:ln>
        <a:noFill/>
      </a:ln>
    </cs:spPr>
  </cs:floor>
  <cs:gridlineMajor>
    <cs:lnRef idx="0"/>
    <cs:fillRef idx="0"/>
    <cs:effectRef idx="0"/>
    <cs:fontRef idx="minor">
      <a:sysClr val="windowText" lastClr="000000"/>
    </cs:fontRef>
    <cs:spPr>
      <a:ln w="9525" cap="flat" cmpd="sng" algn="ctr">
        <a:solidFill>
          <a:sysClr val="windowText" lastClr="000000">
            <a:lumMod val="15000"/>
            <a:lumOff val="85000"/>
          </a:sysClr>
        </a:solidFill>
        <a:round/>
      </a:ln>
    </cs:spPr>
  </cs:gridlineMajor>
  <cs:gridlineMinor>
    <cs:lnRef idx="0"/>
    <cs:fillRef idx="0"/>
    <cs:effectRef idx="0"/>
    <cs:fontRef idx="minor">
      <a:sysClr val="windowText" lastClr="000000"/>
    </cs:fontRef>
    <cs:spPr>
      <a:ln w="9525" cap="flat" cmpd="sng" algn="ctr">
        <a:solidFill>
          <a:sysClr val="windowText" lastClr="000000">
            <a:lumMod val="5000"/>
            <a:lumOff val="95000"/>
          </a:sysClr>
        </a:solidFill>
        <a:round/>
      </a:ln>
    </cs:spPr>
  </cs:gridlineMinor>
  <cs:hiLoLine>
    <cs:lnRef idx="0"/>
    <cs:fillRef idx="0"/>
    <cs:effectRef idx="0"/>
    <cs:fontRef idx="minor">
      <a:sysClr val="windowText" lastClr="000000"/>
    </cs:fontRef>
    <cs:spPr>
      <a:ln w="9525" cap="flat" cmpd="sng" algn="ctr">
        <a:solidFill>
          <a:sysClr val="windowText" lastClr="000000">
            <a:lumMod val="75000"/>
            <a:lumOff val="25000"/>
          </a:sysClr>
        </a:solidFill>
        <a:round/>
      </a:ln>
    </cs:spPr>
  </cs:hiLoLine>
  <cs:leaderLine>
    <cs:lnRef idx="0"/>
    <cs:fillRef idx="0"/>
    <cs:effectRef idx="0"/>
    <cs:fontRef idx="minor">
      <a:sysClr val="windowText" lastClr="000000"/>
    </cs:fontRef>
    <cs:spPr>
      <a:ln w="9525" cap="flat" cmpd="sng" algn="ctr">
        <a:solidFill>
          <a:sysClr val="windowText" lastClr="000000">
            <a:lumMod val="35000"/>
            <a:lumOff val="65000"/>
          </a:sysClr>
        </a:solidFill>
        <a:round/>
      </a:ln>
    </cs:spPr>
  </cs:leaderLine>
  <cs:legend>
    <cs:lnRef idx="0"/>
    <cs:fillRef idx="0"/>
    <cs:effectRef idx="0"/>
    <cs:fontRef idx="minor">
      <a:sysClr val="windowText" lastClr="000000">
        <a:lumMod val="65000"/>
        <a:lumOff val="35000"/>
      </a:sysClr>
    </cs:fontRef>
    <cs:defRPr sz="900" kern="1200"/>
  </cs:legend>
  <cs:plotArea mods="allowNoFillOverride allowNoLineOverride">
    <cs:lnRef idx="0"/>
    <cs:fillRef idx="0"/>
    <cs:effectRef idx="0"/>
    <cs:fontRef idx="minor">
      <a:sysClr val="windowText" lastClr="000000"/>
    </cs:fontRef>
  </cs:plotArea>
  <cs:plotArea3D mods="allowNoFillOverride allowNoLineOverride">
    <cs:lnRef idx="0"/>
    <cs:fillRef idx="0"/>
    <cs:effectRef idx="0"/>
    <cs:fontRef idx="minor">
      <a:sysClr val="windowText" lastClr="000000"/>
    </cs:fontRef>
  </cs:plotArea3D>
  <cs:seriesAxis>
    <cs:lnRef idx="0"/>
    <cs:fillRef idx="0"/>
    <cs:effectRef idx="0"/>
    <cs:fontRef idx="minor">
      <a:sysClr val="windowText" lastClr="000000">
        <a:lumMod val="65000"/>
        <a:lumOff val="35000"/>
      </a:sysClr>
    </cs:fontRef>
    <cs:defRPr sz="900" kern="1200"/>
  </cs:seriesAxis>
  <cs:seriesLine>
    <cs:lnRef idx="0"/>
    <cs:fillRef idx="0"/>
    <cs:effectRef idx="0"/>
    <cs:fontRef idx="minor">
      <a:sysClr val="windowText" lastClr="000000"/>
    </cs:fontRef>
    <cs:spPr>
      <a:ln w="9525" cap="flat" cmpd="sng" algn="ctr">
        <a:solidFill>
          <a:sysClr val="windowText" lastClr="000000">
            <a:lumMod val="35000"/>
            <a:lumOff val="65000"/>
          </a:sysClr>
        </a:solidFill>
        <a:round/>
      </a:ln>
    </cs:spPr>
  </cs:seriesLine>
  <cs:title>
    <cs:lnRef idx="0"/>
    <cs:fillRef idx="0"/>
    <cs:effectRef idx="0"/>
    <cs:fontRef idx="minor">
      <a:sysClr val="windowText" lastClr="000000">
        <a:lumMod val="65000"/>
        <a:lumOff val="35000"/>
      </a:sysClr>
    </cs:fontRef>
    <cs:defRPr sz="1400" b="0" kern="1200" spc="0" baseline="0"/>
  </cs:title>
  <cs:trendline>
    <cs:lnRef idx="0">
      <cs:styleClr val="auto"/>
    </cs:lnRef>
    <cs:fillRef idx="0"/>
    <cs:effectRef idx="0"/>
    <cs:fontRef idx="minor">
      <a:sysClr val="windowText" lastClr="000000"/>
    </cs:fontRef>
    <cs:spPr>
      <a:ln w="19050" cap="rnd">
        <a:solidFill>
          <a:srgbClr val="FFFFFF"/>
        </a:solidFill>
        <a:prstDash val="sysDot"/>
      </a:ln>
    </cs:spPr>
  </cs:trendline>
  <cs:trendlineLabel>
    <cs:lnRef idx="0"/>
    <cs:fillRef idx="0"/>
    <cs:effectRef idx="0"/>
    <cs:fontRef idx="minor">
      <a:sysClr val="windowText" lastClr="000000">
        <a:lumMod val="65000"/>
        <a:lumOff val="35000"/>
      </a:sysClr>
    </cs:fontRef>
    <cs:defRPr sz="900" kern="1200"/>
  </cs:trendlineLabel>
  <cs:upBar>
    <cs:lnRef idx="0"/>
    <cs:fillRef idx="0"/>
    <cs:effectRef idx="0"/>
    <cs:fontRef idx="minor">
      <a:sysClr val="windowText" lastClr="000000"/>
    </cs:fontRef>
    <cs:spPr>
      <a:solidFill>
        <a:sysClr val="window" lastClr="FFFFFF"/>
      </a:solidFill>
      <a:ln w="9525">
        <a:solidFill>
          <a:sysClr val="windowText" lastClr="000000">
            <a:lumMod val="15000"/>
            <a:lumOff val="85000"/>
          </a:sysClr>
        </a:solidFill>
      </a:ln>
    </cs:spPr>
  </cs:upBar>
  <cs:valueAxis>
    <cs:lnRef idx="0"/>
    <cs:fillRef idx="0"/>
    <cs:effectRef idx="0"/>
    <cs:fontRef idx="minor">
      <a:sysClr val="windowText" lastClr="000000">
        <a:lumMod val="65000"/>
        <a:lumOff val="35000"/>
      </a:sysClr>
    </cs:fontRef>
    <cs:defRPr sz="900" kern="1200"/>
  </cs:valueAxis>
  <cs:wall>
    <cs:lnRef idx="0"/>
    <cs:fillRef idx="0"/>
    <cs:effectRef idx="0"/>
    <cs:fontRef idx="minor">
      <a:sysClr val="windowText" lastClr="000000"/>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ysClr val="windowText" lastClr="000000">
        <a:lumMod val="65000"/>
        <a:lumOff val="35000"/>
      </a:sysClr>
    </cs:fontRef>
    <cs:defRPr sz="1000" kern="1200"/>
  </cs:axisTitle>
  <cs:categoryAxis>
    <cs:lnRef idx="0"/>
    <cs:fillRef idx="0"/>
    <cs:effectRef idx="0"/>
    <cs:fontRef idx="minor">
      <a:sysClr val="windowText" lastClr="000000">
        <a:lumMod val="65000"/>
        <a:lumOff val="35000"/>
      </a:sysClr>
    </cs:fontRef>
    <cs:spPr>
      <a:ln w="9525" cap="flat" cmpd="sng" algn="ctr">
        <a:solidFill>
          <a:sysClr val="windowText" lastClr="000000">
            <a:lumMod val="15000"/>
            <a:lumOff val="85000"/>
          </a:sysClr>
        </a:solidFill>
        <a:round/>
      </a:ln>
    </cs:spPr>
    <cs:defRPr sz="900" kern="1200"/>
  </cs:categoryAxis>
  <cs:chartArea mods="allowNoFillOverride allowNoLineOverride">
    <cs:lnRef idx="0"/>
    <cs:fillRef idx="0"/>
    <cs:effectRef idx="0"/>
    <cs:fontRef idx="minor">
      <a:sysClr val="windowText" lastClr="000000"/>
    </cs:fontRef>
    <cs:spPr>
      <a:solidFill>
        <a:sysClr val="window" lastClr="FFFFFF"/>
      </a:solidFill>
      <a:ln w="9525" cap="flat" cmpd="sng" algn="ctr">
        <a:solidFill>
          <a:sysClr val="windowText" lastClr="000000">
            <a:lumMod val="15000"/>
            <a:lumOff val="85000"/>
          </a:sysClr>
        </a:solidFill>
        <a:round/>
      </a:ln>
    </cs:spPr>
    <cs:defRPr sz="1000" kern="1200"/>
  </cs:chartArea>
  <cs:dataLabel>
    <cs:lnRef idx="0"/>
    <cs:fillRef idx="0"/>
    <cs:effectRef idx="0"/>
    <cs:fontRef idx="minor">
      <a:sysClr val="windowText" lastClr="000000">
        <a:lumMod val="75000"/>
        <a:lumOff val="25000"/>
      </a:sysClr>
    </cs:fontRef>
    <cs:defRPr sz="900" kern="1200"/>
  </cs:dataLabel>
  <cs:dataLabelCallout>
    <cs:lnRef idx="0"/>
    <cs:fillRef idx="0"/>
    <cs:effectRef idx="0"/>
    <cs:fontRef idx="minor">
      <a:sysClr val="windowText" lastClr="000000">
        <a:lumMod val="65000"/>
        <a:lumOff val="35000"/>
      </a:sysClr>
    </cs:fontRef>
    <cs:spPr>
      <a:solidFill>
        <a:sysClr val="window" lastClr="FFFFFF"/>
      </a:solidFill>
      <a:ln>
        <a:solidFill>
          <a:sysClr val="windowText" lastClr="000000">
            <a:lumMod val="25000"/>
            <a:lumOff val="75000"/>
          </a:sys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ysClr val="windowText" lastClr="000000"/>
    </cs:fontRef>
  </cs:dataPoint>
  <cs:dataPoint3D>
    <cs:lnRef idx="0"/>
    <cs:fillRef idx="1">
      <cs:styleClr val="auto"/>
    </cs:fillRef>
    <cs:effectRef idx="0"/>
    <cs:fontRef idx="minor">
      <a:sysClr val="windowText" lastClr="000000"/>
    </cs:fontRef>
  </cs:dataPoint3D>
  <cs:dataPointLine>
    <cs:lnRef idx="0">
      <cs:styleClr val="auto"/>
    </cs:lnRef>
    <cs:fillRef idx="1"/>
    <cs:effectRef idx="0"/>
    <cs:fontRef idx="minor">
      <a:sysClr val="windowText" lastClr="000000"/>
    </cs:fontRef>
    <cs:spPr>
      <a:ln w="28575" cap="rnd">
        <a:solidFill>
          <a:srgbClr val="FFFFFF"/>
        </a:solidFill>
        <a:round/>
      </a:ln>
    </cs:spPr>
  </cs:dataPointLine>
  <cs:dataPointMarker>
    <cs:lnRef idx="0">
      <cs:styleClr val="auto"/>
    </cs:lnRef>
    <cs:fillRef idx="1">
      <cs:styleClr val="auto"/>
    </cs:fillRef>
    <cs:effectRef idx="0"/>
    <cs:fontRef idx="minor">
      <a:sysClr val="windowText" lastClr="000000"/>
    </cs:fontRef>
    <cs:spPr>
      <a:ln w="9525">
        <a:solidFill>
          <a:srgbClr val="FFFFFF"/>
        </a:solidFill>
      </a:ln>
    </cs:spPr>
  </cs:dataPointMarker>
  <cs:dataPointMarkerLayout symbol="circle" size="5"/>
  <cs:dataPointWireframe>
    <cs:lnRef idx="0">
      <cs:styleClr val="auto"/>
    </cs:lnRef>
    <cs:fillRef idx="1"/>
    <cs:effectRef idx="0"/>
    <cs:fontRef idx="minor">
      <a:sysClr val="windowText" lastClr="000000"/>
    </cs:fontRef>
    <cs:spPr>
      <a:ln w="9525" cap="rnd">
        <a:solidFill>
          <a:srgbClr val="FFFFFF"/>
        </a:solidFill>
        <a:round/>
      </a:ln>
    </cs:spPr>
  </cs:dataPointWireframe>
  <cs:dataTable>
    <cs:lnRef idx="0"/>
    <cs:fillRef idx="0"/>
    <cs:effectRef idx="0"/>
    <cs:fontRef idx="minor">
      <a:sysClr val="windowText" lastClr="000000">
        <a:lumMod val="65000"/>
        <a:lumOff val="35000"/>
      </a:sysClr>
    </cs:fontRef>
    <cs:spPr>
      <a:noFill/>
      <a:ln w="9525" cap="flat" cmpd="sng" algn="ctr">
        <a:solidFill>
          <a:sysClr val="windowText" lastClr="000000">
            <a:lumMod val="15000"/>
            <a:lumOff val="85000"/>
          </a:sysClr>
        </a:solidFill>
        <a:round/>
      </a:ln>
    </cs:spPr>
    <cs:defRPr sz="900" kern="1200"/>
  </cs:dataTable>
  <cs:downBar>
    <cs:lnRef idx="0"/>
    <cs:fillRef idx="0"/>
    <cs:effectRef idx="0"/>
    <cs:fontRef idx="minor">
      <a:sysClr val="windowText" lastClr="000000"/>
    </cs:fontRef>
    <cs:spPr>
      <a:solidFill>
        <a:sysClr val="windowText" lastClr="000000">
          <a:lumMod val="65000"/>
          <a:lumOff val="35000"/>
        </a:sysClr>
      </a:solidFill>
      <a:ln w="9525">
        <a:solidFill>
          <a:sysClr val="windowText" lastClr="000000">
            <a:lumMod val="65000"/>
            <a:lumOff val="35000"/>
          </a:sysClr>
        </a:solidFill>
      </a:ln>
    </cs:spPr>
  </cs:downBar>
  <cs:dropLine>
    <cs:lnRef idx="0"/>
    <cs:fillRef idx="0"/>
    <cs:effectRef idx="0"/>
    <cs:fontRef idx="minor">
      <a:sysClr val="windowText" lastClr="000000"/>
    </cs:fontRef>
    <cs:spPr>
      <a:ln w="9525" cap="flat" cmpd="sng" algn="ctr">
        <a:solidFill>
          <a:sysClr val="windowText" lastClr="000000">
            <a:lumMod val="35000"/>
            <a:lumOff val="65000"/>
          </a:sysClr>
        </a:solidFill>
        <a:round/>
      </a:ln>
    </cs:spPr>
  </cs:dropLine>
  <cs:errorBar>
    <cs:lnRef idx="0"/>
    <cs:fillRef idx="0"/>
    <cs:effectRef idx="0"/>
    <cs:fontRef idx="minor">
      <a:sysClr val="windowText" lastClr="000000"/>
    </cs:fontRef>
    <cs:spPr>
      <a:ln w="9525" cap="flat" cmpd="sng" algn="ctr">
        <a:solidFill>
          <a:sysClr val="windowText" lastClr="000000">
            <a:lumMod val="65000"/>
            <a:lumOff val="35000"/>
          </a:sysClr>
        </a:solidFill>
        <a:round/>
      </a:ln>
    </cs:spPr>
  </cs:errorBar>
  <cs:floor>
    <cs:lnRef idx="0"/>
    <cs:fillRef idx="0"/>
    <cs:effectRef idx="0"/>
    <cs:fontRef idx="minor">
      <a:sysClr val="windowText" lastClr="000000"/>
    </cs:fontRef>
    <cs:spPr>
      <a:noFill/>
      <a:ln>
        <a:noFill/>
      </a:ln>
    </cs:spPr>
  </cs:floor>
  <cs:gridlineMajor>
    <cs:lnRef idx="0"/>
    <cs:fillRef idx="0"/>
    <cs:effectRef idx="0"/>
    <cs:fontRef idx="minor">
      <a:sysClr val="windowText" lastClr="000000"/>
    </cs:fontRef>
    <cs:spPr>
      <a:ln w="9525" cap="flat" cmpd="sng" algn="ctr">
        <a:solidFill>
          <a:sysClr val="windowText" lastClr="000000">
            <a:lumMod val="15000"/>
            <a:lumOff val="85000"/>
          </a:sysClr>
        </a:solidFill>
        <a:round/>
      </a:ln>
    </cs:spPr>
  </cs:gridlineMajor>
  <cs:gridlineMinor>
    <cs:lnRef idx="0"/>
    <cs:fillRef idx="0"/>
    <cs:effectRef idx="0"/>
    <cs:fontRef idx="minor">
      <a:sysClr val="windowText" lastClr="000000"/>
    </cs:fontRef>
    <cs:spPr>
      <a:ln w="9525" cap="flat" cmpd="sng" algn="ctr">
        <a:solidFill>
          <a:sysClr val="windowText" lastClr="000000">
            <a:lumMod val="5000"/>
            <a:lumOff val="95000"/>
          </a:sysClr>
        </a:solidFill>
        <a:round/>
      </a:ln>
    </cs:spPr>
  </cs:gridlineMinor>
  <cs:hiLoLine>
    <cs:lnRef idx="0"/>
    <cs:fillRef idx="0"/>
    <cs:effectRef idx="0"/>
    <cs:fontRef idx="minor">
      <a:sysClr val="windowText" lastClr="000000"/>
    </cs:fontRef>
    <cs:spPr>
      <a:ln w="9525" cap="flat" cmpd="sng" algn="ctr">
        <a:solidFill>
          <a:sysClr val="windowText" lastClr="000000">
            <a:lumMod val="75000"/>
            <a:lumOff val="25000"/>
          </a:sysClr>
        </a:solidFill>
        <a:round/>
      </a:ln>
    </cs:spPr>
  </cs:hiLoLine>
  <cs:leaderLine>
    <cs:lnRef idx="0"/>
    <cs:fillRef idx="0"/>
    <cs:effectRef idx="0"/>
    <cs:fontRef idx="minor">
      <a:sysClr val="windowText" lastClr="000000"/>
    </cs:fontRef>
    <cs:spPr>
      <a:ln w="9525" cap="flat" cmpd="sng" algn="ctr">
        <a:solidFill>
          <a:sysClr val="windowText" lastClr="000000">
            <a:lumMod val="35000"/>
            <a:lumOff val="65000"/>
          </a:sysClr>
        </a:solidFill>
        <a:round/>
      </a:ln>
    </cs:spPr>
  </cs:leaderLine>
  <cs:legend>
    <cs:lnRef idx="0"/>
    <cs:fillRef idx="0"/>
    <cs:effectRef idx="0"/>
    <cs:fontRef idx="minor">
      <a:sysClr val="windowText" lastClr="000000">
        <a:lumMod val="65000"/>
        <a:lumOff val="35000"/>
      </a:sysClr>
    </cs:fontRef>
    <cs:defRPr sz="900" kern="1200"/>
  </cs:legend>
  <cs:plotArea mods="allowNoFillOverride allowNoLineOverride">
    <cs:lnRef idx="0"/>
    <cs:fillRef idx="0"/>
    <cs:effectRef idx="0"/>
    <cs:fontRef idx="minor">
      <a:sysClr val="windowText" lastClr="000000"/>
    </cs:fontRef>
  </cs:plotArea>
  <cs:plotArea3D mods="allowNoFillOverride allowNoLineOverride">
    <cs:lnRef idx="0"/>
    <cs:fillRef idx="0"/>
    <cs:effectRef idx="0"/>
    <cs:fontRef idx="minor">
      <a:sysClr val="windowText" lastClr="000000"/>
    </cs:fontRef>
  </cs:plotArea3D>
  <cs:seriesAxis>
    <cs:lnRef idx="0"/>
    <cs:fillRef idx="0"/>
    <cs:effectRef idx="0"/>
    <cs:fontRef idx="minor">
      <a:sysClr val="windowText" lastClr="000000">
        <a:lumMod val="65000"/>
        <a:lumOff val="35000"/>
      </a:sysClr>
    </cs:fontRef>
    <cs:defRPr sz="900" kern="1200"/>
  </cs:seriesAxis>
  <cs:seriesLine>
    <cs:lnRef idx="0"/>
    <cs:fillRef idx="0"/>
    <cs:effectRef idx="0"/>
    <cs:fontRef idx="minor">
      <a:sysClr val="windowText" lastClr="000000"/>
    </cs:fontRef>
    <cs:spPr>
      <a:ln w="9525" cap="flat" cmpd="sng" algn="ctr">
        <a:solidFill>
          <a:sysClr val="windowText" lastClr="000000">
            <a:lumMod val="35000"/>
            <a:lumOff val="65000"/>
          </a:sysClr>
        </a:solidFill>
        <a:round/>
      </a:ln>
    </cs:spPr>
  </cs:seriesLine>
  <cs:title>
    <cs:lnRef idx="0"/>
    <cs:fillRef idx="0"/>
    <cs:effectRef idx="0"/>
    <cs:fontRef idx="minor">
      <a:sysClr val="windowText" lastClr="000000">
        <a:lumMod val="65000"/>
        <a:lumOff val="35000"/>
      </a:sysClr>
    </cs:fontRef>
    <cs:defRPr sz="1400" b="0" kern="1200" spc="0" baseline="0"/>
  </cs:title>
  <cs:trendline>
    <cs:lnRef idx="0">
      <cs:styleClr val="auto"/>
    </cs:lnRef>
    <cs:fillRef idx="0"/>
    <cs:effectRef idx="0"/>
    <cs:fontRef idx="minor">
      <a:sysClr val="windowText" lastClr="000000"/>
    </cs:fontRef>
    <cs:spPr>
      <a:ln w="19050" cap="rnd">
        <a:solidFill>
          <a:srgbClr val="FFFFFF"/>
        </a:solidFill>
        <a:prstDash val="sysDot"/>
      </a:ln>
    </cs:spPr>
  </cs:trendline>
  <cs:trendlineLabel>
    <cs:lnRef idx="0"/>
    <cs:fillRef idx="0"/>
    <cs:effectRef idx="0"/>
    <cs:fontRef idx="minor">
      <a:sysClr val="windowText" lastClr="000000">
        <a:lumMod val="65000"/>
        <a:lumOff val="35000"/>
      </a:sysClr>
    </cs:fontRef>
    <cs:defRPr sz="900" kern="1200"/>
  </cs:trendlineLabel>
  <cs:upBar>
    <cs:lnRef idx="0"/>
    <cs:fillRef idx="0"/>
    <cs:effectRef idx="0"/>
    <cs:fontRef idx="minor">
      <a:sysClr val="windowText" lastClr="000000"/>
    </cs:fontRef>
    <cs:spPr>
      <a:solidFill>
        <a:sysClr val="window" lastClr="FFFFFF"/>
      </a:solidFill>
      <a:ln w="9525">
        <a:solidFill>
          <a:sysClr val="windowText" lastClr="000000">
            <a:lumMod val="15000"/>
            <a:lumOff val="85000"/>
          </a:sysClr>
        </a:solidFill>
      </a:ln>
    </cs:spPr>
  </cs:upBar>
  <cs:valueAxis>
    <cs:lnRef idx="0"/>
    <cs:fillRef idx="0"/>
    <cs:effectRef idx="0"/>
    <cs:fontRef idx="minor">
      <a:sysClr val="windowText" lastClr="000000">
        <a:lumMod val="65000"/>
        <a:lumOff val="35000"/>
      </a:sysClr>
    </cs:fontRef>
    <cs:defRPr sz="900" kern="1200"/>
  </cs:valueAxis>
  <cs:wall>
    <cs:lnRef idx="0"/>
    <cs:fillRef idx="0"/>
    <cs:effectRef idx="0"/>
    <cs:fontRef idx="minor">
      <a:sysClr val="windowText" lastClr="000000"/>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ysClr val="windowText" lastClr="000000">
        <a:lumMod val="65000"/>
        <a:lumOff val="35000"/>
      </a:sysClr>
    </cs:fontRef>
    <cs:defRPr sz="1000" kern="1200"/>
  </cs:axisTitle>
  <cs:categoryAxis>
    <cs:lnRef idx="0"/>
    <cs:fillRef idx="0"/>
    <cs:effectRef idx="0"/>
    <cs:fontRef idx="minor">
      <a:sysClr val="windowText" lastClr="000000">
        <a:lumMod val="65000"/>
        <a:lumOff val="35000"/>
      </a:sysClr>
    </cs:fontRef>
    <cs:spPr>
      <a:ln w="9525" cap="flat" cmpd="sng" algn="ctr">
        <a:solidFill>
          <a:sysClr val="windowText" lastClr="000000">
            <a:lumMod val="15000"/>
            <a:lumOff val="85000"/>
          </a:sysClr>
        </a:solidFill>
        <a:round/>
      </a:ln>
    </cs:spPr>
    <cs:defRPr sz="900" kern="1200"/>
  </cs:categoryAxis>
  <cs:chartArea mods="allowNoFillOverride allowNoLineOverride">
    <cs:lnRef idx="0"/>
    <cs:fillRef idx="0"/>
    <cs:effectRef idx="0"/>
    <cs:fontRef idx="minor">
      <a:sysClr val="windowText" lastClr="000000"/>
    </cs:fontRef>
    <cs:spPr>
      <a:solidFill>
        <a:sysClr val="window" lastClr="FFFFFF"/>
      </a:solidFill>
      <a:ln w="9525" cap="flat" cmpd="sng" algn="ctr">
        <a:solidFill>
          <a:sysClr val="windowText" lastClr="000000">
            <a:lumMod val="15000"/>
            <a:lumOff val="85000"/>
          </a:sysClr>
        </a:solidFill>
        <a:round/>
      </a:ln>
    </cs:spPr>
    <cs:defRPr sz="900" kern="1200"/>
  </cs:chartArea>
  <cs:dataLabel>
    <cs:lnRef idx="0"/>
    <cs:fillRef idx="0"/>
    <cs:effectRef idx="0"/>
    <cs:fontRef idx="minor">
      <a:sysClr val="windowText" lastClr="000000">
        <a:lumMod val="75000"/>
        <a:lumOff val="25000"/>
      </a:sysClr>
    </cs:fontRef>
    <cs:defRPr sz="900" kern="1200"/>
  </cs:dataLabel>
  <cs:dataLabelCallout>
    <cs:lnRef idx="0"/>
    <cs:fillRef idx="0"/>
    <cs:effectRef idx="0"/>
    <cs:fontRef idx="minor">
      <a:sysClr val="windowText" lastClr="000000">
        <a:lumMod val="65000"/>
        <a:lumOff val="35000"/>
      </a:sysClr>
    </cs:fontRef>
    <cs:spPr>
      <a:solidFill>
        <a:sysClr val="window" lastClr="FFFFFF"/>
      </a:solidFill>
      <a:ln>
        <a:solidFill>
          <a:sysClr val="windowText" lastClr="000000">
            <a:lumMod val="25000"/>
            <a:lumOff val="75000"/>
          </a:sys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ysClr val="windowText" lastClr="000000"/>
    </cs:fontRef>
    <cs:spPr>
      <a:ln w="19050">
        <a:solidFill>
          <a:sysClr val="window" lastClr="FFFFFF"/>
        </a:solidFill>
      </a:ln>
    </cs:spPr>
  </cs:dataPoint>
  <cs:dataPoint3D>
    <cs:lnRef idx="0"/>
    <cs:fillRef idx="1">
      <cs:styleClr val="auto"/>
    </cs:fillRef>
    <cs:effectRef idx="0"/>
    <cs:fontRef idx="minor">
      <a:sysClr val="windowText" lastClr="000000"/>
    </cs:fontRef>
    <cs:spPr>
      <a:ln w="25400">
        <a:solidFill>
          <a:sysClr val="window" lastClr="FFFFFF"/>
        </a:solidFill>
      </a:ln>
    </cs:spPr>
  </cs:dataPoint3D>
  <cs:dataPointLine>
    <cs:lnRef idx="0">
      <cs:styleClr val="auto"/>
    </cs:lnRef>
    <cs:fillRef idx="0"/>
    <cs:effectRef idx="0"/>
    <cs:fontRef idx="minor">
      <a:sysClr val="windowText" lastClr="000000"/>
    </cs:fontRef>
    <cs:spPr>
      <a:ln w="28575" cap="rnd">
        <a:solidFill>
          <a:srgbClr val="FFFFFF"/>
        </a:solidFill>
        <a:round/>
      </a:ln>
    </cs:spPr>
  </cs:dataPointLine>
  <cs:dataPointMarker>
    <cs:lnRef idx="0">
      <cs:styleClr val="auto"/>
    </cs:lnRef>
    <cs:fillRef idx="1">
      <cs:styleClr val="auto"/>
    </cs:fillRef>
    <cs:effectRef idx="0"/>
    <cs:fontRef idx="minor">
      <a:sysClr val="windowText" lastClr="000000"/>
    </cs:fontRef>
    <cs:spPr>
      <a:ln w="9525">
        <a:solidFill>
          <a:srgbClr val="FFFFFF"/>
        </a:solidFill>
      </a:ln>
    </cs:spPr>
  </cs:dataPointMarker>
  <cs:dataPointMarkerLayout symbol="circle" size="5"/>
  <cs:dataPointWireframe>
    <cs:lnRef idx="0">
      <cs:styleClr val="auto"/>
    </cs:lnRef>
    <cs:fillRef idx="0"/>
    <cs:effectRef idx="0"/>
    <cs:fontRef idx="minor">
      <a:sysClr val="windowText" lastClr="000000"/>
    </cs:fontRef>
    <cs:spPr>
      <a:ln w="9525" cap="rnd">
        <a:solidFill>
          <a:srgbClr val="FFFFFF"/>
        </a:solidFill>
        <a:round/>
      </a:ln>
    </cs:spPr>
  </cs:dataPointWireframe>
  <cs:dataTable>
    <cs:lnRef idx="0"/>
    <cs:fillRef idx="0"/>
    <cs:effectRef idx="0"/>
    <cs:fontRef idx="minor">
      <a:sysClr val="windowText" lastClr="000000">
        <a:lumMod val="65000"/>
        <a:lumOff val="35000"/>
      </a:sysClr>
    </cs:fontRef>
    <cs:spPr>
      <a:noFill/>
      <a:ln w="9525" cap="flat" cmpd="sng" algn="ctr">
        <a:solidFill>
          <a:sysClr val="windowText" lastClr="000000">
            <a:lumMod val="15000"/>
            <a:lumOff val="85000"/>
          </a:sysClr>
        </a:solidFill>
        <a:round/>
      </a:ln>
    </cs:spPr>
    <cs:defRPr sz="900" kern="1200"/>
  </cs:dataTable>
  <cs:downBar>
    <cs:lnRef idx="0"/>
    <cs:fillRef idx="0"/>
    <cs:effectRef idx="0"/>
    <cs:fontRef idx="minor">
      <a:sysClr val="windowText" lastClr="000000"/>
    </cs:fontRef>
    <cs:spPr>
      <a:solidFill>
        <a:sysClr val="windowText" lastClr="000000">
          <a:lumMod val="75000"/>
          <a:lumOff val="25000"/>
        </a:sysClr>
      </a:solidFill>
      <a:ln w="9525" cap="flat" cmpd="sng" algn="ctr">
        <a:solidFill>
          <a:sysClr val="windowText" lastClr="000000">
            <a:lumMod val="65000"/>
            <a:lumOff val="35000"/>
          </a:sysClr>
        </a:solidFill>
        <a:round/>
      </a:ln>
    </cs:spPr>
  </cs:downBar>
  <cs:dropLine>
    <cs:lnRef idx="0"/>
    <cs:fillRef idx="0"/>
    <cs:effectRef idx="0"/>
    <cs:fontRef idx="minor">
      <a:sysClr val="windowText" lastClr="000000"/>
    </cs:fontRef>
    <cs:spPr>
      <a:ln w="9525" cap="flat" cmpd="sng" algn="ctr">
        <a:solidFill>
          <a:sysClr val="windowText" lastClr="000000">
            <a:lumMod val="35000"/>
            <a:lumOff val="65000"/>
          </a:sysClr>
        </a:solidFill>
        <a:round/>
      </a:ln>
    </cs:spPr>
  </cs:dropLine>
  <cs:errorBar>
    <cs:lnRef idx="0"/>
    <cs:fillRef idx="0"/>
    <cs:effectRef idx="0"/>
    <cs:fontRef idx="minor">
      <a:sysClr val="windowText" lastClr="000000"/>
    </cs:fontRef>
    <cs:spPr>
      <a:ln w="9525" cap="flat" cmpd="sng" algn="ctr">
        <a:solidFill>
          <a:sysClr val="windowText" lastClr="000000">
            <a:lumMod val="65000"/>
            <a:lumOff val="35000"/>
          </a:sysClr>
        </a:solidFill>
        <a:round/>
      </a:ln>
    </cs:spPr>
  </cs:errorBar>
  <cs:floor>
    <cs:lnRef idx="0"/>
    <cs:fillRef idx="0"/>
    <cs:effectRef idx="0"/>
    <cs:fontRef idx="minor">
      <a:sysClr val="windowText" lastClr="000000"/>
    </cs:fontRef>
    <cs:spPr>
      <a:noFill/>
      <a:ln>
        <a:noFill/>
      </a:ln>
    </cs:spPr>
  </cs:floor>
  <cs:gridlineMajor>
    <cs:lnRef idx="0"/>
    <cs:fillRef idx="0"/>
    <cs:effectRef idx="0"/>
    <cs:fontRef idx="minor">
      <a:sysClr val="windowText" lastClr="000000"/>
    </cs:fontRef>
    <cs:spPr>
      <a:ln w="9525" cap="flat" cmpd="sng" algn="ctr">
        <a:solidFill>
          <a:sysClr val="windowText" lastClr="000000">
            <a:lumMod val="15000"/>
            <a:lumOff val="85000"/>
          </a:sysClr>
        </a:solidFill>
        <a:round/>
      </a:ln>
    </cs:spPr>
  </cs:gridlineMajor>
  <cs:gridlineMinor>
    <cs:lnRef idx="0"/>
    <cs:fillRef idx="0"/>
    <cs:effectRef idx="0"/>
    <cs:fontRef idx="minor">
      <a:sysClr val="windowText" lastClr="000000"/>
    </cs:fontRef>
    <cs:spPr>
      <a:ln w="9525" cap="flat" cmpd="sng" algn="ctr">
        <a:solidFill>
          <a:sysClr val="windowText" lastClr="000000">
            <a:lumMod val="5000"/>
            <a:lumOff val="95000"/>
          </a:sysClr>
        </a:solidFill>
        <a:round/>
      </a:ln>
    </cs:spPr>
  </cs:gridlineMinor>
  <cs:hiLoLine>
    <cs:lnRef idx="0"/>
    <cs:fillRef idx="0"/>
    <cs:effectRef idx="0"/>
    <cs:fontRef idx="minor">
      <a:sysClr val="windowText" lastClr="000000"/>
    </cs:fontRef>
    <cs:spPr>
      <a:ln w="9525" cap="flat" cmpd="sng" algn="ctr">
        <a:solidFill>
          <a:sysClr val="windowText" lastClr="000000">
            <a:lumMod val="50000"/>
            <a:lumOff val="50000"/>
          </a:sysClr>
        </a:solidFill>
        <a:round/>
      </a:ln>
    </cs:spPr>
  </cs:hiLoLine>
  <cs:leaderLine>
    <cs:lnRef idx="0"/>
    <cs:fillRef idx="0"/>
    <cs:effectRef idx="0"/>
    <cs:fontRef idx="minor">
      <a:sysClr val="windowText" lastClr="000000"/>
    </cs:fontRef>
    <cs:spPr>
      <a:ln w="9525" cap="flat" cmpd="sng" algn="ctr">
        <a:solidFill>
          <a:sysClr val="windowText" lastClr="000000">
            <a:lumMod val="35000"/>
            <a:lumOff val="65000"/>
          </a:sysClr>
        </a:solidFill>
        <a:round/>
      </a:ln>
    </cs:spPr>
  </cs:leaderLine>
  <cs:legend>
    <cs:lnRef idx="0"/>
    <cs:fillRef idx="0"/>
    <cs:effectRef idx="0"/>
    <cs:fontRef idx="minor">
      <a:sysClr val="windowText" lastClr="000000">
        <a:lumMod val="65000"/>
        <a:lumOff val="35000"/>
      </a:sysClr>
    </cs:fontRef>
    <cs:defRPr sz="900" kern="1200"/>
  </cs:legend>
  <cs:plotArea mods="allowNoFillOverride allowNoLineOverride">
    <cs:lnRef idx="0"/>
    <cs:fillRef idx="0"/>
    <cs:effectRef idx="0"/>
    <cs:fontRef idx="minor">
      <a:sysClr val="windowText" lastClr="000000"/>
    </cs:fontRef>
  </cs:plotArea>
  <cs:plotArea3D mods="allowNoFillOverride allowNoLineOverride">
    <cs:lnRef idx="0"/>
    <cs:fillRef idx="0"/>
    <cs:effectRef idx="0"/>
    <cs:fontRef idx="minor">
      <a:sysClr val="windowText" lastClr="000000"/>
    </cs:fontRef>
  </cs:plotArea3D>
  <cs:seriesAxis>
    <cs:lnRef idx="0"/>
    <cs:fillRef idx="0"/>
    <cs:effectRef idx="0"/>
    <cs:fontRef idx="minor">
      <a:sysClr val="windowText" lastClr="000000">
        <a:lumMod val="65000"/>
        <a:lumOff val="35000"/>
      </a:sysClr>
    </cs:fontRef>
    <cs:defRPr sz="900" kern="1200"/>
  </cs:seriesAxis>
  <cs:seriesLine>
    <cs:lnRef idx="0"/>
    <cs:fillRef idx="0"/>
    <cs:effectRef idx="0"/>
    <cs:fontRef idx="minor">
      <a:sysClr val="windowText" lastClr="000000"/>
    </cs:fontRef>
    <cs:spPr>
      <a:ln w="9525" cap="flat" cmpd="sng" algn="ctr">
        <a:solidFill>
          <a:sysClr val="windowText" lastClr="000000">
            <a:lumMod val="35000"/>
            <a:lumOff val="65000"/>
          </a:sysClr>
        </a:solidFill>
        <a:round/>
      </a:ln>
    </cs:spPr>
  </cs:seriesLine>
  <cs:title>
    <cs:lnRef idx="0"/>
    <cs:fillRef idx="0"/>
    <cs:effectRef idx="0"/>
    <cs:fontRef idx="minor">
      <a:sysClr val="windowText" lastClr="000000">
        <a:lumMod val="65000"/>
        <a:lumOff val="35000"/>
      </a:sysClr>
    </cs:fontRef>
    <cs:defRPr sz="1400" b="0" kern="1200" spc="0" baseline="0"/>
  </cs:title>
  <cs:trendline>
    <cs:lnRef idx="0">
      <cs:styleClr val="auto"/>
    </cs:lnRef>
    <cs:fillRef idx="0"/>
    <cs:effectRef idx="0"/>
    <cs:fontRef idx="minor">
      <a:sysClr val="windowText" lastClr="000000"/>
    </cs:fontRef>
    <cs:spPr>
      <a:ln w="19050" cap="rnd">
        <a:solidFill>
          <a:srgbClr val="FFFFFF"/>
        </a:solidFill>
        <a:prstDash val="sysDot"/>
      </a:ln>
    </cs:spPr>
  </cs:trendline>
  <cs:trendlineLabel>
    <cs:lnRef idx="0"/>
    <cs:fillRef idx="0"/>
    <cs:effectRef idx="0"/>
    <cs:fontRef idx="minor">
      <a:sysClr val="windowText" lastClr="000000">
        <a:lumMod val="65000"/>
        <a:lumOff val="35000"/>
      </a:sysClr>
    </cs:fontRef>
    <cs:defRPr sz="900" kern="1200"/>
  </cs:trendlineLabel>
  <cs:upBar>
    <cs:lnRef idx="0"/>
    <cs:fillRef idx="0"/>
    <cs:effectRef idx="0"/>
    <cs:fontRef idx="minor">
      <a:sysClr val="windowText" lastClr="000000"/>
    </cs:fontRef>
    <cs:spPr>
      <a:solidFill>
        <a:sysClr val="window" lastClr="FFFFFF"/>
      </a:solidFill>
      <a:ln w="9525" cap="flat" cmpd="sng" algn="ctr">
        <a:solidFill>
          <a:sysClr val="windowText" lastClr="000000">
            <a:lumMod val="65000"/>
            <a:lumOff val="35000"/>
          </a:sysClr>
        </a:solidFill>
        <a:round/>
      </a:ln>
    </cs:spPr>
  </cs:upBar>
  <cs:valueAxis>
    <cs:lnRef idx="0"/>
    <cs:fillRef idx="0"/>
    <cs:effectRef idx="0"/>
    <cs:fontRef idx="minor">
      <a:sysClr val="windowText" lastClr="000000">
        <a:lumMod val="65000"/>
        <a:lumOff val="35000"/>
      </a:sysClr>
    </cs:fontRef>
    <cs:defRPr sz="900" kern="1200"/>
  </cs:valueAxis>
  <cs:wall>
    <cs:lnRef idx="0"/>
    <cs:fillRef idx="0"/>
    <cs:effectRef idx="0"/>
    <cs:fontRef idx="minor">
      <a:sysClr val="windowText" lastClr="000000"/>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4/28/2024</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4/28/2024</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t>Adventure Works Cycles</a:t>
            </a:r>
          </a:p>
        </p:txBody>
      </p:sp>
      <p:sp>
        <p:nvSpPr>
          <p:cNvPr id="6" name="Text Box 5"/>
          <p:cNvSpPr txBox="1"/>
          <p:nvPr/>
        </p:nvSpPr>
        <p:spPr>
          <a:xfrm>
            <a:off x="6496685" y="1600200"/>
            <a:ext cx="3973830" cy="460375"/>
          </a:xfrm>
          <a:prstGeom prst="rect">
            <a:avLst/>
          </a:prstGeom>
          <a:noFill/>
          <a:ln>
            <a:solidFill>
              <a:schemeClr val="tx1"/>
            </a:solidFill>
          </a:ln>
        </p:spPr>
        <p:txBody>
          <a:bodyPr wrap="square" rtlCol="0">
            <a:spAutoFit/>
          </a:bodyPr>
          <a:lstStyle/>
          <a:p>
            <a:r>
              <a:rPr lang="en-IN" altLang="en-US" sz="2400" dirty="0">
                <a:latin typeface="Times New Roman" pitchFamily="18" charset="0"/>
                <a:cs typeface="Times New Roman" pitchFamily="18" charset="0"/>
              </a:rPr>
              <a:t>Project Report - By Group 1</a:t>
            </a:r>
          </a:p>
        </p:txBody>
      </p:sp>
      <p:sp>
        <p:nvSpPr>
          <p:cNvPr id="7" name="Text Box 6"/>
          <p:cNvSpPr txBox="1"/>
          <p:nvPr/>
        </p:nvSpPr>
        <p:spPr>
          <a:xfrm>
            <a:off x="6496685" y="2712720"/>
            <a:ext cx="3973830" cy="2030095"/>
          </a:xfrm>
          <a:prstGeom prst="rect">
            <a:avLst/>
          </a:prstGeom>
          <a:noFill/>
          <a:ln>
            <a:solidFill>
              <a:schemeClr val="tx1"/>
            </a:solidFill>
          </a:ln>
        </p:spPr>
        <p:txBody>
          <a:bodyPr wrap="square" rtlCol="0">
            <a:noAutofit/>
          </a:bodyPr>
          <a:lstStyle/>
          <a:p>
            <a:r>
              <a:rPr lang="en-IN" altLang="en-US" dirty="0" err="1">
                <a:latin typeface="Times New Roman" pitchFamily="18" charset="0"/>
                <a:cs typeface="Times New Roman" pitchFamily="18" charset="0"/>
              </a:rPr>
              <a:t>Mr.</a:t>
            </a:r>
            <a:r>
              <a:rPr lang="en-IN" altLang="en-US" dirty="0">
                <a:latin typeface="Times New Roman" pitchFamily="18" charset="0"/>
                <a:cs typeface="Times New Roman" pitchFamily="18" charset="0"/>
              </a:rPr>
              <a:t> </a:t>
            </a:r>
            <a:r>
              <a:rPr lang="en-IN" altLang="en-US" dirty="0" err="1">
                <a:latin typeface="Times New Roman" pitchFamily="18" charset="0"/>
                <a:cs typeface="Times New Roman" pitchFamily="18" charset="0"/>
              </a:rPr>
              <a:t>Jitendra</a:t>
            </a:r>
            <a:endParaRPr lang="en-IN" altLang="en-US" dirty="0">
              <a:latin typeface="Times New Roman" pitchFamily="18" charset="0"/>
              <a:cs typeface="Times New Roman" pitchFamily="18" charset="0"/>
            </a:endParaRPr>
          </a:p>
          <a:p>
            <a:r>
              <a:rPr lang="en-IN" altLang="en-US" dirty="0" err="1">
                <a:latin typeface="Times New Roman" pitchFamily="18" charset="0"/>
                <a:cs typeface="Times New Roman" pitchFamily="18" charset="0"/>
              </a:rPr>
              <a:t>Ms.</a:t>
            </a:r>
            <a:r>
              <a:rPr lang="en-IN" altLang="en-US" dirty="0">
                <a:latin typeface="Times New Roman" pitchFamily="18" charset="0"/>
                <a:cs typeface="Times New Roman" pitchFamily="18" charset="0"/>
              </a:rPr>
              <a:t> </a:t>
            </a:r>
            <a:r>
              <a:rPr lang="en-IN" altLang="en-US" dirty="0" err="1">
                <a:latin typeface="Times New Roman" pitchFamily="18" charset="0"/>
                <a:cs typeface="Times New Roman" pitchFamily="18" charset="0"/>
              </a:rPr>
              <a:t>Gayatri</a:t>
            </a:r>
            <a:endParaRPr lang="en-IN" altLang="en-US" dirty="0">
              <a:latin typeface="Times New Roman" pitchFamily="18" charset="0"/>
              <a:cs typeface="Times New Roman" pitchFamily="18" charset="0"/>
            </a:endParaRPr>
          </a:p>
          <a:p>
            <a:r>
              <a:rPr lang="en-IN" altLang="en-US" dirty="0" err="1">
                <a:latin typeface="Times New Roman" pitchFamily="18" charset="0"/>
                <a:cs typeface="Times New Roman" pitchFamily="18" charset="0"/>
              </a:rPr>
              <a:t>Mr.</a:t>
            </a:r>
            <a:r>
              <a:rPr lang="en-IN" altLang="en-US" dirty="0">
                <a:latin typeface="Times New Roman" pitchFamily="18" charset="0"/>
                <a:cs typeface="Times New Roman" pitchFamily="18" charset="0"/>
              </a:rPr>
              <a:t> </a:t>
            </a:r>
            <a:r>
              <a:rPr lang="en-IN" altLang="en-US" dirty="0" err="1">
                <a:latin typeface="Times New Roman" pitchFamily="18" charset="0"/>
                <a:cs typeface="Times New Roman" pitchFamily="18" charset="0"/>
              </a:rPr>
              <a:t>Sahir</a:t>
            </a:r>
            <a:endParaRPr lang="en-IN" altLang="en-US" dirty="0">
              <a:latin typeface="Times New Roman" pitchFamily="18" charset="0"/>
              <a:cs typeface="Times New Roman" pitchFamily="18" charset="0"/>
            </a:endParaRPr>
          </a:p>
          <a:p>
            <a:r>
              <a:rPr lang="en-IN" altLang="en-US" dirty="0" err="1">
                <a:latin typeface="Times New Roman" pitchFamily="18" charset="0"/>
                <a:cs typeface="Times New Roman" pitchFamily="18" charset="0"/>
              </a:rPr>
              <a:t>Mr.</a:t>
            </a:r>
            <a:r>
              <a:rPr lang="en-IN" altLang="en-US" dirty="0">
                <a:latin typeface="Times New Roman" pitchFamily="18" charset="0"/>
                <a:cs typeface="Times New Roman" pitchFamily="18" charset="0"/>
              </a:rPr>
              <a:t> </a:t>
            </a:r>
            <a:r>
              <a:rPr lang="en-IN" altLang="en-US" dirty="0" err="1">
                <a:latin typeface="Times New Roman" pitchFamily="18" charset="0"/>
                <a:cs typeface="Times New Roman" pitchFamily="18" charset="0"/>
              </a:rPr>
              <a:t>Nirmit</a:t>
            </a:r>
            <a:endParaRPr lang="en-IN" altLang="en-US" dirty="0">
              <a:latin typeface="Times New Roman" pitchFamily="18" charset="0"/>
              <a:cs typeface="Times New Roman" pitchFamily="18" charset="0"/>
            </a:endParaRPr>
          </a:p>
          <a:p>
            <a:r>
              <a:rPr lang="en-IN" altLang="en-US" dirty="0" err="1">
                <a:latin typeface="Times New Roman" pitchFamily="18" charset="0"/>
                <a:cs typeface="Times New Roman" pitchFamily="18" charset="0"/>
              </a:rPr>
              <a:t>Mr.</a:t>
            </a:r>
            <a:r>
              <a:rPr lang="en-IN" altLang="en-US" dirty="0">
                <a:latin typeface="Times New Roman" pitchFamily="18" charset="0"/>
                <a:cs typeface="Times New Roman" pitchFamily="18" charset="0"/>
              </a:rPr>
              <a:t> </a:t>
            </a:r>
            <a:r>
              <a:rPr lang="en-IN" altLang="en-US" dirty="0" err="1">
                <a:latin typeface="Times New Roman" pitchFamily="18" charset="0"/>
                <a:cs typeface="Times New Roman" pitchFamily="18" charset="0"/>
              </a:rPr>
              <a:t>Mayur</a:t>
            </a:r>
            <a:endParaRPr lang="en-IN" altLang="en-US" dirty="0">
              <a:latin typeface="Times New Roman" pitchFamily="18" charset="0"/>
              <a:cs typeface="Times New Roman" pitchFamily="18" charset="0"/>
            </a:endParaRPr>
          </a:p>
          <a:p>
            <a:r>
              <a:rPr lang="en-IN" altLang="en-US" dirty="0" err="1">
                <a:latin typeface="Times New Roman" pitchFamily="18" charset="0"/>
                <a:cs typeface="Times New Roman" pitchFamily="18" charset="0"/>
              </a:rPr>
              <a:t>Ms.</a:t>
            </a:r>
            <a:r>
              <a:rPr lang="en-IN" altLang="en-US" dirty="0">
                <a:latin typeface="Times New Roman" pitchFamily="18" charset="0"/>
                <a:cs typeface="Times New Roman" pitchFamily="18" charset="0"/>
              </a:rPr>
              <a:t> </a:t>
            </a:r>
            <a:r>
              <a:rPr lang="en-IN" altLang="en-US" dirty="0" err="1">
                <a:latin typeface="Times New Roman" pitchFamily="18" charset="0"/>
                <a:cs typeface="Times New Roman" pitchFamily="18" charset="0"/>
              </a:rPr>
              <a:t>Kavyasri</a:t>
            </a:r>
            <a:endParaRPr lang="en-IN" altLang="en-US" dirty="0">
              <a:latin typeface="Times New Roman" pitchFamily="18" charset="0"/>
              <a:cs typeface="Times New Roman" pitchFamily="18" charset="0"/>
            </a:endParaRPr>
          </a:p>
          <a:p>
            <a:r>
              <a:rPr lang="en-IN" altLang="en-US" dirty="0" err="1">
                <a:latin typeface="Times New Roman" pitchFamily="18" charset="0"/>
                <a:cs typeface="Times New Roman" pitchFamily="18" charset="0"/>
              </a:rPr>
              <a:t>Mr.</a:t>
            </a:r>
            <a:r>
              <a:rPr lang="en-IN" altLang="en-US" dirty="0">
                <a:latin typeface="Times New Roman" pitchFamily="18" charset="0"/>
                <a:cs typeface="Times New Roman" pitchFamily="18" charset="0"/>
              </a:rPr>
              <a:t> </a:t>
            </a:r>
            <a:r>
              <a:rPr lang="en-IN" altLang="en-US" dirty="0" err="1">
                <a:latin typeface="Times New Roman" pitchFamily="18" charset="0"/>
                <a:cs typeface="Times New Roman" pitchFamily="18" charset="0"/>
              </a:rPr>
              <a:t>Nirmal</a:t>
            </a:r>
            <a:endParaRPr lang="en-IN" altLang="en-US" dirty="0">
              <a:latin typeface="Times New Roman" pitchFamily="18" charset="0"/>
              <a:cs typeface="Times New Roman" pitchFamily="18" charset="0"/>
            </a:endParaRPr>
          </a:p>
        </p:txBody>
      </p:sp>
      <p:pic>
        <p:nvPicPr>
          <p:cNvPr id="8" name="Content Placeholder 7"/>
          <p:cNvPicPr>
            <a:picLocks noGrp="1" noChangeAspect="1"/>
          </p:cNvPicPr>
          <p:nvPr>
            <p:ph idx="1"/>
          </p:nvPr>
        </p:nvPicPr>
        <p:blipFill>
          <a:blip r:embed="rId2"/>
          <a:stretch>
            <a:fillRect/>
          </a:stretch>
        </p:blipFill>
        <p:spPr>
          <a:xfrm>
            <a:off x="516255" y="1600200"/>
            <a:ext cx="5429250" cy="4526280"/>
          </a:xfrm>
          <a:prstGeom prst="rect">
            <a:avLst/>
          </a:prstGeom>
          <a:ln>
            <a:solidFill>
              <a:schemeClr val="tx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buFont typeface="Wingdings" pitchFamily="2" charset="2"/>
              <a:buChar char="Ø"/>
            </a:pPr>
            <a:r>
              <a:rPr lang="en-US" sz="2000" dirty="0">
                <a:latin typeface="Times New Roman" pitchFamily="18" charset="0"/>
                <a:cs typeface="Times New Roman" pitchFamily="18" charset="0"/>
              </a:rPr>
              <a:t>Our Adventure Works Data Analysis journey has provided a deep understanding of the company’s operations and illuminated a path toward data-driven excellence. </a:t>
            </a:r>
          </a:p>
          <a:p>
            <a:pPr>
              <a:buFont typeface="Wingdings" pitchFamily="2" charset="2"/>
              <a:buChar char="Ø"/>
            </a:pPr>
            <a:r>
              <a:rPr lang="en-US" sz="2000" dirty="0">
                <a:latin typeface="Times New Roman" pitchFamily="18" charset="0"/>
                <a:cs typeface="Times New Roman" pitchFamily="18" charset="0"/>
              </a:rPr>
              <a:t>By leveraging the power of data, Adventure Works can optimize sales, enhance customer engagement, improve operational efficiency, and strategically expand into new markets. </a:t>
            </a:r>
          </a:p>
          <a:p>
            <a:pPr>
              <a:buFont typeface="Wingdings" pitchFamily="2" charset="2"/>
              <a:buChar char="Ø"/>
            </a:pPr>
            <a:r>
              <a:rPr lang="en-US" sz="2000" dirty="0">
                <a:latin typeface="Times New Roman" pitchFamily="18" charset="0"/>
                <a:cs typeface="Times New Roman" pitchFamily="18" charset="0"/>
              </a:rPr>
              <a:t>The recommendations provided serve as a roadmap for the company’s future success. </a:t>
            </a:r>
          </a:p>
        </p:txBody>
      </p:sp>
    </p:spTree>
    <p:extLst>
      <p:ext uri="{BB962C8B-B14F-4D97-AF65-F5344CB8AC3E}">
        <p14:creationId xmlns:p14="http://schemas.microsoft.com/office/powerpoint/2010/main" val="7594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7200" b="1"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429465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430"/>
          </a:xfrm>
        </p:spPr>
        <p:txBody>
          <a:bodyPr>
            <a:normAutofit fontScale="90000"/>
          </a:bodyPr>
          <a:lstStyle/>
          <a:p>
            <a:r>
              <a:rPr lang="en-IN" altLang="en-US"/>
              <a:t>Introduction</a:t>
            </a:r>
          </a:p>
        </p:txBody>
      </p:sp>
      <p:sp>
        <p:nvSpPr>
          <p:cNvPr id="4" name="Text Box 3"/>
          <p:cNvSpPr txBox="1"/>
          <p:nvPr/>
        </p:nvSpPr>
        <p:spPr>
          <a:xfrm>
            <a:off x="622300" y="1443990"/>
            <a:ext cx="10732135" cy="5244465"/>
          </a:xfrm>
          <a:prstGeom prst="rect">
            <a:avLst/>
          </a:prstGeom>
          <a:noFill/>
        </p:spPr>
        <p:txBody>
          <a:bodyPr wrap="square" rtlCol="0" anchor="t">
            <a:noAutofit/>
          </a:bodyPr>
          <a:lstStyle/>
          <a:p>
            <a:pPr marL="285750" indent="-285750">
              <a:buFont typeface="Wingdings" panose="05000000000000000000" charset="0"/>
              <a:buChar char="Ø"/>
            </a:pPr>
            <a:r>
              <a:rPr lang="en-US" sz="2000" dirty="0">
                <a:latin typeface="Times New Roman" pitchFamily="18" charset="0"/>
                <a:cs typeface="Times New Roman" pitchFamily="18" charset="0"/>
              </a:rPr>
              <a:t>The Adventure Works sample datasets are derived from Adventure Works Cycles, a sizable, international manufacturer. </a:t>
            </a:r>
          </a:p>
          <a:p>
            <a:pPr marL="285750" indent="-285750">
              <a:buFont typeface="Wingdings" panose="05000000000000000000" charset="0"/>
              <a:buChar char="Ø"/>
            </a:pPr>
            <a:r>
              <a:rPr lang="en-US" sz="2000" dirty="0">
                <a:latin typeface="Times New Roman" pitchFamily="18" charset="0"/>
                <a:cs typeface="Times New Roman" pitchFamily="18" charset="0"/>
              </a:rPr>
              <a:t>The company produces and distributes bicycles made of metal and composite materials to commercial markets in North America, Europe, and Asia. </a:t>
            </a:r>
          </a:p>
          <a:p>
            <a:pPr marL="285750" indent="-285750">
              <a:buFont typeface="Wingdings" panose="05000000000000000000" charset="0"/>
              <a:buChar char="Ø"/>
            </a:pPr>
            <a:r>
              <a:rPr lang="en-US" sz="2000" dirty="0">
                <a:latin typeface="Times New Roman" pitchFamily="18" charset="0"/>
                <a:cs typeface="Times New Roman" pitchFamily="18" charset="0"/>
              </a:rPr>
              <a:t>With 290 people, its main office is located in Bothell, Washington. However, there are other regional sales teams spread around its customer base.</a:t>
            </a:r>
          </a:p>
          <a:p>
            <a:pPr marL="285750" indent="-285750">
              <a:buFont typeface="Wingdings" panose="05000000000000000000" charset="0"/>
              <a:buChar char="Ø"/>
            </a:pPr>
            <a:r>
              <a:rPr lang="en-US" sz="2000" dirty="0">
                <a:latin typeface="Times New Roman" pitchFamily="18" charset="0"/>
                <a:cs typeface="Times New Roman" pitchFamily="18" charset="0"/>
              </a:rPr>
              <a:t>Adventure Works Cycles purchased a modest Mexican manufacturing facility in the 2000s. It produces a number of essential spare parts for the Adventure Works Cycles product range. </a:t>
            </a:r>
          </a:p>
          <a:p>
            <a:pPr marL="285750" indent="-285750">
              <a:buFont typeface="Wingdings" panose="05000000000000000000" charset="0"/>
              <a:buChar char="Ø"/>
            </a:pPr>
            <a:r>
              <a:rPr lang="en-US" sz="2000" dirty="0">
                <a:latin typeface="Times New Roman" pitchFamily="18" charset="0"/>
                <a:cs typeface="Times New Roman" pitchFamily="18" charset="0"/>
              </a:rPr>
              <a:t>For final product assembly, these subcomponents are sent to the Bothell location. This production facility started serving as the touring bicycle product group's exclusive manufacturer and distributor in 2001.</a:t>
            </a:r>
          </a:p>
          <a:p>
            <a:pPr marL="285750" indent="-285750">
              <a:buFont typeface="Wingdings" panose="05000000000000000000" charset="0"/>
              <a:buChar char="Ø"/>
            </a:pPr>
            <a:r>
              <a:rPr lang="en-US" sz="2000" dirty="0">
                <a:latin typeface="Times New Roman" pitchFamily="18" charset="0"/>
                <a:cs typeface="Times New Roman" pitchFamily="18" charset="0"/>
              </a:rPr>
              <a:t>After a profitable fiscal year, Adventure Works Cycles is hoping to increase its market share by focusing on selling to its most loyal clients, expanding the reach of its products via an outside website, and lowering the cost of production in order to cut its cost of sales</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Sales Insights</a:t>
            </a:r>
          </a:p>
        </p:txBody>
      </p:sp>
      <p:graphicFrame>
        <p:nvGraphicFramePr>
          <p:cNvPr id="12" name="Content Placeholder 11"/>
          <p:cNvGraphicFramePr>
            <a:graphicFrameLocks noGrp="1"/>
          </p:cNvGraphicFramePr>
          <p:nvPr>
            <p:ph sz="half" idx="1"/>
          </p:nvPr>
        </p:nvGraphicFramePr>
        <p:xfrm>
          <a:off x="609600" y="1600200"/>
          <a:ext cx="5384800" cy="30422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0" name="Content Placeholder 29"/>
          <p:cNvGraphicFramePr>
            <a:graphicFrameLocks noGrp="1"/>
          </p:cNvGraphicFramePr>
          <p:nvPr>
            <p:ph sz="half" idx="2"/>
          </p:nvPr>
        </p:nvGraphicFramePr>
        <p:xfrm>
          <a:off x="6197600" y="1600200"/>
          <a:ext cx="5384800" cy="304228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Box 2"/>
          <p:cNvSpPr txBox="1"/>
          <p:nvPr/>
        </p:nvSpPr>
        <p:spPr>
          <a:xfrm>
            <a:off x="699770" y="5121351"/>
            <a:ext cx="11021060" cy="1015663"/>
          </a:xfrm>
          <a:prstGeom prst="rect">
            <a:avLst/>
          </a:prstGeom>
          <a:noFill/>
        </p:spPr>
        <p:txBody>
          <a:bodyPr wrap="square" rtlCol="0">
            <a:spAutoFit/>
          </a:bodyPr>
          <a:lstStyle/>
          <a:p>
            <a:r>
              <a:rPr lang="en-IN" altLang="en-US" sz="2000" dirty="0">
                <a:latin typeface="Times New Roman" pitchFamily="18" charset="0"/>
                <a:cs typeface="Times New Roman" pitchFamily="18" charset="0"/>
              </a:rPr>
              <a:t>Initial sales was less, as time passes, sells along with Production cost </a:t>
            </a:r>
            <a:r>
              <a:rPr lang="en-IN" altLang="en-US" sz="2000" dirty="0" err="1">
                <a:latin typeface="Times New Roman" pitchFamily="18" charset="0"/>
                <a:cs typeface="Times New Roman" pitchFamily="18" charset="0"/>
              </a:rPr>
              <a:t>increses</a:t>
            </a:r>
            <a:r>
              <a:rPr lang="en-IN" altLang="en-US" sz="2000" dirty="0">
                <a:latin typeface="Times New Roman" pitchFamily="18" charset="0"/>
                <a:cs typeface="Times New Roman" pitchFamily="18" charset="0"/>
              </a:rPr>
              <a:t> for year 2011when </a:t>
            </a:r>
            <a:r>
              <a:rPr lang="en-IN" altLang="en-US" sz="2000" dirty="0" err="1">
                <a:latin typeface="Times New Roman" pitchFamily="18" charset="0"/>
                <a:cs typeface="Times New Roman" pitchFamily="18" charset="0"/>
              </a:rPr>
              <a:t>comapered</a:t>
            </a:r>
            <a:r>
              <a:rPr lang="en-IN" altLang="en-US" sz="2000" dirty="0">
                <a:latin typeface="Times New Roman" pitchFamily="18" charset="0"/>
                <a:cs typeface="Times New Roman" pitchFamily="18" charset="0"/>
              </a:rPr>
              <a:t> to 2010. in 2012 compare to 2011 less sales as less production done. here in 2013 highest production done with highest sales</a:t>
            </a:r>
            <a:r>
              <a:rPr lang="en-IN" altLang="en-US" sz="20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Profit insights</a:t>
            </a:r>
          </a:p>
        </p:txBody>
      </p:sp>
      <p:graphicFrame>
        <p:nvGraphicFramePr>
          <p:cNvPr id="14" name="Content Placeholder 13"/>
          <p:cNvGraphicFramePr>
            <a:graphicFrameLocks noGrp="1"/>
          </p:cNvGraphicFramePr>
          <p:nvPr>
            <p:ph idx="1"/>
          </p:nvPr>
        </p:nvGraphicFramePr>
        <p:xfrm>
          <a:off x="609600" y="1600200"/>
          <a:ext cx="10972800" cy="31254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Box 3"/>
          <p:cNvSpPr txBox="1"/>
          <p:nvPr/>
        </p:nvSpPr>
        <p:spPr>
          <a:xfrm>
            <a:off x="720725" y="4980940"/>
            <a:ext cx="10801350" cy="1292662"/>
          </a:xfrm>
          <a:prstGeom prst="rect">
            <a:avLst/>
          </a:prstGeom>
          <a:noFill/>
        </p:spPr>
        <p:txBody>
          <a:bodyPr wrap="square" rtlCol="0">
            <a:spAutoFit/>
          </a:bodyPr>
          <a:lstStyle/>
          <a:p>
            <a:r>
              <a:rPr lang="en-IN" altLang="en-US" sz="2000" dirty="0">
                <a:latin typeface="Times New Roman" pitchFamily="18" charset="0"/>
                <a:cs typeface="Times New Roman" pitchFamily="18" charset="0"/>
              </a:rPr>
              <a:t>Average profit % are quite similar  from 2010 to 2012  close to 60 %, decreased in from 2013 to 2014 close to 40% ; closed to 20% reduction . sum of profits close to 0 in 2014. profits are reduced as sales are reduced</a:t>
            </a:r>
            <a:r>
              <a:rPr lang="en-IN" altLang="en-US" dirty="0"/>
              <a:t>.</a:t>
            </a:r>
          </a:p>
          <a:p>
            <a:r>
              <a:rPr lang="en-IN" alt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a:t>Customers insights</a:t>
            </a:r>
          </a:p>
        </p:txBody>
      </p:sp>
      <p:graphicFrame>
        <p:nvGraphicFramePr>
          <p:cNvPr id="4" name="Content Placeholder 3"/>
          <p:cNvGraphicFramePr>
            <a:graphicFrameLocks noGrp="1"/>
          </p:cNvGraphicFramePr>
          <p:nvPr>
            <p:ph idx="1"/>
          </p:nvPr>
        </p:nvGraphicFramePr>
        <p:xfrm>
          <a:off x="609600" y="1600200"/>
          <a:ext cx="10972800" cy="277114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5"/>
          <p:cNvSpPr txBox="1"/>
          <p:nvPr/>
        </p:nvSpPr>
        <p:spPr>
          <a:xfrm>
            <a:off x="679858" y="4876800"/>
            <a:ext cx="10947400" cy="707886"/>
          </a:xfrm>
          <a:prstGeom prst="rect">
            <a:avLst/>
          </a:prstGeom>
          <a:noFill/>
        </p:spPr>
        <p:txBody>
          <a:bodyPr wrap="square" rtlCol="0">
            <a:spAutoFit/>
          </a:bodyPr>
          <a:lstStyle/>
          <a:p>
            <a:r>
              <a:rPr lang="en-IN" altLang="en-US" sz="2000" dirty="0">
                <a:latin typeface="Times New Roman" pitchFamily="18" charset="0"/>
                <a:cs typeface="Times New Roman" pitchFamily="18" charset="0"/>
              </a:rPr>
              <a:t>United states being most  no of </a:t>
            </a:r>
            <a:r>
              <a:rPr lang="en-IN" altLang="en-US" sz="2000" dirty="0" err="1">
                <a:latin typeface="Times New Roman" pitchFamily="18" charset="0"/>
                <a:cs typeface="Times New Roman" pitchFamily="18" charset="0"/>
              </a:rPr>
              <a:t>custmers</a:t>
            </a:r>
            <a:r>
              <a:rPr lang="en-IN" altLang="en-US" sz="2000" dirty="0">
                <a:latin typeface="Times New Roman" pitchFamily="18" charset="0"/>
                <a:cs typeface="Times New Roman" pitchFamily="18" charset="0"/>
              </a:rPr>
              <a:t> , </a:t>
            </a:r>
            <a:r>
              <a:rPr lang="en-IN" altLang="en-US" sz="2000" dirty="0" err="1">
                <a:latin typeface="Times New Roman" pitchFamily="18" charset="0"/>
                <a:cs typeface="Times New Roman" pitchFamily="18" charset="0"/>
              </a:rPr>
              <a:t>i.e</a:t>
            </a:r>
            <a:r>
              <a:rPr lang="en-IN" altLang="en-US" sz="2000" dirty="0">
                <a:latin typeface="Times New Roman" pitchFamily="18" charset="0"/>
                <a:cs typeface="Times New Roman" pitchFamily="18" charset="0"/>
              </a:rPr>
              <a:t> . maximum sales followed by Australia and </a:t>
            </a:r>
            <a:r>
              <a:rPr lang="en-IN" altLang="en-US" sz="2000" dirty="0" err="1">
                <a:latin typeface="Times New Roman" pitchFamily="18" charset="0"/>
                <a:cs typeface="Times New Roman" pitchFamily="18" charset="0"/>
              </a:rPr>
              <a:t>canada</a:t>
            </a:r>
            <a:r>
              <a:rPr lang="en-IN" altLang="en-US" sz="2000" dirty="0">
                <a:latin typeface="Times New Roman" pitchFamily="18" charset="0"/>
                <a:cs typeface="Times New Roman" pitchFamily="18" charset="0"/>
              </a:rPr>
              <a:t> at 3rd place, UK at 4th place </a:t>
            </a:r>
            <a:r>
              <a:rPr lang="en-IN" altLang="en-US" sz="2000" dirty="0" err="1">
                <a:latin typeface="Times New Roman" pitchFamily="18" charset="0"/>
                <a:cs typeface="Times New Roman" pitchFamily="18" charset="0"/>
              </a:rPr>
              <a:t>france</a:t>
            </a:r>
            <a:r>
              <a:rPr lang="en-IN" altLang="en-US" sz="2000" dirty="0">
                <a:latin typeface="Times New Roman" pitchFamily="18" charset="0"/>
                <a:cs typeface="Times New Roman" pitchFamily="18" charset="0"/>
              </a:rPr>
              <a:t> being at last . Maximum revenue from US and least from </a:t>
            </a:r>
            <a:r>
              <a:rPr lang="en-IN" altLang="en-US" sz="2000" dirty="0" err="1">
                <a:latin typeface="Times New Roman" pitchFamily="18" charset="0"/>
                <a:cs typeface="Times New Roman" pitchFamily="18" charset="0"/>
              </a:rPr>
              <a:t>france</a:t>
            </a:r>
            <a:r>
              <a:rPr lang="en-IN" altLang="en-US" sz="2000" dirty="0">
                <a:latin typeface="Times New Roman" pitchFamily="18" charset="0"/>
                <a:cs typeface="Times New Roman"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using Excel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47800"/>
            <a:ext cx="10383852" cy="4525963"/>
          </a:xfrm>
        </p:spPr>
      </p:pic>
    </p:spTree>
    <p:extLst>
      <p:ext uri="{BB962C8B-B14F-4D97-AF65-F5344CB8AC3E}">
        <p14:creationId xmlns:p14="http://schemas.microsoft.com/office/powerpoint/2010/main" val="154539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using Tableau</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524000"/>
            <a:ext cx="8013434" cy="4525963"/>
          </a:xfrm>
        </p:spPr>
      </p:pic>
    </p:spTree>
    <p:extLst>
      <p:ext uri="{BB962C8B-B14F-4D97-AF65-F5344CB8AC3E}">
        <p14:creationId xmlns:p14="http://schemas.microsoft.com/office/powerpoint/2010/main" val="55512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using Power-bi</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371600"/>
            <a:ext cx="7996463" cy="4525963"/>
          </a:xfrm>
        </p:spPr>
      </p:pic>
    </p:spTree>
    <p:extLst>
      <p:ext uri="{BB962C8B-B14F-4D97-AF65-F5344CB8AC3E}">
        <p14:creationId xmlns:p14="http://schemas.microsoft.com/office/powerpoint/2010/main" val="234950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609600"/>
            <a:ext cx="9372600" cy="5181600"/>
          </a:xfrm>
        </p:spPr>
      </p:pic>
    </p:spTree>
    <p:extLst>
      <p:ext uri="{BB962C8B-B14F-4D97-AF65-F5344CB8AC3E}">
        <p14:creationId xmlns:p14="http://schemas.microsoft.com/office/powerpoint/2010/main" val="1578226916"/>
      </p:ext>
    </p:extLst>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2947</TotalTime>
  <Words>439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Wingdings</vt:lpstr>
      <vt:lpstr>Business Cooperate</vt:lpstr>
      <vt:lpstr>Adventure Works Cycles</vt:lpstr>
      <vt:lpstr>Introduction</vt:lpstr>
      <vt:lpstr>Sales Insights</vt:lpstr>
      <vt:lpstr>Profit insights</vt:lpstr>
      <vt:lpstr>Customers insights</vt:lpstr>
      <vt:lpstr>Dashboard using Excel</vt:lpstr>
      <vt:lpstr>Dashboard using Tableau</vt:lpstr>
      <vt:lpstr>Dashboard using Power-bi</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 Cycles</dc:title>
  <dc:creator>Kavyasri Yerukala</dc:creator>
  <cp:lastModifiedBy>Nirmal K Ramachandran</cp:lastModifiedBy>
  <cp:revision>5</cp:revision>
  <dcterms:modified xsi:type="dcterms:W3CDTF">2024-04-28T11:53:38Z</dcterms:modified>
</cp:coreProperties>
</file>