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AppData\Local\Microsoft\Windows\INetCache\IE\9T46V4GN\Stock_Market_analysis_dashboard(1)%5b1%5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AppData\Local\Microsoft\Windows\INetCache\IE\9T46V4GN\Stock_Market_analysis_dashboard(1)%5b1%5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enovo\AppData\Local\Microsoft\Windows\INetCache\IE\9T46V4GN\Stock_Market_analysis_dashboard(1)%5b1%5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Lenovo\AppData\Local\Microsoft\Windows\INetCache\IE\9T46V4GN\Stock_Market_analysis_dashboard(1)%5b1%5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[Stock_Market_analysis_dashboard(1)(1).xlsx]Average Daily Trading volume!PivotTable1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Daily Trading Volume</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'Average Daily Trading volume'!$B$2</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'Average Daily Trading volume'!$A$3:$A$8</c:f>
              <c:strCache>
                <c:ptCount val="5"/>
                <c:pt idx="0">
                  <c:v>2019</c:v>
                </c:pt>
                <c:pt idx="1">
                  <c:v>2020</c:v>
                </c:pt>
                <c:pt idx="2">
                  <c:v>2021</c:v>
                </c:pt>
                <c:pt idx="3">
                  <c:v>2022</c:v>
                </c:pt>
                <c:pt idx="4">
                  <c:v>2023</c:v>
                </c:pt>
              </c:strCache>
            </c:strRef>
          </c:cat>
          <c:val>
            <c:numRef>
              <c:f>'Average Daily Trading volume'!$B$3:$B$8</c:f>
              <c:numCache>
                <c:formatCode>0</c:formatCode>
                <c:ptCount val="5"/>
                <c:pt idx="0">
                  <c:v>5528563.8684931509</c:v>
                </c:pt>
                <c:pt idx="1">
                  <c:v>5399361.5655737706</c:v>
                </c:pt>
                <c:pt idx="2">
                  <c:v>5550088.0575342467</c:v>
                </c:pt>
                <c:pt idx="3">
                  <c:v>5456109.2794520548</c:v>
                </c:pt>
                <c:pt idx="4">
                  <c:v>5561920.131355932</c:v>
                </c:pt>
              </c:numCache>
            </c:numRef>
          </c:val>
          <c:smooth val="0"/>
          <c:extLst>
            <c:ext xmlns:c16="http://schemas.microsoft.com/office/drawing/2014/chart" uri="{C3380CC4-5D6E-409C-BE32-E72D297353CC}">
              <c16:uniqueId val="{00000000-1BB6-4339-A568-468F6F79D0D5}"/>
            </c:ext>
          </c:extLst>
        </c:ser>
        <c:dLbls>
          <c:dLblPos val="t"/>
          <c:showLegendKey val="0"/>
          <c:showVal val="1"/>
          <c:showCatName val="0"/>
          <c:showSerName val="0"/>
          <c:showPercent val="0"/>
          <c:showBubbleSize val="0"/>
        </c:dLbls>
        <c:smooth val="0"/>
        <c:axId val="235401728"/>
        <c:axId val="326953216"/>
      </c:lineChart>
      <c:catAx>
        <c:axId val="235401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953216"/>
        <c:crosses val="autoZero"/>
        <c:auto val="1"/>
        <c:lblAlgn val="ctr"/>
        <c:lblOffset val="100"/>
        <c:noMultiLvlLbl val="0"/>
      </c:catAx>
      <c:valAx>
        <c:axId val="3269532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401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[Stock_Market_analysis_dashboard(1)(1).xlsx]Stocks with Highest Market Cap!PivotTable7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Max</a:t>
            </a:r>
            <a:r>
              <a:rPr lang="en-US" baseline="0"/>
              <a:t> of Market Cap</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'Stocks with Highest Market Cap'!$B$10</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'Stocks with Highest Market Cap'!$A$11:$A$16</c:f>
              <c:strCache>
                <c:ptCount val="5"/>
                <c:pt idx="0">
                  <c:v>AAPL</c:v>
                </c:pt>
                <c:pt idx="1">
                  <c:v>AMZN</c:v>
                </c:pt>
                <c:pt idx="2">
                  <c:v>FB</c:v>
                </c:pt>
                <c:pt idx="3">
                  <c:v>GOOGL</c:v>
                </c:pt>
                <c:pt idx="4">
                  <c:v>MSFT</c:v>
                </c:pt>
              </c:strCache>
            </c:strRef>
          </c:cat>
          <c:val>
            <c:numRef>
              <c:f>'Stocks with Highest Market Cap'!$B$11:$B$16</c:f>
              <c:numCache>
                <c:formatCode>0</c:formatCode>
                <c:ptCount val="5"/>
                <c:pt idx="0">
                  <c:v>13272326695.76</c:v>
                </c:pt>
                <c:pt idx="1">
                  <c:v>14534576012.6</c:v>
                </c:pt>
                <c:pt idx="2">
                  <c:v>13847831524.799999</c:v>
                </c:pt>
                <c:pt idx="3">
                  <c:v>14459072263.52</c:v>
                </c:pt>
                <c:pt idx="4">
                  <c:v>14021163700.35</c:v>
                </c:pt>
              </c:numCache>
            </c:numRef>
          </c:val>
          <c:extLst>
            <c:ext xmlns:c16="http://schemas.microsoft.com/office/drawing/2014/chart" uri="{C3380CC4-5D6E-409C-BE32-E72D297353CC}">
              <c16:uniqueId val="{00000000-1E76-463F-B286-3D6914115B3F}"/>
            </c:ext>
          </c:extLst>
        </c:ser>
        <c:dLbls>
          <c:dLblPos val="outEnd"/>
          <c:showLegendKey val="0"/>
          <c:showVal val="1"/>
          <c:showCatName val="0"/>
          <c:showSerName val="0"/>
          <c:showPercent val="0"/>
          <c:showBubbleSize val="0"/>
        </c:dLbls>
        <c:gapWidth val="219"/>
        <c:overlap val="-27"/>
        <c:axId val="235402752"/>
        <c:axId val="327089472"/>
      </c:barChart>
      <c:catAx>
        <c:axId val="23540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089472"/>
        <c:crosses val="autoZero"/>
        <c:auto val="1"/>
        <c:lblAlgn val="ctr"/>
        <c:lblOffset val="100"/>
        <c:noMultiLvlLbl val="0"/>
      </c:catAx>
      <c:valAx>
        <c:axId val="3270894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402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[Stock_Market_analysis_dashboard(1)(1).xlsx]avg beta!PivotTable2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Beta</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2"/>
          </a:solidFill>
          <a:ln>
            <a:noFill/>
          </a:ln>
          <a:effectLst/>
        </c:spPr>
      </c:pivotFmt>
      <c:pivotFmt>
        <c:idx val="10"/>
        <c:spPr>
          <a:solidFill>
            <a:schemeClr val="accent3"/>
          </a:solidFill>
          <a:ln>
            <a:noFill/>
          </a:ln>
          <a:effectLst/>
        </c:spPr>
      </c:pivotFmt>
      <c:pivotFmt>
        <c:idx val="11"/>
        <c:spPr>
          <a:solidFill>
            <a:schemeClr val="accent4"/>
          </a:solidFill>
          <a:ln>
            <a:noFill/>
          </a:ln>
          <a:effectLst/>
        </c:spPr>
      </c:pivotFmt>
      <c:pivotFmt>
        <c:idx val="12"/>
        <c:spPr>
          <a:solidFill>
            <a:schemeClr val="accent5"/>
          </a:solidFill>
          <a:ln>
            <a:noFill/>
          </a:ln>
          <a:effectLst/>
        </c:spPr>
      </c:pivotFmt>
      <c:pivotFmt>
        <c:idx val="1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pivotFmt>
      <c:pivotFmt>
        <c:idx val="15"/>
        <c:spPr>
          <a:solidFill>
            <a:schemeClr val="accent2"/>
          </a:solidFill>
          <a:ln>
            <a:noFill/>
          </a:ln>
          <a:effectLst/>
        </c:spPr>
      </c:pivotFmt>
      <c:pivotFmt>
        <c:idx val="16"/>
        <c:spPr>
          <a:solidFill>
            <a:schemeClr val="accent3"/>
          </a:solidFill>
          <a:ln>
            <a:noFill/>
          </a:ln>
          <a:effectLst/>
        </c:spPr>
      </c:pivotFmt>
      <c:pivotFmt>
        <c:idx val="17"/>
        <c:spPr>
          <a:solidFill>
            <a:schemeClr val="accent4"/>
          </a:solidFill>
          <a:ln>
            <a:noFill/>
          </a:ln>
          <a:effectLst/>
        </c:spPr>
      </c:pivotFmt>
      <c:pivotFmt>
        <c:idx val="18"/>
        <c:spPr>
          <a:solidFill>
            <a:schemeClr val="accent5"/>
          </a:solidFill>
          <a:ln>
            <a:noFill/>
          </a:ln>
          <a:effectLst/>
        </c:spPr>
      </c:pivotFmt>
      <c:pivotFmt>
        <c:idx val="19"/>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pivotFmt>
      <c:pivotFmt>
        <c:idx val="21"/>
        <c:spPr>
          <a:solidFill>
            <a:schemeClr val="accent2"/>
          </a:solidFill>
          <a:ln>
            <a:noFill/>
          </a:ln>
          <a:effectLst/>
        </c:spPr>
      </c:pivotFmt>
      <c:pivotFmt>
        <c:idx val="22"/>
        <c:spPr>
          <a:solidFill>
            <a:schemeClr val="accent3"/>
          </a:solidFill>
          <a:ln>
            <a:noFill/>
          </a:ln>
          <a:effectLst/>
        </c:spPr>
      </c:pivotFmt>
      <c:pivotFmt>
        <c:idx val="23"/>
        <c:spPr>
          <a:solidFill>
            <a:schemeClr val="accent4"/>
          </a:solidFill>
          <a:ln>
            <a:noFill/>
          </a:ln>
          <a:effectLst/>
        </c:spPr>
      </c:pivotFmt>
      <c:pivotFmt>
        <c:idx val="24"/>
        <c:spPr>
          <a:solidFill>
            <a:schemeClr val="accent5"/>
          </a:solidFill>
          <a:ln>
            <a:noFill/>
          </a:ln>
          <a:effectLst/>
        </c:spPr>
      </c:pivotFmt>
    </c:pivotFmts>
    <c:plotArea>
      <c:layout/>
      <c:pieChart>
        <c:varyColors val="1"/>
        <c:ser>
          <c:idx val="0"/>
          <c:order val="0"/>
          <c:tx>
            <c:strRef>
              <c:f>'avg beta'!$B$19</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66D2-4549-90CA-592D1E49ABB3}"/>
              </c:ext>
            </c:extLst>
          </c:dPt>
          <c:dPt>
            <c:idx val="1"/>
            <c:bubble3D val="0"/>
            <c:spPr>
              <a:solidFill>
                <a:schemeClr val="accent2"/>
              </a:solidFill>
              <a:ln>
                <a:noFill/>
              </a:ln>
              <a:effectLst/>
            </c:spPr>
            <c:extLst>
              <c:ext xmlns:c16="http://schemas.microsoft.com/office/drawing/2014/chart" uri="{C3380CC4-5D6E-409C-BE32-E72D297353CC}">
                <c16:uniqueId val="{00000003-66D2-4549-90CA-592D1E49ABB3}"/>
              </c:ext>
            </c:extLst>
          </c:dPt>
          <c:dPt>
            <c:idx val="2"/>
            <c:bubble3D val="0"/>
            <c:spPr>
              <a:solidFill>
                <a:schemeClr val="accent3"/>
              </a:solidFill>
              <a:ln>
                <a:noFill/>
              </a:ln>
              <a:effectLst/>
            </c:spPr>
            <c:extLst>
              <c:ext xmlns:c16="http://schemas.microsoft.com/office/drawing/2014/chart" uri="{C3380CC4-5D6E-409C-BE32-E72D297353CC}">
                <c16:uniqueId val="{00000005-66D2-4549-90CA-592D1E49ABB3}"/>
              </c:ext>
            </c:extLst>
          </c:dPt>
          <c:dPt>
            <c:idx val="3"/>
            <c:bubble3D val="0"/>
            <c:spPr>
              <a:solidFill>
                <a:schemeClr val="accent4"/>
              </a:solidFill>
              <a:ln>
                <a:noFill/>
              </a:ln>
              <a:effectLst/>
            </c:spPr>
            <c:extLst>
              <c:ext xmlns:c16="http://schemas.microsoft.com/office/drawing/2014/chart" uri="{C3380CC4-5D6E-409C-BE32-E72D297353CC}">
                <c16:uniqueId val="{00000007-66D2-4549-90CA-592D1E49ABB3}"/>
              </c:ext>
            </c:extLst>
          </c:dPt>
          <c:dPt>
            <c:idx val="4"/>
            <c:bubble3D val="0"/>
            <c:spPr>
              <a:solidFill>
                <a:schemeClr val="accent5"/>
              </a:solidFill>
              <a:ln>
                <a:noFill/>
              </a:ln>
              <a:effectLst/>
            </c:spPr>
            <c:extLst>
              <c:ext xmlns:c16="http://schemas.microsoft.com/office/drawing/2014/chart" uri="{C3380CC4-5D6E-409C-BE32-E72D297353CC}">
                <c16:uniqueId val="{00000009-66D2-4549-90CA-592D1E49ABB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'avg beta'!$A$20:$A$25</c:f>
              <c:strCache>
                <c:ptCount val="5"/>
                <c:pt idx="0">
                  <c:v>AAPL</c:v>
                </c:pt>
                <c:pt idx="1">
                  <c:v>AMZN</c:v>
                </c:pt>
                <c:pt idx="2">
                  <c:v>FB</c:v>
                </c:pt>
                <c:pt idx="3">
                  <c:v>GOOGL</c:v>
                </c:pt>
                <c:pt idx="4">
                  <c:v>MSFT</c:v>
                </c:pt>
              </c:strCache>
            </c:strRef>
          </c:cat>
          <c:val>
            <c:numRef>
              <c:f>'avg beta'!$B$20:$B$25</c:f>
              <c:numCache>
                <c:formatCode>0.0</c:formatCode>
                <c:ptCount val="5"/>
                <c:pt idx="0">
                  <c:v>0.9706645569620248</c:v>
                </c:pt>
                <c:pt idx="1">
                  <c:v>0.9922935779816513</c:v>
                </c:pt>
                <c:pt idx="2">
                  <c:v>0.99414492753623229</c:v>
                </c:pt>
                <c:pt idx="3">
                  <c:v>1.0193333333333336</c:v>
                </c:pt>
                <c:pt idx="4">
                  <c:v>1.0328846153846154</c:v>
                </c:pt>
              </c:numCache>
            </c:numRef>
          </c:val>
          <c:extLst>
            <c:ext xmlns:c16="http://schemas.microsoft.com/office/drawing/2014/chart" uri="{C3380CC4-5D6E-409C-BE32-E72D297353CC}">
              <c16:uniqueId val="{0000000A-66D2-4549-90CA-592D1E49AB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[Stock_Market_analysis_dashboard(1)(1).xlsx]Stocks Near 52 Week High &amp; Low!PivotTable8</c:name>
    <c:fmtId val="-1"/>
  </c:pivotSource>
  <c:chart>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'Stocks Near 52 Week High &amp; Low'!$B$3</c:f>
              <c:strCache>
                <c:ptCount val="1"/>
                <c:pt idx="0">
                  <c:v>Max of 52 Week 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'Stocks Near 52 Week High &amp; Low'!$A$4:$A$9</c:f>
              <c:strCache>
                <c:ptCount val="5"/>
                <c:pt idx="0">
                  <c:v>AAPL</c:v>
                </c:pt>
                <c:pt idx="1">
                  <c:v>AMZN</c:v>
                </c:pt>
                <c:pt idx="2">
                  <c:v>FB</c:v>
                </c:pt>
                <c:pt idx="3">
                  <c:v>GOOGL</c:v>
                </c:pt>
                <c:pt idx="4">
                  <c:v>MSFT</c:v>
                </c:pt>
              </c:strCache>
            </c:strRef>
          </c:cat>
          <c:val>
            <c:numRef>
              <c:f>'Stocks Near 52 Week High &amp; Low'!$B$4:$B$9</c:f>
              <c:numCache>
                <c:formatCode>General</c:formatCode>
                <c:ptCount val="5"/>
                <c:pt idx="0">
                  <c:v>1525.59</c:v>
                </c:pt>
                <c:pt idx="1">
                  <c:v>1525.59</c:v>
                </c:pt>
                <c:pt idx="2">
                  <c:v>1525.59</c:v>
                </c:pt>
                <c:pt idx="3">
                  <c:v>1525.59</c:v>
                </c:pt>
                <c:pt idx="4">
                  <c:v>1525.59</c:v>
                </c:pt>
              </c:numCache>
            </c:numRef>
          </c:val>
          <c:extLst>
            <c:ext xmlns:c16="http://schemas.microsoft.com/office/drawing/2014/chart" uri="{C3380CC4-5D6E-409C-BE32-E72D297353CC}">
              <c16:uniqueId val="{00000000-DB36-4855-B69E-86824D8C97B5}"/>
            </c:ext>
          </c:extLst>
        </c:ser>
        <c:ser>
          <c:idx val="1"/>
          <c:order val="1"/>
          <c:tx>
            <c:strRef>
              <c:f>'Stocks Near 52 Week High &amp; Low'!$C$3</c:f>
              <c:strCache>
                <c:ptCount val="1"/>
                <c:pt idx="0">
                  <c:v>Min of 52 Week 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'Stocks Near 52 Week High &amp; Low'!$A$4:$A$9</c:f>
              <c:strCache>
                <c:ptCount val="5"/>
                <c:pt idx="0">
                  <c:v>AAPL</c:v>
                </c:pt>
                <c:pt idx="1">
                  <c:v>AMZN</c:v>
                </c:pt>
                <c:pt idx="2">
                  <c:v>FB</c:v>
                </c:pt>
                <c:pt idx="3">
                  <c:v>GOOGL</c:v>
                </c:pt>
                <c:pt idx="4">
                  <c:v>MSFT</c:v>
                </c:pt>
              </c:strCache>
            </c:strRef>
          </c:cat>
          <c:val>
            <c:numRef>
              <c:f>'Stocks Near 52 Week High &amp; Low'!$C$4:$C$9</c:f>
              <c:numCache>
                <c:formatCode>General</c:formatCode>
                <c:ptCount val="5"/>
                <c:pt idx="0">
                  <c:v>65.040000000000006</c:v>
                </c:pt>
                <c:pt idx="1">
                  <c:v>65.040000000000006</c:v>
                </c:pt>
                <c:pt idx="2">
                  <c:v>65.040000000000006</c:v>
                </c:pt>
                <c:pt idx="3">
                  <c:v>65.040000000000006</c:v>
                </c:pt>
                <c:pt idx="4">
                  <c:v>65.040000000000006</c:v>
                </c:pt>
              </c:numCache>
            </c:numRef>
          </c:val>
          <c:extLst>
            <c:ext xmlns:c16="http://schemas.microsoft.com/office/drawing/2014/chart" uri="{C3380CC4-5D6E-409C-BE32-E72D297353CC}">
              <c16:uniqueId val="{00000001-DB36-4855-B69E-86824D8C97B5}"/>
            </c:ext>
          </c:extLst>
        </c:ser>
        <c:dLbls>
          <c:dLblPos val="outEnd"/>
          <c:showLegendKey val="0"/>
          <c:showVal val="1"/>
          <c:showCatName val="0"/>
          <c:showSerName val="0"/>
          <c:showPercent val="0"/>
          <c:showBubbleSize val="0"/>
        </c:dLbls>
        <c:gapWidth val="219"/>
        <c:overlap val="-27"/>
        <c:axId val="502250496"/>
        <c:axId val="172591360"/>
      </c:barChart>
      <c:catAx>
        <c:axId val="502250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591360"/>
        <c:crosses val="autoZero"/>
        <c:auto val="1"/>
        <c:lblAlgn val="ctr"/>
        <c:lblOffset val="100"/>
        <c:noMultiLvlLbl val="0"/>
      </c:catAx>
      <c:valAx>
        <c:axId val="172591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2504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701948B-E900-4719-9572-C2F1C8678A9C}" type="datetimeFigureOut">
              <a:rPr lang="en-US" smtClean="0"/>
              <a:t>6/6/2024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151187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1948B-E900-4719-9572-C2F1C8678A9C}"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159583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01948B-E900-4719-9572-C2F1C8678A9C}"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2678516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01948B-E900-4719-9572-C2F1C8678A9C}"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52354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1948B-E900-4719-9572-C2F1C8678A9C}"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4084966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01948B-E900-4719-9572-C2F1C8678A9C}" type="datetimeFigureOut">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191837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01948B-E900-4719-9572-C2F1C8678A9C}" type="datetimeFigureOut">
              <a:rPr lang="en-US" smtClean="0"/>
              <a:t>6/6/2024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725947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701948B-E900-4719-9572-C2F1C8678A9C}"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30535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701948B-E900-4719-9572-C2F1C8678A9C}"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116672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01948B-E900-4719-9572-C2F1C8678A9C}"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169071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1948B-E900-4719-9572-C2F1C8678A9C}"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219956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01948B-E900-4719-9572-C2F1C8678A9C}"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77481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01948B-E900-4719-9572-C2F1C8678A9C}" type="datetimeFigureOut">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405907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01948B-E900-4719-9572-C2F1C8678A9C}" type="datetimeFigureOut">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384973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1948B-E900-4719-9572-C2F1C8678A9C}" type="datetimeFigureOut">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279410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1948B-E900-4719-9572-C2F1C8678A9C}"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53952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1948B-E900-4719-9572-C2F1C8678A9C}"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166DEC-66B0-4EB5-A7C6-53413AB53F7D}" type="slidenum">
              <a:rPr lang="en-US" smtClean="0"/>
              <a:t>‹#›</a:t>
            </a:fld>
            <a:endParaRPr lang="en-US"/>
          </a:p>
        </p:txBody>
      </p:sp>
    </p:spTree>
    <p:extLst>
      <p:ext uri="{BB962C8B-B14F-4D97-AF65-F5344CB8AC3E}">
        <p14:creationId xmlns:p14="http://schemas.microsoft.com/office/powerpoint/2010/main" val="86708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701948B-E900-4719-9572-C2F1C8678A9C}" type="datetimeFigureOut">
              <a:rPr lang="en-US" smtClean="0"/>
              <a:t>6/6/2024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8166DEC-66B0-4EB5-A7C6-53413AB53F7D}" type="slidenum">
              <a:rPr lang="en-US" smtClean="0"/>
              <a:t>‹#›</a:t>
            </a:fld>
            <a:endParaRPr lang="en-US"/>
          </a:p>
        </p:txBody>
      </p:sp>
    </p:spTree>
    <p:extLst>
      <p:ext uri="{BB962C8B-B14F-4D97-AF65-F5344CB8AC3E}">
        <p14:creationId xmlns:p14="http://schemas.microsoft.com/office/powerpoint/2010/main" val="19199361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6CC6C-6496-12B3-121B-161D83233E6A}"/>
              </a:ext>
            </a:extLst>
          </p:cNvPr>
          <p:cNvSpPr>
            <a:spLocks noGrp="1"/>
          </p:cNvSpPr>
          <p:nvPr>
            <p:ph type="title"/>
          </p:nvPr>
        </p:nvSpPr>
        <p:spPr/>
        <p:txBody>
          <a:bodyPr/>
          <a:lstStyle/>
          <a:p>
            <a:r>
              <a:rPr lang="en-US" dirty="0"/>
              <a:t>STOCKMARKET ANALYSIS</a:t>
            </a:r>
          </a:p>
        </p:txBody>
      </p:sp>
      <p:pic>
        <p:nvPicPr>
          <p:cNvPr id="6" name="Picture Placeholder 5">
            <a:extLst>
              <a:ext uri="{FF2B5EF4-FFF2-40B4-BE49-F238E27FC236}">
                <a16:creationId xmlns:a16="http://schemas.microsoft.com/office/drawing/2014/main" id="{8AF888E7-4970-14D7-5658-3E1241A1515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705" r="14705"/>
          <a:stretch>
            <a:fillRect/>
          </a:stretch>
        </p:blipFill>
        <p:spPr>
          <a:xfrm>
            <a:off x="7171914" y="1371600"/>
            <a:ext cx="3992770" cy="4572000"/>
          </a:xfrm>
        </p:spPr>
      </p:pic>
      <p:sp>
        <p:nvSpPr>
          <p:cNvPr id="4" name="Text Placeholder 3">
            <a:extLst>
              <a:ext uri="{FF2B5EF4-FFF2-40B4-BE49-F238E27FC236}">
                <a16:creationId xmlns:a16="http://schemas.microsoft.com/office/drawing/2014/main" id="{2C87D806-62EB-0EE6-5562-AF41DC16A1CD}"/>
              </a:ext>
            </a:extLst>
          </p:cNvPr>
          <p:cNvSpPr>
            <a:spLocks noGrp="1"/>
          </p:cNvSpPr>
          <p:nvPr>
            <p:ph type="body" sz="half" idx="2"/>
          </p:nvPr>
        </p:nvSpPr>
        <p:spPr/>
        <p:txBody>
          <a:bodyPr>
            <a:normAutofit fontScale="25000" lnSpcReduction="20000"/>
          </a:bodyPr>
          <a:lstStyle/>
          <a:p>
            <a:endParaRPr lang="en-US" dirty="0"/>
          </a:p>
          <a:p>
            <a:r>
              <a:rPr lang="en-US" sz="7200" dirty="0"/>
              <a:t>Presented by Group-5</a:t>
            </a:r>
          </a:p>
          <a:p>
            <a:r>
              <a:rPr lang="en-US" altLang="en-US" sz="7200" dirty="0"/>
              <a:t>   </a:t>
            </a:r>
            <a:r>
              <a:rPr lang="en-IN" altLang="en-US" sz="7200" dirty="0">
                <a:latin typeface="Times New Roman" pitchFamily="18" charset="0"/>
                <a:cs typeface="Times New Roman" pitchFamily="18" charset="0"/>
              </a:rPr>
              <a:t>Mr. Jitendra</a:t>
            </a:r>
          </a:p>
          <a:p>
            <a:r>
              <a:rPr lang="en-IN" altLang="en-US" sz="7200" dirty="0">
                <a:latin typeface="Times New Roman" pitchFamily="18" charset="0"/>
                <a:cs typeface="Times New Roman" pitchFamily="18" charset="0"/>
              </a:rPr>
              <a:t>   Ms. Gayatri</a:t>
            </a:r>
          </a:p>
          <a:p>
            <a:r>
              <a:rPr lang="en-IN" altLang="en-US" sz="7200" dirty="0">
                <a:latin typeface="Times New Roman" pitchFamily="18" charset="0"/>
                <a:cs typeface="Times New Roman" pitchFamily="18" charset="0"/>
              </a:rPr>
              <a:t>   Mr. </a:t>
            </a:r>
            <a:r>
              <a:rPr lang="en-IN" altLang="en-US" sz="7200" dirty="0" err="1">
                <a:latin typeface="Times New Roman" pitchFamily="18" charset="0"/>
                <a:cs typeface="Times New Roman" pitchFamily="18" charset="0"/>
              </a:rPr>
              <a:t>Nirmit</a:t>
            </a:r>
            <a:endParaRPr lang="en-IN" altLang="en-US" sz="7200" dirty="0">
              <a:latin typeface="Times New Roman" pitchFamily="18" charset="0"/>
              <a:cs typeface="Times New Roman" pitchFamily="18" charset="0"/>
            </a:endParaRPr>
          </a:p>
          <a:p>
            <a:r>
              <a:rPr lang="en-IN" altLang="en-US" sz="7200" dirty="0">
                <a:latin typeface="Times New Roman" pitchFamily="18" charset="0"/>
                <a:cs typeface="Times New Roman" pitchFamily="18" charset="0"/>
              </a:rPr>
              <a:t>   Ms. Kavyasri</a:t>
            </a:r>
          </a:p>
          <a:p>
            <a:r>
              <a:rPr lang="en-IN" altLang="en-US" sz="7200" dirty="0">
                <a:latin typeface="Times New Roman" pitchFamily="18" charset="0"/>
                <a:cs typeface="Times New Roman" pitchFamily="18" charset="0"/>
              </a:rPr>
              <a:t>   Mr. Nirmal</a:t>
            </a:r>
          </a:p>
          <a:p>
            <a:r>
              <a:rPr lang="en-IN" altLang="en-US" sz="7200" dirty="0">
                <a:latin typeface="Times New Roman" pitchFamily="18" charset="0"/>
                <a:cs typeface="Times New Roman" pitchFamily="18" charset="0"/>
              </a:rPr>
              <a:t>   </a:t>
            </a:r>
            <a:r>
              <a:rPr lang="en-IN" altLang="en-US" sz="7200" dirty="0" err="1">
                <a:latin typeface="Times New Roman" pitchFamily="18" charset="0"/>
                <a:cs typeface="Times New Roman" pitchFamily="18" charset="0"/>
              </a:rPr>
              <a:t>Mr.Arif</a:t>
            </a:r>
            <a:endParaRPr lang="en-IN" altLang="en-US" sz="72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53307312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F118-D3B3-A0DC-E68B-4AD4981D9FCA}"/>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22A3D8B9-265C-A8C2-F4ED-CCCB726ED54C}"/>
              </a:ext>
            </a:extLst>
          </p:cNvPr>
          <p:cNvSpPr>
            <a:spLocks noGrp="1"/>
          </p:cNvSpPr>
          <p:nvPr>
            <p:ph idx="1"/>
          </p:nvPr>
        </p:nvSpPr>
        <p:spPr/>
        <p:txBody>
          <a:bodyPr>
            <a:normAutofit fontScale="70000" lnSpcReduction="20000"/>
          </a:bodyPr>
          <a:lstStyle/>
          <a:p>
            <a:pPr algn="just"/>
            <a:r>
              <a:rPr lang="en-US" sz="2400" dirty="0"/>
              <a:t>The stock market is a dynamic and complex system that serves as a cornerstone of the global economy. It is a marketplace where investors buy and sell shares of publicly traded companies, with prices fluctuating based on supply and demand dynamics, company performance, and broader economic indicators. Effective stock market analysis is essential for investors seeking to make informed decisions, minimize risks, and maximize returns.</a:t>
            </a:r>
          </a:p>
          <a:p>
            <a:pPr marL="0" indent="0" algn="just">
              <a:buNone/>
            </a:pPr>
            <a:r>
              <a:rPr lang="en-US" sz="2400" dirty="0"/>
              <a:t> </a:t>
            </a:r>
            <a:r>
              <a:rPr lang="en-US" sz="2400" b="1" dirty="0"/>
              <a:t>Purpose of Stock Market Analysis:</a:t>
            </a:r>
          </a:p>
          <a:p>
            <a:pPr algn="just"/>
            <a:r>
              <a:rPr lang="en-US" sz="2400" dirty="0"/>
              <a:t>The primary goal of stock market analysis is to evaluate and predict the future performance of stocks. This involves examining various factors such as historical price movements, financial statements, industry trends, and macroeconomic conditions. By understanding these elements, investors can identify potential investment opportunities, determine the appropriate times to buy or sell, and develop strategies that align with their financial goals.</a:t>
            </a:r>
          </a:p>
          <a:p>
            <a:pPr marL="0" indent="0">
              <a:buNone/>
            </a:pPr>
            <a:endParaRPr lang="en-US" dirty="0"/>
          </a:p>
        </p:txBody>
      </p:sp>
    </p:spTree>
    <p:extLst>
      <p:ext uri="{BB962C8B-B14F-4D97-AF65-F5344CB8AC3E}">
        <p14:creationId xmlns:p14="http://schemas.microsoft.com/office/powerpoint/2010/main" val="333239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B67B-B245-D3BA-D4D3-36C1051701B1}"/>
              </a:ext>
            </a:extLst>
          </p:cNvPr>
          <p:cNvSpPr>
            <a:spLocks noGrp="1"/>
          </p:cNvSpPr>
          <p:nvPr>
            <p:ph type="title"/>
          </p:nvPr>
        </p:nvSpPr>
        <p:spPr/>
        <p:txBody>
          <a:bodyPr/>
          <a:lstStyle/>
          <a:p>
            <a:r>
              <a:rPr lang="en-US" dirty="0"/>
              <a:t>KPI’s </a:t>
            </a:r>
          </a:p>
        </p:txBody>
      </p:sp>
      <p:graphicFrame>
        <p:nvGraphicFramePr>
          <p:cNvPr id="10" name="Content Placeholder 9">
            <a:extLst>
              <a:ext uri="{FF2B5EF4-FFF2-40B4-BE49-F238E27FC236}">
                <a16:creationId xmlns:a16="http://schemas.microsoft.com/office/drawing/2014/main" id="{1A3A0364-0504-4822-AE15-57E93C7CDF15}"/>
              </a:ext>
            </a:extLst>
          </p:cNvPr>
          <p:cNvGraphicFramePr>
            <a:graphicFrameLocks noGrp="1"/>
          </p:cNvGraphicFramePr>
          <p:nvPr>
            <p:ph idx="1"/>
            <p:extLst>
              <p:ext uri="{D42A27DB-BD31-4B8C-83A1-F6EECF244321}">
                <p14:modId xmlns:p14="http://schemas.microsoft.com/office/powerpoint/2010/main" val="146618611"/>
              </p:ext>
            </p:extLst>
          </p:nvPr>
        </p:nvGraphicFramePr>
        <p:xfrm>
          <a:off x="838200"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7DF506D3-78B1-4876-995B-ADFFF30C8039}"/>
              </a:ext>
            </a:extLst>
          </p:cNvPr>
          <p:cNvGraphicFramePr>
            <a:graphicFrameLocks/>
          </p:cNvGraphicFramePr>
          <p:nvPr>
            <p:extLst>
              <p:ext uri="{D42A27DB-BD31-4B8C-83A1-F6EECF244321}">
                <p14:modId xmlns:p14="http://schemas.microsoft.com/office/powerpoint/2010/main" val="3166293255"/>
              </p:ext>
            </p:extLst>
          </p:nvPr>
        </p:nvGraphicFramePr>
        <p:xfrm>
          <a:off x="6410527" y="1825625"/>
          <a:ext cx="4943273" cy="43513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84178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AFEE-5449-6D48-6DE0-3BCFC289D5F2}"/>
              </a:ext>
            </a:extLst>
          </p:cNvPr>
          <p:cNvSpPr>
            <a:spLocks noGrp="1"/>
          </p:cNvSpPr>
          <p:nvPr>
            <p:ph type="title"/>
          </p:nvPr>
        </p:nvSpPr>
        <p:spPr/>
        <p:txBody>
          <a:bodyPr/>
          <a:lstStyle/>
          <a:p>
            <a:r>
              <a:rPr lang="en-US" dirty="0"/>
              <a:t>KPI’S</a:t>
            </a:r>
          </a:p>
        </p:txBody>
      </p:sp>
      <p:graphicFrame>
        <p:nvGraphicFramePr>
          <p:cNvPr id="4" name="Content Placeholder 3">
            <a:extLst>
              <a:ext uri="{FF2B5EF4-FFF2-40B4-BE49-F238E27FC236}">
                <a16:creationId xmlns:a16="http://schemas.microsoft.com/office/drawing/2014/main" id="{6AF7C2C4-EF72-45DA-88CC-796B54EA511C}"/>
              </a:ext>
            </a:extLst>
          </p:cNvPr>
          <p:cNvGraphicFramePr>
            <a:graphicFrameLocks noGrp="1"/>
          </p:cNvGraphicFramePr>
          <p:nvPr>
            <p:ph idx="1"/>
            <p:extLst>
              <p:ext uri="{D42A27DB-BD31-4B8C-83A1-F6EECF244321}">
                <p14:modId xmlns:p14="http://schemas.microsoft.com/office/powerpoint/2010/main" val="644713482"/>
              </p:ext>
            </p:extLst>
          </p:nvPr>
        </p:nvGraphicFramePr>
        <p:xfrm>
          <a:off x="838200" y="1825625"/>
          <a:ext cx="4862209"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19FEAC5-E594-473D-A1FF-C20528D23A92}"/>
              </a:ext>
            </a:extLst>
          </p:cNvPr>
          <p:cNvGraphicFramePr>
            <a:graphicFrameLocks/>
          </p:cNvGraphicFramePr>
          <p:nvPr>
            <p:extLst>
              <p:ext uri="{D42A27DB-BD31-4B8C-83A1-F6EECF244321}">
                <p14:modId xmlns:p14="http://schemas.microsoft.com/office/powerpoint/2010/main" val="2801952098"/>
              </p:ext>
            </p:extLst>
          </p:nvPr>
        </p:nvGraphicFramePr>
        <p:xfrm>
          <a:off x="5932581" y="1825625"/>
          <a:ext cx="5813237"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0452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6589-B0DD-E3D5-4FF8-B22A3038CE7C}"/>
              </a:ext>
            </a:extLst>
          </p:cNvPr>
          <p:cNvSpPr>
            <a:spLocks noGrp="1"/>
          </p:cNvSpPr>
          <p:nvPr>
            <p:ph type="title"/>
          </p:nvPr>
        </p:nvSpPr>
        <p:spPr/>
        <p:txBody>
          <a:bodyPr/>
          <a:lstStyle/>
          <a:p>
            <a:r>
              <a:rPr lang="en-US" dirty="0"/>
              <a:t>Key metrics of KPI’s requirement</a:t>
            </a:r>
          </a:p>
        </p:txBody>
      </p:sp>
      <p:sp>
        <p:nvSpPr>
          <p:cNvPr id="3" name="Content Placeholder 2">
            <a:extLst>
              <a:ext uri="{FF2B5EF4-FFF2-40B4-BE49-F238E27FC236}">
                <a16:creationId xmlns:a16="http://schemas.microsoft.com/office/drawing/2014/main" id="{55F1F87B-2716-36A8-4593-FF65479B3476}"/>
              </a:ext>
            </a:extLst>
          </p:cNvPr>
          <p:cNvSpPr>
            <a:spLocks noGrp="1"/>
          </p:cNvSpPr>
          <p:nvPr>
            <p:ph idx="1"/>
          </p:nvPr>
        </p:nvSpPr>
        <p:spPr>
          <a:xfrm>
            <a:off x="838200" y="1825625"/>
            <a:ext cx="10348609" cy="4351338"/>
          </a:xfrm>
        </p:spPr>
        <p:txBody>
          <a:bodyPr/>
          <a:lstStyle/>
          <a:p>
            <a:endParaRPr lang="en-US" dirty="0"/>
          </a:p>
        </p:txBody>
      </p:sp>
      <p:sp>
        <p:nvSpPr>
          <p:cNvPr id="4" name="Rectangle: Rounded Corners 3">
            <a:extLst>
              <a:ext uri="{FF2B5EF4-FFF2-40B4-BE49-F238E27FC236}">
                <a16:creationId xmlns:a16="http://schemas.microsoft.com/office/drawing/2014/main" id="{C826FCEC-77D6-BABB-70EC-479A80FD5CA2}"/>
              </a:ext>
            </a:extLst>
          </p:cNvPr>
          <p:cNvSpPr/>
          <p:nvPr/>
        </p:nvSpPr>
        <p:spPr>
          <a:xfrm>
            <a:off x="1177048" y="2217905"/>
            <a:ext cx="3035030" cy="1468877"/>
          </a:xfrm>
          <a:prstGeom prst="round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a:t>Total Market cap</a:t>
            </a:r>
          </a:p>
          <a:p>
            <a:pPr algn="ctr"/>
            <a:r>
              <a:rPr lang="en-IN" sz="1800" b="1" i="0" u="none" strike="noStrike" dirty="0">
                <a:solidFill>
                  <a:sysClr val="windowText" lastClr="000000"/>
                </a:solidFill>
                <a:effectLst/>
                <a:latin typeface="+mn-lt"/>
                <a:ea typeface="+mn-ea"/>
                <a:cs typeface="+mn-cs"/>
              </a:rPr>
              <a:t>220825024722235</a:t>
            </a:r>
            <a:endParaRPr lang="en-US" dirty="0"/>
          </a:p>
        </p:txBody>
      </p:sp>
      <p:sp>
        <p:nvSpPr>
          <p:cNvPr id="7" name="Rectangle: Rounded Corners 6">
            <a:extLst>
              <a:ext uri="{FF2B5EF4-FFF2-40B4-BE49-F238E27FC236}">
                <a16:creationId xmlns:a16="http://schemas.microsoft.com/office/drawing/2014/main" id="{951B4F31-9FBD-EBB8-4226-0C9FE02D2CA7}"/>
              </a:ext>
            </a:extLst>
          </p:cNvPr>
          <p:cNvSpPr/>
          <p:nvPr/>
        </p:nvSpPr>
        <p:spPr>
          <a:xfrm>
            <a:off x="4675761" y="2217904"/>
            <a:ext cx="2840477" cy="1468877"/>
          </a:xfrm>
          <a:prstGeom prst="round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b="1" dirty="0">
                <a:solidFill>
                  <a:schemeClr val="tx1"/>
                </a:solidFill>
              </a:rPr>
              <a:t>High Market</a:t>
            </a:r>
            <a:r>
              <a:rPr lang="en-IN" sz="2400" b="1" baseline="0" dirty="0">
                <a:solidFill>
                  <a:schemeClr val="tx1"/>
                </a:solidFill>
              </a:rPr>
              <a:t> Shares</a:t>
            </a:r>
          </a:p>
          <a:p>
            <a:pPr algn="ctr"/>
            <a:r>
              <a:rPr lang="en-IN" sz="1800" b="1" i="0" u="none" strike="noStrike" baseline="0" dirty="0">
                <a:solidFill>
                  <a:sysClr val="windowText" lastClr="000000"/>
                </a:solidFill>
                <a:effectLst/>
                <a:latin typeface="+mn-lt"/>
                <a:ea typeface="+mn-ea"/>
                <a:cs typeface="+mn-cs"/>
              </a:rPr>
              <a:t> </a:t>
            </a:r>
            <a:r>
              <a:rPr lang="en-IN" sz="1800" b="1" i="0" u="none" strike="noStrike" dirty="0">
                <a:solidFill>
                  <a:sysClr val="windowText" lastClr="000000"/>
                </a:solidFill>
                <a:effectLst/>
                <a:latin typeface="+mn-lt"/>
                <a:ea typeface="+mn-ea"/>
                <a:cs typeface="+mn-cs"/>
              </a:rPr>
              <a:t>2275458462</a:t>
            </a:r>
            <a:r>
              <a:rPr lang="en-IN" sz="1800" dirty="0">
                <a:solidFill>
                  <a:sysClr val="windowText" lastClr="000000"/>
                </a:solidFill>
              </a:rPr>
              <a:t> </a:t>
            </a:r>
            <a:endParaRPr lang="en-IN" sz="1800" baseline="0" dirty="0">
              <a:solidFill>
                <a:sysClr val="windowText" lastClr="000000"/>
              </a:solidFill>
            </a:endParaRPr>
          </a:p>
        </p:txBody>
      </p:sp>
      <p:sp>
        <p:nvSpPr>
          <p:cNvPr id="8" name="Rectangle: Rounded Corners 7">
            <a:extLst>
              <a:ext uri="{FF2B5EF4-FFF2-40B4-BE49-F238E27FC236}">
                <a16:creationId xmlns:a16="http://schemas.microsoft.com/office/drawing/2014/main" id="{020947B9-2317-6952-C150-BF6E4E5DAADB}"/>
              </a:ext>
            </a:extLst>
          </p:cNvPr>
          <p:cNvSpPr/>
          <p:nvPr/>
        </p:nvSpPr>
        <p:spPr>
          <a:xfrm>
            <a:off x="8010728" y="2217904"/>
            <a:ext cx="3054484" cy="1468877"/>
          </a:xfrm>
          <a:prstGeom prst="round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b="1" dirty="0">
                <a:solidFill>
                  <a:schemeClr val="tx1"/>
                </a:solidFill>
              </a:rPr>
              <a:t>Low Market Shares </a:t>
            </a:r>
          </a:p>
          <a:p>
            <a:pPr algn="ctr"/>
            <a:r>
              <a:rPr lang="en-IN" sz="1800" b="1" i="0" u="none" strike="noStrike" dirty="0">
                <a:solidFill>
                  <a:sysClr val="windowText" lastClr="000000"/>
                </a:solidFill>
                <a:effectLst/>
                <a:latin typeface="+mn-lt"/>
                <a:ea typeface="+mn-ea"/>
                <a:cs typeface="+mn-cs"/>
              </a:rPr>
              <a:t>4583123</a:t>
            </a:r>
            <a:r>
              <a:rPr lang="en-IN" sz="1800" dirty="0">
                <a:solidFill>
                  <a:sysClr val="windowText" lastClr="000000"/>
                </a:solidFill>
              </a:rPr>
              <a:t> </a:t>
            </a:r>
          </a:p>
        </p:txBody>
      </p:sp>
      <p:sp>
        <p:nvSpPr>
          <p:cNvPr id="9" name="Rectangle: Rounded Corners 8">
            <a:extLst>
              <a:ext uri="{FF2B5EF4-FFF2-40B4-BE49-F238E27FC236}">
                <a16:creationId xmlns:a16="http://schemas.microsoft.com/office/drawing/2014/main" id="{FEDC4125-2DE9-2BC8-766E-1E16E1192213}"/>
              </a:ext>
            </a:extLst>
          </p:cNvPr>
          <p:cNvSpPr/>
          <p:nvPr/>
        </p:nvSpPr>
        <p:spPr>
          <a:xfrm>
            <a:off x="2461097" y="4299625"/>
            <a:ext cx="3035029" cy="1468876"/>
          </a:xfrm>
          <a:prstGeom prst="round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b="1" dirty="0">
                <a:solidFill>
                  <a:schemeClr val="tx1"/>
                </a:solidFill>
              </a:rPr>
              <a:t>Count of stock split</a:t>
            </a:r>
          </a:p>
          <a:p>
            <a:pPr algn="ctr"/>
            <a:r>
              <a:rPr lang="en-IN" sz="1800" b="1" i="0" u="none" strike="noStrike" dirty="0">
                <a:solidFill>
                  <a:sysClr val="windowText" lastClr="000000"/>
                </a:solidFill>
                <a:effectLst/>
                <a:latin typeface="+mn-lt"/>
                <a:ea typeface="+mn-ea"/>
                <a:cs typeface="+mn-cs"/>
              </a:rPr>
              <a:t>1697</a:t>
            </a:r>
            <a:r>
              <a:rPr lang="en-IN" sz="1800" dirty="0">
                <a:solidFill>
                  <a:sysClr val="windowText" lastClr="000000"/>
                </a:solidFill>
              </a:rPr>
              <a:t> </a:t>
            </a:r>
          </a:p>
        </p:txBody>
      </p:sp>
      <p:sp>
        <p:nvSpPr>
          <p:cNvPr id="10" name="Rectangle: Rounded Corners 9">
            <a:extLst>
              <a:ext uri="{FF2B5EF4-FFF2-40B4-BE49-F238E27FC236}">
                <a16:creationId xmlns:a16="http://schemas.microsoft.com/office/drawing/2014/main" id="{F788C19E-DF7F-EA7D-B669-0D3445D3A459}"/>
              </a:ext>
            </a:extLst>
          </p:cNvPr>
          <p:cNvSpPr/>
          <p:nvPr/>
        </p:nvSpPr>
        <p:spPr>
          <a:xfrm>
            <a:off x="6858000" y="4299625"/>
            <a:ext cx="3229583" cy="1468876"/>
          </a:xfrm>
          <a:prstGeom prst="round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a:t>Average Trading Volume</a:t>
            </a:r>
          </a:p>
          <a:p>
            <a:pPr algn="ctr"/>
            <a:r>
              <a:rPr lang="en-US" dirty="0"/>
              <a:t>5494383</a:t>
            </a:r>
          </a:p>
          <a:p>
            <a:pPr algn="ctr"/>
            <a:endParaRPr lang="en-US" dirty="0"/>
          </a:p>
        </p:txBody>
      </p:sp>
    </p:spTree>
    <p:extLst>
      <p:ext uri="{BB962C8B-B14F-4D97-AF65-F5344CB8AC3E}">
        <p14:creationId xmlns:p14="http://schemas.microsoft.com/office/powerpoint/2010/main" val="264249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CE95-C03F-8F9A-3706-DFF82573DF33}"/>
              </a:ext>
            </a:extLst>
          </p:cNvPr>
          <p:cNvSpPr>
            <a:spLocks noGrp="1"/>
          </p:cNvSpPr>
          <p:nvPr>
            <p:ph type="title"/>
          </p:nvPr>
        </p:nvSpPr>
        <p:spPr/>
        <p:txBody>
          <a:bodyPr/>
          <a:lstStyle/>
          <a:p>
            <a:r>
              <a:rPr lang="en-US" dirty="0"/>
              <a:t>Dashboard using Excel</a:t>
            </a:r>
          </a:p>
        </p:txBody>
      </p:sp>
      <p:pic>
        <p:nvPicPr>
          <p:cNvPr id="5" name="Content Placeholder 4">
            <a:extLst>
              <a:ext uri="{FF2B5EF4-FFF2-40B4-BE49-F238E27FC236}">
                <a16:creationId xmlns:a16="http://schemas.microsoft.com/office/drawing/2014/main" id="{EB0264D2-E642-CBF0-C56C-B463764AE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61" y="2399557"/>
            <a:ext cx="5969540" cy="4351338"/>
          </a:xfrm>
        </p:spPr>
      </p:pic>
      <p:pic>
        <p:nvPicPr>
          <p:cNvPr id="7" name="Picture 6">
            <a:extLst>
              <a:ext uri="{FF2B5EF4-FFF2-40B4-BE49-F238E27FC236}">
                <a16:creationId xmlns:a16="http://schemas.microsoft.com/office/drawing/2014/main" id="{29E42803-773A-E82B-7C23-4E0F1F383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460" y="2399557"/>
            <a:ext cx="5843079" cy="4351338"/>
          </a:xfrm>
          <a:prstGeom prst="rect">
            <a:avLst/>
          </a:prstGeom>
        </p:spPr>
      </p:pic>
    </p:spTree>
    <p:extLst>
      <p:ext uri="{BB962C8B-B14F-4D97-AF65-F5344CB8AC3E}">
        <p14:creationId xmlns:p14="http://schemas.microsoft.com/office/powerpoint/2010/main" val="203340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CCDF-BCB3-CBA6-7669-1A3250F2A8FE}"/>
              </a:ext>
            </a:extLst>
          </p:cNvPr>
          <p:cNvSpPr>
            <a:spLocks noGrp="1"/>
          </p:cNvSpPr>
          <p:nvPr>
            <p:ph type="title"/>
          </p:nvPr>
        </p:nvSpPr>
        <p:spPr/>
        <p:txBody>
          <a:bodyPr/>
          <a:lstStyle/>
          <a:p>
            <a:r>
              <a:rPr lang="en-US" dirty="0"/>
              <a:t>Dashboard using Power bi</a:t>
            </a:r>
          </a:p>
        </p:txBody>
      </p:sp>
      <p:pic>
        <p:nvPicPr>
          <p:cNvPr id="5" name="Content Placeholder 4">
            <a:extLst>
              <a:ext uri="{FF2B5EF4-FFF2-40B4-BE49-F238E27FC236}">
                <a16:creationId xmlns:a16="http://schemas.microsoft.com/office/drawing/2014/main" id="{96295B45-D0A5-B826-E795-B0E2BB3A6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05" y="2428740"/>
            <a:ext cx="5729590" cy="4351338"/>
          </a:xfrm>
        </p:spPr>
      </p:pic>
      <p:pic>
        <p:nvPicPr>
          <p:cNvPr id="7" name="Picture 6">
            <a:extLst>
              <a:ext uri="{FF2B5EF4-FFF2-40B4-BE49-F238E27FC236}">
                <a16:creationId xmlns:a16="http://schemas.microsoft.com/office/drawing/2014/main" id="{1FEDC4D0-B3DC-991A-BF9A-7956E6B58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428739"/>
            <a:ext cx="5992239" cy="4351339"/>
          </a:xfrm>
          <a:prstGeom prst="rect">
            <a:avLst/>
          </a:prstGeom>
        </p:spPr>
      </p:pic>
    </p:spTree>
    <p:extLst>
      <p:ext uri="{BB962C8B-B14F-4D97-AF65-F5344CB8AC3E}">
        <p14:creationId xmlns:p14="http://schemas.microsoft.com/office/powerpoint/2010/main" val="412375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C705-3184-DA8E-3E3C-CFEB488338E6}"/>
              </a:ext>
            </a:extLst>
          </p:cNvPr>
          <p:cNvSpPr>
            <a:spLocks noGrp="1"/>
          </p:cNvSpPr>
          <p:nvPr>
            <p:ph type="title"/>
          </p:nvPr>
        </p:nvSpPr>
        <p:spPr/>
        <p:txBody>
          <a:bodyPr/>
          <a:lstStyle/>
          <a:p>
            <a:r>
              <a:rPr lang="en-US" dirty="0"/>
              <a:t>Dashboard using Tableau</a:t>
            </a:r>
          </a:p>
        </p:txBody>
      </p:sp>
      <p:pic>
        <p:nvPicPr>
          <p:cNvPr id="5" name="Content Placeholder 4">
            <a:extLst>
              <a:ext uri="{FF2B5EF4-FFF2-40B4-BE49-F238E27FC236}">
                <a16:creationId xmlns:a16="http://schemas.microsoft.com/office/drawing/2014/main" id="{E8D3C79E-7BE0-234F-8894-36427F2BE469}"/>
              </a:ext>
            </a:extLst>
          </p:cNvPr>
          <p:cNvPicPr>
            <a:picLocks noGrp="1" noChangeAspect="1"/>
          </p:cNvPicPr>
          <p:nvPr>
            <p:ph idx="1"/>
          </p:nvPr>
        </p:nvPicPr>
        <p:blipFill>
          <a:blip r:embed="rId2"/>
          <a:stretch>
            <a:fillRect/>
          </a:stretch>
        </p:blipFill>
        <p:spPr>
          <a:xfrm>
            <a:off x="471948" y="2448232"/>
            <a:ext cx="11051457" cy="4336026"/>
          </a:xfrm>
        </p:spPr>
      </p:pic>
    </p:spTree>
    <p:extLst>
      <p:ext uri="{BB962C8B-B14F-4D97-AF65-F5344CB8AC3E}">
        <p14:creationId xmlns:p14="http://schemas.microsoft.com/office/powerpoint/2010/main" val="379536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9815-150E-70EE-0EB1-552B2126054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0B0ED65-290A-3856-D8A6-CE4A7431851F}"/>
              </a:ext>
            </a:extLst>
          </p:cNvPr>
          <p:cNvSpPr>
            <a:spLocks noGrp="1"/>
          </p:cNvSpPr>
          <p:nvPr>
            <p:ph idx="1"/>
          </p:nvPr>
        </p:nvSpPr>
        <p:spPr/>
        <p:txBody>
          <a:bodyPr>
            <a:normAutofit fontScale="92500" lnSpcReduction="20000"/>
          </a:bodyPr>
          <a:lstStyle/>
          <a:p>
            <a:r>
              <a:rPr lang="en-US" dirty="0"/>
              <a:t>The conclusion for Stock market analysis based on specified KPI’s:</a:t>
            </a:r>
          </a:p>
          <a:p>
            <a:r>
              <a:rPr lang="en-US" dirty="0"/>
              <a:t>By finding Average daily trading volume we came to know that each company trading every year from 1896-2023.</a:t>
            </a:r>
          </a:p>
          <a:p>
            <a:r>
              <a:rPr lang="en-US" dirty="0"/>
              <a:t>Most volatile stocks is about that have higher price sensitivity to market movements to overall market index.</a:t>
            </a:r>
          </a:p>
          <a:p>
            <a:r>
              <a:rPr lang="en-US" dirty="0"/>
              <a:t>Stocks with highest market capital offers  stability and liquidity of a company.</a:t>
            </a:r>
          </a:p>
          <a:p>
            <a:r>
              <a:rPr lang="en-US" dirty="0"/>
              <a:t>All this metrics are used for investors and traders to gauge a stocks performance and access its potential future movements.</a:t>
            </a:r>
          </a:p>
          <a:p>
            <a:r>
              <a:rPr lang="en-US" dirty="0"/>
              <a:t>Overall this Stock Market Analysis project combined SQL for data manipulation and Power BI, Excel, Tableau for visualization to create a comprehensive report. Traders and Investors can use these insights to make decisions regarding stocks of companies and can invest in them.</a:t>
            </a:r>
          </a:p>
          <a:p>
            <a:endParaRPr lang="en-US" dirty="0"/>
          </a:p>
        </p:txBody>
      </p:sp>
    </p:spTree>
    <p:extLst>
      <p:ext uri="{BB962C8B-B14F-4D97-AF65-F5344CB8AC3E}">
        <p14:creationId xmlns:p14="http://schemas.microsoft.com/office/powerpoint/2010/main" val="1404174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126</TotalTime>
  <Words>360</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 Boardroom</vt:lpstr>
      <vt:lpstr>STOCKMARKET ANALYSIS</vt:lpstr>
      <vt:lpstr>Introduction:</vt:lpstr>
      <vt:lpstr>KPI’s </vt:lpstr>
      <vt:lpstr>KPI’S</vt:lpstr>
      <vt:lpstr>Key metrics of KPI’s requirement</vt:lpstr>
      <vt:lpstr>Dashboard using Excel</vt:lpstr>
      <vt:lpstr>Dashboard using Power bi</vt:lpstr>
      <vt:lpstr>Dashboard using Tableau</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Kavyasri Yerukala</dc:creator>
  <cp:lastModifiedBy>Nirmal K Ramachandran</cp:lastModifiedBy>
  <cp:revision>2</cp:revision>
  <dcterms:created xsi:type="dcterms:W3CDTF">2024-06-05T14:22:16Z</dcterms:created>
  <dcterms:modified xsi:type="dcterms:W3CDTF">2024-06-06T09:57:05Z</dcterms:modified>
</cp:coreProperties>
</file>