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9" r:id="rId10"/>
    <p:sldId id="364" r:id="rId11"/>
    <p:sldId id="365" r:id="rId12"/>
    <p:sldId id="366" r:id="rId13"/>
    <p:sldId id="367" r:id="rId14"/>
    <p:sldId id="3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B1DA-7B8C-4B6D-B3B6-38927F12DACA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082E-0EC5-4957-93BA-442FC1B40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r>
              <a:rPr lang="en-US" dirty="0" smtClean="0"/>
              <a:t> in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Dr. </a:t>
            </a:r>
            <a:r>
              <a:rPr lang="en-US" dirty="0" err="1" smtClean="0">
                <a:solidFill>
                  <a:srgbClr val="3333CC"/>
                </a:solidFill>
              </a:rPr>
              <a:t>Bimal</a:t>
            </a:r>
            <a:r>
              <a:rPr lang="en-US" dirty="0" smtClean="0">
                <a:solidFill>
                  <a:srgbClr val="3333CC"/>
                </a:solidFill>
              </a:rPr>
              <a:t> Kumar </a:t>
            </a:r>
            <a:r>
              <a:rPr lang="en-US" dirty="0" err="1" smtClean="0">
                <a:solidFill>
                  <a:srgbClr val="3333CC"/>
                </a:solidFill>
              </a:rPr>
              <a:t>Meher</a:t>
            </a:r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Dept.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Searching Problem</a:t>
            </a:r>
            <a:r>
              <a:rPr lang="en-US" dirty="0"/>
              <a:t>: </a:t>
            </a:r>
            <a:r>
              <a:rPr lang="en-US" dirty="0" smtClean="0">
                <a:solidFill>
                  <a:srgbClr val="3333CC"/>
                </a:solidFill>
              </a:rPr>
              <a:t>Binary </a:t>
            </a:r>
            <a:r>
              <a:rPr lang="en-US" dirty="0">
                <a:solidFill>
                  <a:srgbClr val="3333CC"/>
                </a:solidFill>
              </a:rPr>
              <a:t>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Precondition: </a:t>
            </a:r>
            <a:r>
              <a:rPr lang="en-US" dirty="0" smtClean="0"/>
              <a:t>The elements should be in sorted order.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Approach of </a:t>
            </a:r>
            <a:r>
              <a:rPr lang="en-US" dirty="0">
                <a:solidFill>
                  <a:srgbClr val="3333CC"/>
                </a:solidFill>
              </a:rPr>
              <a:t>Binary </a:t>
            </a:r>
            <a:r>
              <a:rPr lang="en-US" dirty="0" smtClean="0">
                <a:solidFill>
                  <a:srgbClr val="3333CC"/>
                </a:solidFill>
              </a:rPr>
              <a:t>Search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the elements are stored in an array 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position/index of the middle element of 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compare the middle element with the key: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middle element is less than the key, then search the second half by using steps 2-3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the middle element is greater than the key, then search the first half by using steps 2-3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the middle element is equal to the key, then the element is found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-1 if the element not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78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CC"/>
                </a:solidFill>
              </a:rPr>
              <a:t>Binary Search 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6924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a={10,20,25,35,40,50}, where n=6</a:t>
            </a:r>
          </a:p>
          <a:p>
            <a:r>
              <a:rPr lang="en-US" dirty="0" smtClean="0"/>
              <a:t>Search for key=50</a:t>
            </a:r>
          </a:p>
          <a:p>
            <a:r>
              <a:rPr lang="en-US" dirty="0" smtClean="0"/>
              <a:t>Let us take two counter low=0 and high=n-1=5</a:t>
            </a:r>
          </a:p>
          <a:p>
            <a:r>
              <a:rPr lang="en-US" dirty="0" smtClean="0"/>
              <a:t>So, 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=floor((</a:t>
            </a:r>
            <a:r>
              <a:rPr lang="en-US" dirty="0" err="1" smtClean="0"/>
              <a:t>low+high</a:t>
            </a:r>
            <a:r>
              <a:rPr lang="en-US" dirty="0" smtClean="0"/>
              <a:t>)/2) = floor((0+5)/2) = 2</a:t>
            </a:r>
          </a:p>
          <a:p>
            <a:r>
              <a:rPr lang="en-US" dirty="0" smtClean="0"/>
              <a:t>Since a[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]&lt;key (i.e. 25&lt;50), so go to second half and search by finding the 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 again.</a:t>
            </a:r>
          </a:p>
          <a:p>
            <a:r>
              <a:rPr lang="en-US" dirty="0"/>
              <a:t>T</a:t>
            </a:r>
            <a:r>
              <a:rPr lang="en-US" dirty="0" smtClean="0"/>
              <a:t>his time low=mid+1=3 and high remains the same n-1=5.</a:t>
            </a:r>
          </a:p>
          <a:p>
            <a:r>
              <a:rPr lang="en-US" dirty="0" smtClean="0"/>
              <a:t>So, 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=floor(3+5)/2)=4</a:t>
            </a:r>
          </a:p>
          <a:p>
            <a:r>
              <a:rPr lang="en-US" dirty="0" smtClean="0"/>
              <a:t>Since, a[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]&lt;key(i.e. 40&lt;50), so go to second half again and find the 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low=mid+1=5 and high is same n-1=5. </a:t>
            </a:r>
          </a:p>
          <a:p>
            <a:r>
              <a:rPr lang="en-US" dirty="0" smtClean="0"/>
              <a:t>So, 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=(5+5)/2=5</a:t>
            </a:r>
          </a:p>
          <a:p>
            <a:r>
              <a:rPr lang="en-US" dirty="0" smtClean="0"/>
              <a:t>Since a[</a:t>
            </a:r>
            <a:r>
              <a:rPr lang="en-US" dirty="0" smtClean="0">
                <a:solidFill>
                  <a:srgbClr val="C00000"/>
                </a:solidFill>
              </a:rPr>
              <a:t>mid</a:t>
            </a:r>
            <a:r>
              <a:rPr lang="en-US" dirty="0" smtClean="0"/>
              <a:t>]=key(i.e. 50=50), so the key is found.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78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Binary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34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Algorithm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CC"/>
                </a:solidFill>
              </a:rPr>
              <a:t>Binary Search</a:t>
            </a:r>
            <a:r>
              <a:rPr lang="en-US" dirty="0" smtClean="0"/>
              <a:t>(a[], n,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low=0 and high=n-1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while(low&lt;=high)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mid = (</a:t>
            </a:r>
            <a:r>
              <a:rPr lang="en-US" dirty="0" err="1" smtClean="0"/>
              <a:t>low+high</a:t>
            </a:r>
            <a:r>
              <a:rPr lang="en-US" dirty="0" smtClean="0"/>
              <a:t>)/2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if (a[mid] &lt;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low=mid+1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else if (a[mid]&gt;key)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       high=mid-1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else return mid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-1 if the key is not found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514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33CC"/>
                </a:solidFill>
              </a:rPr>
              <a:t>Insert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 element into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3"/>
            <a:ext cx="5732417" cy="53035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insert an element into an array, ensure that the array has a place for it.</a:t>
            </a:r>
          </a:p>
          <a:p>
            <a:r>
              <a:rPr lang="en-US" dirty="0" smtClean="0"/>
              <a:t>Let the array is called “a” having n elements.</a:t>
            </a:r>
          </a:p>
          <a:p>
            <a:r>
              <a:rPr lang="en-US" dirty="0" smtClean="0"/>
              <a:t>Let the element to be inserted is called the key and to be inserted at a position called </a:t>
            </a:r>
            <a:r>
              <a:rPr lang="en-US" dirty="0" smtClean="0"/>
              <a:t>“</a:t>
            </a:r>
            <a:r>
              <a:rPr lang="en-US" dirty="0" err="1" smtClean="0"/>
              <a:t>pos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To insert the key at </a:t>
            </a:r>
            <a:r>
              <a:rPr lang="en-US" dirty="0" err="1" smtClean="0"/>
              <a:t>pos</a:t>
            </a:r>
            <a:r>
              <a:rPr lang="en-US" dirty="0" smtClean="0"/>
              <a:t>, all the elements from the end till </a:t>
            </a:r>
            <a:r>
              <a:rPr lang="en-US" dirty="0" err="1" smtClean="0"/>
              <a:t>pos</a:t>
            </a:r>
            <a:r>
              <a:rPr lang="en-US" dirty="0" smtClean="0"/>
              <a:t> should be shifted to right one by one. </a:t>
            </a:r>
          </a:p>
          <a:p>
            <a:r>
              <a:rPr lang="en-US" dirty="0" smtClean="0"/>
              <a:t>Finally the key will be inserted at pos.</a:t>
            </a:r>
          </a:p>
          <a:p>
            <a:r>
              <a:rPr lang="en-US" dirty="0" smtClean="0"/>
              <a:t>Increase the array size by 1.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7189" y="1280162"/>
            <a:ext cx="5199018" cy="5144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Algorithm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3333CC"/>
                </a:solidFill>
              </a:rPr>
              <a:t>insert_array</a:t>
            </a:r>
            <a:r>
              <a:rPr lang="en-US" dirty="0" smtClean="0"/>
              <a:t>(A[],</a:t>
            </a:r>
            <a:r>
              <a:rPr lang="en-US" dirty="0" err="1" smtClean="0"/>
              <a:t>n,key,pos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=n-1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3-4 while(</a:t>
            </a:r>
            <a:r>
              <a:rPr lang="en-US" dirty="0" err="1" smtClean="0"/>
              <a:t>i</a:t>
            </a:r>
            <a:r>
              <a:rPr lang="en-US" dirty="0" smtClean="0"/>
              <a:t>&gt;=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a[i+1]=a[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</a:t>
            </a:r>
            <a:r>
              <a:rPr lang="en-US" dirty="0" smtClean="0"/>
              <a:t>=i-1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]=key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n=n+1</a:t>
            </a:r>
          </a:p>
        </p:txBody>
      </p:sp>
    </p:spTree>
    <p:extLst>
      <p:ext uri="{BB962C8B-B14F-4D97-AF65-F5344CB8AC3E}">
        <p14:creationId xmlns:p14="http://schemas.microsoft.com/office/powerpoint/2010/main" val="28064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2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</a:t>
            </a:r>
            <a:r>
              <a:rPr lang="en-US" dirty="0"/>
              <a:t>: </a:t>
            </a:r>
            <a:r>
              <a:rPr lang="en-US" dirty="0" smtClean="0">
                <a:solidFill>
                  <a:srgbClr val="3333CC"/>
                </a:solidFill>
              </a:rPr>
              <a:t>Delete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 element </a:t>
            </a:r>
            <a:r>
              <a:rPr lang="en-US" dirty="0" smtClean="0"/>
              <a:t>from </a:t>
            </a:r>
            <a:r>
              <a:rPr lang="en-US" dirty="0"/>
              <a:t>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71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the array is called “a” having n elements.</a:t>
            </a:r>
          </a:p>
          <a:p>
            <a:r>
              <a:rPr lang="en-US" dirty="0"/>
              <a:t>Let the element to be </a:t>
            </a:r>
            <a:r>
              <a:rPr lang="en-US" dirty="0" smtClean="0"/>
              <a:t>deleted is available at </a:t>
            </a:r>
            <a:r>
              <a:rPr lang="en-US" dirty="0"/>
              <a:t>a position called </a:t>
            </a:r>
            <a:r>
              <a:rPr lang="en-US" dirty="0" smtClean="0"/>
              <a:t>“</a:t>
            </a:r>
            <a:r>
              <a:rPr lang="en-US" dirty="0" err="1" smtClean="0"/>
              <a:t>pos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First, copy the element </a:t>
            </a:r>
            <a:r>
              <a:rPr lang="en-US" dirty="0" smtClean="0"/>
              <a:t>from the position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variable </a:t>
            </a:r>
            <a:r>
              <a:rPr lang="en-US" dirty="0" smtClean="0"/>
              <a:t>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shift all the elements one position left starting with the next element after </a:t>
            </a:r>
            <a:r>
              <a:rPr lang="en-US" dirty="0" err="1" smtClean="0"/>
              <a:t>pos</a:t>
            </a:r>
            <a:r>
              <a:rPr lang="en-US" dirty="0" smtClean="0"/>
              <a:t> to fill up the gap.</a:t>
            </a:r>
          </a:p>
          <a:p>
            <a:r>
              <a:rPr lang="en-US" dirty="0" smtClean="0"/>
              <a:t>Then reduce the array size by 1.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2502" y="1808206"/>
            <a:ext cx="5124993" cy="43513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Algorithm</a:t>
            </a:r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3333CC"/>
                </a:solidFill>
              </a:rPr>
              <a:t>delete_array</a:t>
            </a:r>
            <a:r>
              <a:rPr lang="en-US" dirty="0" smtClean="0"/>
              <a:t>(a[], n, </a:t>
            </a:r>
            <a:r>
              <a:rPr lang="en-US" dirty="0" err="1" smtClean="0"/>
              <a:t>pos</a:t>
            </a:r>
            <a:r>
              <a:rPr lang="en-US" dirty="0" smtClean="0"/>
              <a:t>,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key=a[</a:t>
            </a:r>
            <a:r>
              <a:rPr lang="en-US" dirty="0" err="1" smtClean="0"/>
              <a:t>pos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pos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steps(4-5) while </a:t>
            </a:r>
            <a:r>
              <a:rPr lang="en-US" dirty="0" err="1" smtClean="0"/>
              <a:t>i</a:t>
            </a:r>
            <a:r>
              <a:rPr lang="en-US" dirty="0" smtClean="0"/>
              <a:t>&lt;=n-1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a[</a:t>
            </a:r>
            <a:r>
              <a:rPr lang="en-US" dirty="0" err="1" smtClean="0"/>
              <a:t>i</a:t>
            </a:r>
            <a:r>
              <a:rPr lang="en-US" dirty="0" smtClean="0"/>
              <a:t>]=a[i+1]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n=n-1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3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09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895580"/>
          </a:xfrm>
        </p:spPr>
        <p:txBody>
          <a:bodyPr>
            <a:normAutofit/>
          </a:bodyPr>
          <a:lstStyle/>
          <a:p>
            <a:r>
              <a:rPr lang="en-US" dirty="0" smtClean="0"/>
              <a:t>It is a collection of similar data items(elements), stored in contiguous locations in memory.</a:t>
            </a:r>
          </a:p>
          <a:p>
            <a:pPr lvl="1"/>
            <a:r>
              <a:rPr lang="en-US" dirty="0" smtClean="0"/>
              <a:t>similar means data items are of same type.</a:t>
            </a:r>
          </a:p>
          <a:p>
            <a:pPr lvl="1"/>
            <a:r>
              <a:rPr lang="en-US" dirty="0" smtClean="0"/>
              <a:t>contiguous means consecutive locations</a:t>
            </a:r>
          </a:p>
          <a:p>
            <a:pPr lvl="1"/>
            <a:r>
              <a:rPr lang="en-US" dirty="0" smtClean="0"/>
              <a:t>All of these data items come under a single name.</a:t>
            </a:r>
          </a:p>
          <a:p>
            <a:r>
              <a:rPr lang="en-US" dirty="0" smtClean="0"/>
              <a:t>This concept is useful, when we handle large amount of data of the same type.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</a:t>
            </a:r>
          </a:p>
          <a:p>
            <a:pPr lvl="1"/>
            <a:r>
              <a:rPr lang="en-US" dirty="0" smtClean="0"/>
              <a:t>Input a list of numbers and do some operation on them</a:t>
            </a:r>
          </a:p>
          <a:p>
            <a:pPr lvl="1"/>
            <a:r>
              <a:rPr lang="en-US" dirty="0" smtClean="0"/>
              <a:t>Searching for a number in a list of numbers</a:t>
            </a:r>
          </a:p>
          <a:p>
            <a:pPr lvl="1"/>
            <a:r>
              <a:rPr lang="en-US" dirty="0" smtClean="0"/>
              <a:t>Sorting a list of numbers</a:t>
            </a:r>
          </a:p>
          <a:p>
            <a:pPr lvl="1"/>
            <a:r>
              <a:rPr lang="en-US" dirty="0"/>
              <a:t>Storing and processing the marks of </a:t>
            </a:r>
            <a:r>
              <a:rPr lang="en-US" dirty="0" smtClean="0"/>
              <a:t>students</a:t>
            </a:r>
            <a:endParaRPr lang="en-US" dirty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…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12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</a:t>
            </a:r>
            <a:r>
              <a:rPr lang="en-US" dirty="0" smtClean="0"/>
              <a:t>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1672"/>
            <a:ext cx="10997485" cy="57697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will first consider one dimensional array.</a:t>
            </a:r>
          </a:p>
          <a:p>
            <a:r>
              <a:rPr lang="en-US" dirty="0" smtClean="0"/>
              <a:t>Note that the array should be declared first before its use.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7030A0"/>
                </a:solidFill>
              </a:rPr>
              <a:t>data_type</a:t>
            </a: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array_name</a:t>
            </a:r>
            <a:r>
              <a:rPr lang="en-US" dirty="0" smtClean="0">
                <a:solidFill>
                  <a:srgbClr val="7030A0"/>
                </a:solidFill>
              </a:rPr>
              <a:t>[size];</a:t>
            </a:r>
          </a:p>
          <a:p>
            <a:pPr lvl="1"/>
            <a:r>
              <a:rPr lang="en-US" dirty="0" smtClean="0"/>
              <a:t>where, </a:t>
            </a:r>
            <a:r>
              <a:rPr lang="en-US" dirty="0" err="1" smtClean="0"/>
              <a:t>data_type</a:t>
            </a:r>
            <a:r>
              <a:rPr lang="en-US" dirty="0" smtClean="0"/>
              <a:t> specifies the types of elements to be stored like </a:t>
            </a:r>
            <a:r>
              <a:rPr lang="en-US" dirty="0" err="1" smtClean="0"/>
              <a:t>int</a:t>
            </a:r>
            <a:r>
              <a:rPr lang="en-US" dirty="0" smtClean="0"/>
              <a:t>, float, char etc.</a:t>
            </a:r>
          </a:p>
          <a:p>
            <a:pPr lvl="1"/>
            <a:r>
              <a:rPr lang="en-US" dirty="0" smtClean="0"/>
              <a:t>size indicates the maximum no. of elements that can be stored.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numbers[5];   </a:t>
            </a:r>
            <a:r>
              <a:rPr lang="en-US" sz="2400" dirty="0" smtClean="0"/>
              <a:t>//It declares an array called “numbers” </a:t>
            </a:r>
            <a:r>
              <a:rPr lang="en-US" sz="2400" dirty="0"/>
              <a:t>having 5 </a:t>
            </a:r>
            <a:r>
              <a:rPr lang="en-US" sz="2400" dirty="0" smtClean="0"/>
              <a:t>		                                             //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type </a:t>
            </a:r>
            <a:r>
              <a:rPr lang="en-US" sz="2400" dirty="0" smtClean="0"/>
              <a:t>elements kept consecutively in memory.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the value inside the bracket for each location is known as the </a:t>
            </a:r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index</a:t>
            </a:r>
            <a:r>
              <a:rPr lang="en-US" dirty="0"/>
              <a:t> for the element stored in that location.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33159"/>
              </p:ext>
            </p:extLst>
          </p:nvPr>
        </p:nvGraphicFramePr>
        <p:xfrm>
          <a:off x="1040325" y="4802273"/>
          <a:ext cx="6828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733"/>
                <a:gridCol w="1365733"/>
                <a:gridCol w="1365733"/>
                <a:gridCol w="1365733"/>
                <a:gridCol w="13657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1669" y="5228816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numbers[0]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82586" y="5215937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numbers[1]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58478" y="5226668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numbers[2]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08617" y="5211641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numbers[3]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536017" y="5209493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numbers[4]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911" y="3951660"/>
            <a:ext cx="204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numbers[5]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 rot="5400000" flipH="1">
            <a:off x="4255673" y="1151864"/>
            <a:ext cx="360608" cy="6814508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7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Initializing </a:t>
            </a:r>
            <a:r>
              <a:rPr lang="en-US" dirty="0" smtClean="0"/>
              <a:t>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617029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an array means to provide values  when it is declared.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  <a:r>
              <a:rPr lang="en-US" dirty="0" smtClean="0"/>
              <a:t> </a:t>
            </a: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[size] = { value_1, value_2,…, </a:t>
            </a:r>
            <a:r>
              <a:rPr lang="en-US" dirty="0" err="1" smtClean="0"/>
              <a:t>value_n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numbers[5] = {25, 10, 20, 30, 40};</a:t>
            </a:r>
          </a:p>
          <a:p>
            <a:r>
              <a:rPr lang="en-US" dirty="0" smtClean="0"/>
              <a:t>After successful compilation, memory is allocated to the list of elements as follows: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means, we can say:</a:t>
            </a:r>
          </a:p>
          <a:p>
            <a:pPr lvl="1"/>
            <a:r>
              <a:rPr lang="en-US" dirty="0" smtClean="0"/>
              <a:t>25 is assigned to numbers[0]  (That is, numbers[0] = 25)</a:t>
            </a:r>
          </a:p>
          <a:p>
            <a:pPr lvl="1"/>
            <a:r>
              <a:rPr lang="en-US" dirty="0" smtClean="0"/>
              <a:t>10 is assigned to numbers[1]  (That is, numbers[1] = 10)</a:t>
            </a:r>
          </a:p>
          <a:p>
            <a:pPr lvl="1"/>
            <a:r>
              <a:rPr lang="en-US" dirty="0" smtClean="0"/>
              <a:t>20 is assigned to numbers[2]  (That is, numbers[2] = 20)</a:t>
            </a:r>
          </a:p>
          <a:p>
            <a:pPr lvl="1"/>
            <a:r>
              <a:rPr lang="en-US" dirty="0" smtClean="0"/>
              <a:t>and so 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63374"/>
              </p:ext>
            </p:extLst>
          </p:nvPr>
        </p:nvGraphicFramePr>
        <p:xfrm>
          <a:off x="1876351" y="3718050"/>
          <a:ext cx="7808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712"/>
                <a:gridCol w="1561712"/>
                <a:gridCol w="1561712"/>
                <a:gridCol w="1561712"/>
                <a:gridCol w="1561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0727" y="4144593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numbers[0]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79222" y="4131714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numbers[1]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74055" y="4142445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numbers[2]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65857" y="4127418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numbers[3]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73565" y="4125270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numbers[4]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74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2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Some important Points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89"/>
            <a:ext cx="10515600" cy="462996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Note 1:</a:t>
            </a:r>
            <a:r>
              <a:rPr lang="en-US" dirty="0" smtClean="0"/>
              <a:t> An array may be partially initialized, by providing fewer data items than the size of the array. The rest of the elements will be assigned 0 by the compiler.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numbers[5]={25,10,20};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Note 2:</a:t>
            </a:r>
            <a:r>
              <a:rPr lang="en-US" dirty="0" smtClean="0"/>
              <a:t> The size may be omitted if the array is completely initialized. In that case the compiler finds the size of the array by seeing the no. of initialized values.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numbers[]={25,10,20,30,40}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Accessing</a:t>
            </a:r>
            <a:r>
              <a:rPr lang="en-US" dirty="0" smtClean="0"/>
              <a:t>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5421085"/>
          </a:xfrm>
        </p:spPr>
        <p:txBody>
          <a:bodyPr>
            <a:normAutofit/>
          </a:bodyPr>
          <a:lstStyle/>
          <a:p>
            <a:r>
              <a:rPr lang="en-US" dirty="0" smtClean="0"/>
              <a:t>You can directly access any of the array element.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array_name</a:t>
            </a:r>
            <a:r>
              <a:rPr lang="en-US" dirty="0" smtClean="0">
                <a:solidFill>
                  <a:srgbClr val="7030A0"/>
                </a:solidFill>
              </a:rPr>
              <a:t>[index]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dirty="0" smtClean="0"/>
              <a:t>numbers[0] will give 25</a:t>
            </a:r>
          </a:p>
          <a:p>
            <a:pPr lvl="1"/>
            <a:r>
              <a:rPr lang="en-US" dirty="0" smtClean="0"/>
              <a:t>numbers[1] will give 10 and so on.</a:t>
            </a:r>
          </a:p>
          <a:p>
            <a:r>
              <a:rPr lang="en-US" dirty="0" smtClean="0"/>
              <a:t>To check this we can use </a:t>
            </a:r>
            <a:r>
              <a:rPr lang="en-US" dirty="0" err="1" smtClean="0"/>
              <a:t>printf</a:t>
            </a:r>
            <a:r>
              <a:rPr lang="en-US" dirty="0" smtClean="0"/>
              <a:t>() as follows: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(“%d”, numbers[0]);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(“%d”, numbers[1]);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(%</a:t>
            </a:r>
            <a:r>
              <a:rPr lang="en-US" dirty="0" err="1" smtClean="0"/>
              <a:t>d%d</a:t>
            </a:r>
            <a:r>
              <a:rPr lang="en-US" dirty="0" smtClean="0"/>
              <a:t>”, numbers[0],numbers[1]);</a:t>
            </a:r>
          </a:p>
          <a:p>
            <a:r>
              <a:rPr lang="en-US" dirty="0" smtClean="0"/>
              <a:t>We can also assign a new element to an existing element:</a:t>
            </a:r>
          </a:p>
          <a:p>
            <a:pPr lvl="1"/>
            <a:r>
              <a:rPr lang="en-US" dirty="0" smtClean="0"/>
              <a:t>numbers[1]=70;  // Now 10 will be replaced with 70. Use </a:t>
            </a:r>
            <a:r>
              <a:rPr lang="en-US" dirty="0" err="1" smtClean="0"/>
              <a:t>printf</a:t>
            </a:r>
            <a:r>
              <a:rPr lang="en-US" dirty="0" smtClean="0"/>
              <a:t>() to check.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Programming Problems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9847217" cy="47269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input the marks secured by a student in 5 subjects(50 marks each) in a class test and display the average mark.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show that the array elements are stored in contiguous memory locations.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</a:t>
            </a:r>
            <a:r>
              <a:rPr lang="en-US" dirty="0" smtClean="0">
                <a:solidFill>
                  <a:srgbClr val="3333CC"/>
                </a:solidFill>
              </a:rPr>
              <a:t>copy</a:t>
            </a:r>
            <a:r>
              <a:rPr lang="en-US" dirty="0" smtClean="0"/>
              <a:t> to another array of the same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for </a:t>
            </a:r>
            <a:r>
              <a:rPr lang="en-US" dirty="0" smtClean="0">
                <a:solidFill>
                  <a:srgbClr val="3333CC"/>
                </a:solidFill>
              </a:rPr>
              <a:t>searching</a:t>
            </a:r>
            <a:r>
              <a:rPr lang="en-US" dirty="0" smtClean="0"/>
              <a:t> an element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for </a:t>
            </a:r>
            <a:r>
              <a:rPr lang="en-US" dirty="0" smtClean="0">
                <a:solidFill>
                  <a:srgbClr val="3333CC"/>
                </a:solidFill>
              </a:rPr>
              <a:t>insert/delete</a:t>
            </a:r>
            <a:r>
              <a:rPr lang="en-US" dirty="0" smtClean="0"/>
              <a:t> element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for </a:t>
            </a:r>
            <a:r>
              <a:rPr lang="en-US" dirty="0" smtClean="0">
                <a:solidFill>
                  <a:srgbClr val="3333CC"/>
                </a:solidFill>
              </a:rPr>
              <a:t>sorting</a:t>
            </a:r>
            <a:r>
              <a:rPr lang="en-US" dirty="0" smtClean="0"/>
              <a:t> a list of elements in ascending/descending order.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0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Searching Problem: </a:t>
            </a:r>
            <a:r>
              <a:rPr lang="en-US" dirty="0" smtClean="0">
                <a:solidFill>
                  <a:srgbClr val="7030A0"/>
                </a:solidFill>
              </a:rPr>
              <a:t>Linear Search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106"/>
            <a:ext cx="9808029" cy="5698902"/>
          </a:xfrm>
        </p:spPr>
        <p:txBody>
          <a:bodyPr>
            <a:normAutofit/>
          </a:bodyPr>
          <a:lstStyle/>
          <a:p>
            <a:r>
              <a:rPr lang="en-US" dirty="0" smtClean="0"/>
              <a:t>Given a list of elements, we need to search a </a:t>
            </a:r>
            <a:r>
              <a:rPr lang="en-US" dirty="0"/>
              <a:t> </a:t>
            </a:r>
            <a:r>
              <a:rPr lang="en-US" dirty="0" smtClean="0"/>
              <a:t>particular element(called the key).</a:t>
            </a:r>
          </a:p>
          <a:p>
            <a:r>
              <a:rPr lang="en-US" dirty="0" smtClean="0"/>
              <a:t>If it is found, then return the position, else return -1 to denote the element is not found.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 the list be an array a={20, 30, 10, 50, 40}</a:t>
            </a:r>
          </a:p>
          <a:p>
            <a:r>
              <a:rPr lang="en-US" dirty="0" smtClean="0"/>
              <a:t>If key=50, then this algorithm should return 3.</a:t>
            </a:r>
          </a:p>
          <a:p>
            <a:r>
              <a:rPr lang="en-US" dirty="0" smtClean="0"/>
              <a:t>If key=60, then this algorithm should return -1. </a:t>
            </a:r>
          </a:p>
        </p:txBody>
      </p:sp>
    </p:spTree>
    <p:extLst>
      <p:ext uri="{BB962C8B-B14F-4D97-AF65-F5344CB8AC3E}">
        <p14:creationId xmlns:p14="http://schemas.microsoft.com/office/powerpoint/2010/main" val="20807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0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Searching Problem: </a:t>
            </a:r>
            <a:r>
              <a:rPr lang="en-US" dirty="0" smtClean="0">
                <a:solidFill>
                  <a:srgbClr val="7030A0"/>
                </a:solidFill>
              </a:rPr>
              <a:t>Linear Search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8"/>
            <a:ext cx="6283817" cy="56989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Approach of </a:t>
            </a:r>
            <a:r>
              <a:rPr lang="en-US" dirty="0" smtClean="0">
                <a:solidFill>
                  <a:srgbClr val="7030A0"/>
                </a:solidFill>
              </a:rPr>
              <a:t>Linear Search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</a:p>
          <a:p>
            <a:r>
              <a:rPr lang="en-US" dirty="0" smtClean="0"/>
              <a:t>Start with the first element of the array and compare its value with the value of key.</a:t>
            </a:r>
          </a:p>
          <a:p>
            <a:r>
              <a:rPr lang="en-US" dirty="0" smtClean="0"/>
              <a:t>If they are not equal then go the next element and repeat the process until the key is found or reached to the end of the array.</a:t>
            </a:r>
          </a:p>
          <a:p>
            <a:r>
              <a:rPr lang="en-US" dirty="0"/>
              <a:t>I</a:t>
            </a:r>
            <a:r>
              <a:rPr lang="en-US" dirty="0" smtClean="0"/>
              <a:t>f you have reached to the end of the array, then return -1.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6867" y="1159098"/>
            <a:ext cx="4856395" cy="53189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Algorithm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Linear Search</a:t>
            </a:r>
            <a:r>
              <a:rPr lang="en-US" sz="2400" dirty="0" smtClean="0"/>
              <a:t>(a[], n, key)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i</a:t>
            </a:r>
            <a:r>
              <a:rPr lang="en-US" sz="2400" dirty="0" smtClean="0"/>
              <a:t>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steps (3-4) 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0 to n-1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      If  (a[</a:t>
            </a:r>
            <a:r>
              <a:rPr lang="en-US" sz="2400" dirty="0" err="1" smtClean="0"/>
              <a:t>i</a:t>
            </a:r>
            <a:r>
              <a:rPr lang="en-US" sz="2400" dirty="0" smtClean="0"/>
              <a:t>] = key)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         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(</a:t>
            </a:r>
            <a:r>
              <a:rPr lang="en-US" sz="2400" dirty="0" err="1" smtClean="0"/>
              <a:t>i</a:t>
            </a:r>
            <a:r>
              <a:rPr lang="en-US" sz="2400" dirty="0" smtClean="0"/>
              <a:t>=n)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 return -1;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Exit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Note:</a:t>
            </a:r>
            <a:r>
              <a:rPr lang="en-US" sz="2400" dirty="0" smtClean="0"/>
              <a:t> Replace the return statement with suitable break statement in program, since user defined function is not covered so far.</a:t>
            </a:r>
          </a:p>
        </p:txBody>
      </p:sp>
    </p:spTree>
    <p:extLst>
      <p:ext uri="{BB962C8B-B14F-4D97-AF65-F5344CB8AC3E}">
        <p14:creationId xmlns:p14="http://schemas.microsoft.com/office/powerpoint/2010/main" val="32100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1350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Arrays in C</vt:lpstr>
      <vt:lpstr>Array</vt:lpstr>
      <vt:lpstr>Declaring an Array</vt:lpstr>
      <vt:lpstr>Initializing an Array</vt:lpstr>
      <vt:lpstr>Some important Points</vt:lpstr>
      <vt:lpstr>Accessing an Array element</vt:lpstr>
      <vt:lpstr>Programming Problems</vt:lpstr>
      <vt:lpstr>Searching Problem: Linear Search </vt:lpstr>
      <vt:lpstr>Searching Problem: Linear Search </vt:lpstr>
      <vt:lpstr>Searching Problem: Binary Search </vt:lpstr>
      <vt:lpstr>Example: Binary Search </vt:lpstr>
      <vt:lpstr>Binary Search Algorithm</vt:lpstr>
      <vt:lpstr>Problem: Insert an element into an array</vt:lpstr>
      <vt:lpstr>Problem: Delete an element from an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Asus</dc:creator>
  <cp:lastModifiedBy>Asus</cp:lastModifiedBy>
  <cp:revision>626</cp:revision>
  <dcterms:created xsi:type="dcterms:W3CDTF">2020-12-15T07:16:08Z</dcterms:created>
  <dcterms:modified xsi:type="dcterms:W3CDTF">2021-02-02T02:21:43Z</dcterms:modified>
</cp:coreProperties>
</file>