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La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avenPr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73" name="Shape 273"/>
        <p:cNvGrpSpPr/>
        <p:nvPr/>
      </p:nvGrpSpPr>
      <p:grpSpPr>
        <a:xfrm>
          <a:off x="0" y="0"/>
          <a:ext cx="0" cy="0"/>
          <a:chOff x="0" y="0"/>
          <a:chExt cx="0" cy="0"/>
        </a:xfrm>
      </p:grpSpPr>
      <p:pic>
        <p:nvPicPr>
          <p:cNvPr descr="Side view of hands writing in a notebook at a cafe" id="274" name="Google Shape;274;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275" name="Google Shape;275;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3"/>
          <p:cNvGrpSpPr/>
          <p:nvPr/>
        </p:nvGrpSpPr>
        <p:grpSpPr>
          <a:xfrm>
            <a:off x="830392" y="1191256"/>
            <a:ext cx="745763" cy="45826"/>
            <a:chOff x="4580561" y="2589004"/>
            <a:chExt cx="1064464" cy="25200"/>
          </a:xfrm>
        </p:grpSpPr>
        <p:sp>
          <p:nvSpPr>
            <p:cNvPr id="277" name="Google Shape;277;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280" name="Google Shape;280;p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281" name="Google Shape;281;p1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2" name="Google Shape;282;p13"/>
          <p:cNvSpPr txBox="1"/>
          <p:nvPr>
            <p:ph idx="12" type="sldNum"/>
          </p:nvPr>
        </p:nvSpPr>
        <p:spPr>
          <a:xfrm>
            <a:off x="8536300" y="474985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283" name="Shape 283"/>
        <p:cNvGrpSpPr/>
        <p:nvPr/>
      </p:nvGrpSpPr>
      <p:grpSpPr>
        <a:xfrm>
          <a:off x="0" y="0"/>
          <a:ext cx="0" cy="0"/>
          <a:chOff x="0" y="0"/>
          <a:chExt cx="0" cy="0"/>
        </a:xfrm>
      </p:grpSpPr>
      <p:pic>
        <p:nvPicPr>
          <p:cNvPr id="284" name="Google Shape;284;p14"/>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285" name="Google Shape;285;p14"/>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4"/>
          <p:cNvGrpSpPr/>
          <p:nvPr/>
        </p:nvGrpSpPr>
        <p:grpSpPr>
          <a:xfrm>
            <a:off x="830392" y="1191256"/>
            <a:ext cx="745763" cy="45826"/>
            <a:chOff x="4580561" y="2589004"/>
            <a:chExt cx="1064464" cy="25200"/>
          </a:xfrm>
        </p:grpSpPr>
        <p:sp>
          <p:nvSpPr>
            <p:cNvPr id="287" name="Google Shape;287;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290" name="Google Shape;290;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291" name="Google Shape;291;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2" name="Google Shape;292;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93" name="Shape 293"/>
        <p:cNvGrpSpPr/>
        <p:nvPr/>
      </p:nvGrpSpPr>
      <p:grpSpPr>
        <a:xfrm>
          <a:off x="0" y="0"/>
          <a:ext cx="0" cy="0"/>
          <a:chOff x="0" y="0"/>
          <a:chExt cx="0" cy="0"/>
        </a:xfrm>
      </p:grpSpPr>
      <p:sp>
        <p:nvSpPr>
          <p:cNvPr id="294" name="Google Shape;294;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21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6"/>
          <p:cNvPicPr preferRelativeResize="0"/>
          <p:nvPr/>
        </p:nvPicPr>
        <p:blipFill rotWithShape="1">
          <a:blip r:embed="rId3">
            <a:alphaModFix/>
          </a:blip>
          <a:srcRect b="7366" l="0" r="0" t="7366"/>
          <a:stretch/>
        </p:blipFill>
        <p:spPr>
          <a:xfrm>
            <a:off x="4647125" y="1313900"/>
            <a:ext cx="4228401" cy="3273324"/>
          </a:xfrm>
          <a:prstGeom prst="rect">
            <a:avLst/>
          </a:prstGeom>
          <a:noFill/>
          <a:ln>
            <a:noFill/>
          </a:ln>
        </p:spPr>
      </p:pic>
      <p:sp>
        <p:nvSpPr>
          <p:cNvPr id="301" name="Google Shape;301;p16"/>
          <p:cNvSpPr txBox="1"/>
          <p:nvPr>
            <p:ph type="ctrTitle"/>
          </p:nvPr>
        </p:nvSpPr>
        <p:spPr>
          <a:xfrm>
            <a:off x="464150" y="1313900"/>
            <a:ext cx="3746400" cy="962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Identifying and Recommending Best Restaurants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2" name="Google Shape;302;p16"/>
          <p:cNvSpPr txBox="1"/>
          <p:nvPr>
            <p:ph idx="1" type="subTitle"/>
          </p:nvPr>
        </p:nvSpPr>
        <p:spPr>
          <a:xfrm>
            <a:off x="530600" y="2618825"/>
            <a:ext cx="4041300" cy="16860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There are many requirements from the customer side where the customer wants to decide on restaurants based on the cuisines, whether the restaurant is delivering food or not, and previous customers’ ratings.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Problem statement</a:t>
            </a:r>
            <a:endParaRPr sz="3000"/>
          </a:p>
        </p:txBody>
      </p:sp>
      <p:sp>
        <p:nvSpPr>
          <p:cNvPr id="308" name="Google Shape;308;p17"/>
          <p:cNvSpPr txBox="1"/>
          <p:nvPr>
            <p:ph idx="2" type="body"/>
          </p:nvPr>
        </p:nvSpPr>
        <p:spPr>
          <a:xfrm>
            <a:off x="5105750" y="248200"/>
            <a:ext cx="3374400" cy="403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chemeClr val="dk2"/>
                </a:solidFill>
                <a:latin typeface="Calibri"/>
                <a:ea typeface="Calibri"/>
                <a:cs typeface="Calibri"/>
                <a:sym typeface="Calibri"/>
              </a:rPr>
              <a:t>There are many restaurants spread geographically around this world. In this situation, customers cannot easily decide which restaurant is best.</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There are many requirements from the customer side where the customer wants to decide on restaurants based on the cuisines, whether the restaurant is delivering food or not, and </a:t>
            </a:r>
            <a:r>
              <a:rPr lang="en" sz="1500">
                <a:solidFill>
                  <a:schemeClr val="dk2"/>
                </a:solidFill>
                <a:latin typeface="Calibri"/>
                <a:ea typeface="Calibri"/>
                <a:cs typeface="Calibri"/>
                <a:sym typeface="Calibri"/>
              </a:rPr>
              <a:t>previous customers’ ratings.</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lnSpc>
                <a:spcPct val="115000"/>
              </a:lnSpc>
              <a:spcBef>
                <a:spcPts val="0"/>
              </a:spcBef>
              <a:spcAft>
                <a:spcPts val="1200"/>
              </a:spcAft>
              <a:buNone/>
            </a:pPr>
            <a:r>
              <a:t/>
            </a:r>
            <a:endParaRPr b="1"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71875" y="1284150"/>
            <a:ext cx="3300900" cy="82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000"/>
              <a:t>TASK</a:t>
            </a:r>
            <a:endParaRPr sz="5000"/>
          </a:p>
        </p:txBody>
      </p:sp>
      <p:sp>
        <p:nvSpPr>
          <p:cNvPr id="314" name="Google Shape;314;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The task was to develop a solution to fulfil customers’ requirements where customers can decide on restaurants based on the cuisines, whether the restaurant is delivering food or not, and previous customers’ ratings.</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The solution predicts the best restaurant filtered by region or country.</a:t>
            </a:r>
            <a:endParaRPr sz="1500">
              <a:solidFill>
                <a:srgbClr val="000000"/>
              </a:solidFill>
              <a:latin typeface="Arial"/>
              <a:ea typeface="Arial"/>
              <a:cs typeface="Arial"/>
              <a:sym typeface="Arial"/>
            </a:endParaRPr>
          </a:p>
          <a:p>
            <a:pPr indent="0" lvl="0" marL="0" rtl="0" algn="l">
              <a:lnSpc>
                <a:spcPct val="115000"/>
              </a:lnSpc>
              <a:spcBef>
                <a:spcPts val="0"/>
              </a:spcBef>
              <a:spcAft>
                <a:spcPts val="1200"/>
              </a:spcAft>
              <a:buNone/>
            </a:pPr>
            <a:r>
              <a:t/>
            </a:r>
            <a:endParaRPr b="1"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318" name="Shape 318"/>
        <p:cNvGrpSpPr/>
        <p:nvPr/>
      </p:nvGrpSpPr>
      <p:grpSpPr>
        <a:xfrm>
          <a:off x="0" y="0"/>
          <a:ext cx="0" cy="0"/>
          <a:chOff x="0" y="0"/>
          <a:chExt cx="0" cy="0"/>
        </a:xfrm>
      </p:grpSpPr>
      <p:sp>
        <p:nvSpPr>
          <p:cNvPr id="319" name="Google Shape;319;p19"/>
          <p:cNvSpPr txBox="1"/>
          <p:nvPr>
            <p:ph idx="4294967295"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320" name="Google Shape;320;p19"/>
          <p:cNvSpPr txBox="1"/>
          <p:nvPr/>
        </p:nvSpPr>
        <p:spPr>
          <a:xfrm>
            <a:off x="-51350" y="247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p:txBody>
      </p:sp>
      <p:sp>
        <p:nvSpPr>
          <p:cNvPr id="321" name="Google Shape;321;p19"/>
          <p:cNvSpPr txBox="1"/>
          <p:nvPr>
            <p:ph type="title"/>
          </p:nvPr>
        </p:nvSpPr>
        <p:spPr>
          <a:xfrm>
            <a:off x="359450" y="1322450"/>
            <a:ext cx="8027400" cy="26829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0" lang="en" sz="2400">
                <a:solidFill>
                  <a:srgbClr val="000000"/>
                </a:solidFill>
                <a:latin typeface="Arial"/>
                <a:ea typeface="Arial"/>
                <a:cs typeface="Arial"/>
                <a:sym typeface="Arial"/>
              </a:rPr>
              <a:t>Approach:</a:t>
            </a:r>
            <a:endParaRPr b="1"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To Perform a preliminary data inspection</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Explore the geographical distribution of the restaurants, finding out the cities with the maximum/minimum number of restaurants.</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Explore how ratings are distributed overall.</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Ratio between restaurants that allow table booking and those that do not?</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Percentage of restaurants providing online delivery</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The difference in no. of votes for the restaurants that deliver and the restaurant that don’t</a:t>
            </a:r>
            <a:endParaRPr sz="1700">
              <a:solidFill>
                <a:schemeClr val="dk2"/>
              </a:solidFill>
              <a:latin typeface="Times New Roman"/>
              <a:ea typeface="Times New Roman"/>
              <a:cs typeface="Times New Roman"/>
              <a:sym typeface="Times New Roman"/>
            </a:endParaRPr>
          </a:p>
          <a:p>
            <a:pPr indent="-325755" lvl="0" marL="457200" rtl="0" algn="l">
              <a:lnSpc>
                <a:spcPct val="115000"/>
              </a:lnSpc>
              <a:spcBef>
                <a:spcPts val="0"/>
              </a:spcBef>
              <a:spcAft>
                <a:spcPts val="0"/>
              </a:spcAft>
              <a:buClr>
                <a:schemeClr val="dk2"/>
              </a:buClr>
              <a:buSzPct val="100000"/>
              <a:buFont typeface="Times New Roman"/>
              <a:buAutoNum type="arabicPeriod"/>
            </a:pPr>
            <a:r>
              <a:rPr b="1" lang="en" sz="1700">
                <a:solidFill>
                  <a:schemeClr val="dk2"/>
                </a:solidFill>
                <a:latin typeface="Times New Roman"/>
                <a:ea typeface="Times New Roman"/>
                <a:cs typeface="Times New Roman"/>
                <a:sym typeface="Times New Roman"/>
              </a:rPr>
              <a:t>The top 10 cuisines served across cities</a:t>
            </a:r>
            <a:endParaRPr b="1" sz="17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000"/>
              </a:spcBef>
              <a:spcAft>
                <a:spcPts val="1000"/>
              </a:spcAft>
              <a:buNone/>
            </a:pPr>
            <a:r>
              <a:t/>
            </a:r>
            <a:endParaRPr/>
          </a:p>
        </p:txBody>
      </p:sp>
      <p:sp>
        <p:nvSpPr>
          <p:cNvPr id="327" name="Google Shape;327;p2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100"/>
              <a:t>		 	 </a:t>
            </a:r>
            <a:endParaRPr sz="1100"/>
          </a:p>
          <a:p>
            <a:pPr indent="0" lvl="0" marL="0" rtl="0" algn="ctr">
              <a:spcBef>
                <a:spcPts val="1200"/>
              </a:spcBef>
              <a:spcAft>
                <a:spcPts val="0"/>
              </a:spcAft>
              <a:buNone/>
            </a:pPr>
            <a:r>
              <a:rPr lang="en" sz="1100"/>
              <a:t>		 	 	 		</a:t>
            </a:r>
            <a:endParaRPr sz="1100"/>
          </a:p>
          <a:p>
            <a:pPr indent="0" lvl="0" marL="0" rtl="0" algn="ctr">
              <a:spcBef>
                <a:spcPts val="1200"/>
              </a:spcBef>
              <a:spcAft>
                <a:spcPts val="0"/>
              </a:spcAft>
              <a:buNone/>
            </a:pPr>
            <a:r>
              <a:rPr lang="en" sz="1100"/>
              <a:t>			 		</a:t>
            </a:r>
            <a:endParaRPr sz="1100"/>
          </a:p>
          <a:p>
            <a:pPr indent="0" lvl="0" marL="0" rtl="0" algn="ctr">
              <a:spcBef>
                <a:spcPts val="1200"/>
              </a:spcBef>
              <a:spcAft>
                <a:spcPts val="1200"/>
              </a:spcAft>
              <a:buNone/>
            </a:pPr>
            <a:r>
              <a:rPr lang="en" sz="1100"/>
              <a:t>			 		</a:t>
            </a:r>
            <a:endParaRPr sz="1100"/>
          </a:p>
        </p:txBody>
      </p:sp>
      <p:sp>
        <p:nvSpPr>
          <p:cNvPr id="328" name="Google Shape;328;p20"/>
          <p:cNvSpPr txBox="1"/>
          <p:nvPr>
            <p:ph type="title"/>
          </p:nvPr>
        </p:nvSpPr>
        <p:spPr>
          <a:xfrm>
            <a:off x="730000" y="684650"/>
            <a:ext cx="3300900" cy="125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2100">
                <a:solidFill>
                  <a:srgbClr val="000000"/>
                </a:solidFill>
                <a:latin typeface="Calibri"/>
                <a:ea typeface="Calibri"/>
                <a:cs typeface="Calibri"/>
                <a:sym typeface="Calibri"/>
              </a:rPr>
              <a:t>Top Rated Restaurants:</a:t>
            </a:r>
            <a:br>
              <a:rPr lang="en" sz="21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a:t>
            </a:r>
            <a:r>
              <a:rPr b="0" lang="en" sz="2700">
                <a:solidFill>
                  <a:srgbClr val="000000"/>
                </a:solidFill>
                <a:latin typeface="Calibri"/>
                <a:ea typeface="Calibri"/>
                <a:cs typeface="Calibri"/>
                <a:sym typeface="Calibri"/>
              </a:rPr>
              <a:t>The following are the 10 Top Rated Restaurants: </a:t>
            </a:r>
            <a:endParaRPr b="0" sz="27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29" name="Google Shape;329;p20"/>
          <p:cNvPicPr preferRelativeResize="0"/>
          <p:nvPr/>
        </p:nvPicPr>
        <p:blipFill>
          <a:blip r:embed="rId3">
            <a:alphaModFix/>
          </a:blip>
          <a:stretch>
            <a:fillRect/>
          </a:stretch>
        </p:blipFill>
        <p:spPr>
          <a:xfrm>
            <a:off x="-915725" y="0"/>
            <a:ext cx="10059725" cy="4982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33" name="Shape 333"/>
        <p:cNvGrpSpPr/>
        <p:nvPr/>
      </p:nvGrpSpPr>
      <p:grpSpPr>
        <a:xfrm>
          <a:off x="0" y="0"/>
          <a:ext cx="0" cy="0"/>
          <a:chOff x="0" y="0"/>
          <a:chExt cx="0" cy="0"/>
        </a:xfrm>
      </p:grpSpPr>
      <p:pic>
        <p:nvPicPr>
          <p:cNvPr id="334" name="Google Shape;334;p21"/>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8" name="Shape 338"/>
        <p:cNvGrpSpPr/>
        <p:nvPr/>
      </p:nvGrpSpPr>
      <p:grpSpPr>
        <a:xfrm>
          <a:off x="0" y="0"/>
          <a:ext cx="0" cy="0"/>
          <a:chOff x="0" y="0"/>
          <a:chExt cx="0" cy="0"/>
        </a:xfrm>
      </p:grpSpPr>
      <p:sp>
        <p:nvSpPr>
          <p:cNvPr id="339" name="Google Shape;339;p22"/>
          <p:cNvSpPr txBox="1"/>
          <p:nvPr>
            <p:ph type="title"/>
          </p:nvPr>
        </p:nvSpPr>
        <p:spPr>
          <a:xfrm>
            <a:off x="729450" y="1745716"/>
            <a:ext cx="7021200" cy="22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600">
              <a:latin typeface="Lato"/>
              <a:ea typeface="Lato"/>
              <a:cs typeface="Lato"/>
              <a:sym typeface="Lato"/>
            </a:endParaRPr>
          </a:p>
        </p:txBody>
      </p:sp>
      <p:pic>
        <p:nvPicPr>
          <p:cNvPr id="340" name="Google Shape;340;p22"/>
          <p:cNvPicPr preferRelativeResize="0"/>
          <p:nvPr/>
        </p:nvPicPr>
        <p:blipFill>
          <a:blip r:embed="rId3">
            <a:alphaModFix/>
          </a:blip>
          <a:stretch>
            <a:fillRect/>
          </a:stretch>
        </p:blipFill>
        <p:spPr>
          <a:xfrm>
            <a:off x="1831450" y="59925"/>
            <a:ext cx="4929550" cy="5023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4" name="Shape 344"/>
        <p:cNvGrpSpPr/>
        <p:nvPr/>
      </p:nvGrpSpPr>
      <p:grpSpPr>
        <a:xfrm>
          <a:off x="0" y="0"/>
          <a:ext cx="0" cy="0"/>
          <a:chOff x="0" y="0"/>
          <a:chExt cx="0" cy="0"/>
        </a:xfrm>
      </p:grpSpPr>
      <p:sp>
        <p:nvSpPr>
          <p:cNvPr id="345" name="Google Shape;345;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46" name="Google Shape;346;p23"/>
          <p:cNvPicPr preferRelativeResize="0"/>
          <p:nvPr/>
        </p:nvPicPr>
        <p:blipFill>
          <a:blip r:embed="rId3">
            <a:alphaModFix/>
          </a:blip>
          <a:stretch>
            <a:fillRect/>
          </a:stretch>
        </p:blipFill>
        <p:spPr>
          <a:xfrm>
            <a:off x="0" y="-419350"/>
            <a:ext cx="9144003" cy="5562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350" name="Shape 350"/>
        <p:cNvGrpSpPr/>
        <p:nvPr/>
      </p:nvGrpSpPr>
      <p:grpSpPr>
        <a:xfrm>
          <a:off x="0" y="0"/>
          <a:ext cx="0" cy="0"/>
          <a:chOff x="0" y="0"/>
          <a:chExt cx="0" cy="0"/>
        </a:xfrm>
      </p:grpSpPr>
      <p:sp>
        <p:nvSpPr>
          <p:cNvPr id="351" name="Google Shape;351;p24"/>
          <p:cNvSpPr txBox="1"/>
          <p:nvPr/>
        </p:nvSpPr>
        <p:spPr>
          <a:xfrm>
            <a:off x="496375" y="3209350"/>
            <a:ext cx="914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300">
                <a:solidFill>
                  <a:srgbClr val="0000FF"/>
                </a:solidFill>
              </a:rPr>
              <a:t>			</a:t>
            </a:r>
            <a:endParaRPr sz="1300">
              <a:solidFill>
                <a:srgbClr val="0000FF"/>
              </a:solidFill>
            </a:endParaRPr>
          </a:p>
          <a:p>
            <a:pPr indent="0" lvl="0" marL="0" rtl="0" algn="l">
              <a:spcBef>
                <a:spcPts val="0"/>
              </a:spcBef>
              <a:spcAft>
                <a:spcPts val="0"/>
              </a:spcAft>
              <a:buNone/>
            </a:pPr>
            <a:r>
              <a:rPr lang="en" sz="1300">
                <a:solidFill>
                  <a:srgbClr val="0000FF"/>
                </a:solidFill>
              </a:rPr>
              <a:t>		</a:t>
            </a:r>
            <a:endParaRPr sz="1300">
              <a:solidFill>
                <a:srgbClr val="0000FF"/>
              </a:solidFill>
            </a:endParaRPr>
          </a:p>
        </p:txBody>
      </p:sp>
      <p:sp>
        <p:nvSpPr>
          <p:cNvPr id="352" name="Google Shape;352;p24"/>
          <p:cNvSpPr txBox="1"/>
          <p:nvPr/>
        </p:nvSpPr>
        <p:spPr>
          <a:xfrm>
            <a:off x="68475" y="186625"/>
            <a:ext cx="9075300" cy="35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000">
                <a:latin typeface="Calibri"/>
                <a:ea typeface="Calibri"/>
                <a:cs typeface="Calibri"/>
                <a:sym typeface="Calibri"/>
              </a:rPr>
              <a:t>Conclusion:</a:t>
            </a:r>
            <a:endParaRPr b="1" sz="2000">
              <a:latin typeface="Calibri"/>
              <a:ea typeface="Calibri"/>
              <a:cs typeface="Calibri"/>
              <a:sym typeface="Calibri"/>
            </a:endParaRPr>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b="1" lang="en" sz="1600"/>
              <a:t>R</a:t>
            </a:r>
            <a:r>
              <a:rPr b="1" lang="en" sz="1700">
                <a:latin typeface="Calibri"/>
                <a:ea typeface="Calibri"/>
                <a:cs typeface="Calibri"/>
                <a:sym typeface="Calibri"/>
              </a:rPr>
              <a:t>ecommendations</a:t>
            </a:r>
            <a:endParaRPr b="1" sz="1700">
              <a:latin typeface="Calibri"/>
              <a:ea typeface="Calibri"/>
              <a:cs typeface="Calibri"/>
              <a:sym typeface="Calibri"/>
            </a:endParaRPr>
          </a:p>
          <a:p>
            <a:pPr indent="0" lvl="0" marL="0" rtl="0" algn="l">
              <a:lnSpc>
                <a:spcPct val="115000"/>
              </a:lnSpc>
              <a:spcBef>
                <a:spcPts val="1200"/>
              </a:spcBef>
              <a:spcAft>
                <a:spcPts val="0"/>
              </a:spcAft>
              <a:buNone/>
            </a:pPr>
            <a:r>
              <a:rPr b="1" lang="en" sz="1700">
                <a:solidFill>
                  <a:schemeClr val="dk2"/>
                </a:solidFill>
                <a:latin typeface="Calibri"/>
                <a:ea typeface="Calibri"/>
                <a:cs typeface="Calibri"/>
                <a:sym typeface="Calibri"/>
              </a:rPr>
              <a:t>Data Science helps us to achieve our target to made Restaurant Recommender System. As I have made the Restaurant Recommender System, the system suggested restaurants, cuisines and cost according to the customer input. The customers can see the suggestions and select the restaurants which are according to their taste and their budget. Customers can also pick nearby restaurants for faster delivery or purchasing. Thus Restaurant Recommender System can give competitive advantage to the company and their fame will be increased by this unique idea. </a:t>
            </a:r>
            <a:endParaRPr b="1" sz="17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1600">
                <a:solidFill>
                  <a:srgbClr val="666666"/>
                </a:solidFill>
              </a:rPr>
              <a:t>				</a:t>
            </a:r>
            <a:endParaRPr sz="16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