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348" r:id="rId2"/>
    <p:sldId id="256" r:id="rId3"/>
    <p:sldId id="257" r:id="rId4"/>
    <p:sldId id="271" r:id="rId5"/>
    <p:sldId id="258" r:id="rId6"/>
    <p:sldId id="260" r:id="rId7"/>
    <p:sldId id="349" r:id="rId8"/>
    <p:sldId id="352" r:id="rId9"/>
    <p:sldId id="351" r:id="rId10"/>
    <p:sldId id="259" r:id="rId11"/>
    <p:sldId id="261" r:id="rId12"/>
    <p:sldId id="262" r:id="rId13"/>
    <p:sldId id="275" r:id="rId14"/>
    <p:sldId id="264" r:id="rId15"/>
    <p:sldId id="288" r:id="rId16"/>
    <p:sldId id="265" r:id="rId17"/>
    <p:sldId id="315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F80"/>
    <a:srgbClr val="FFFFFF"/>
    <a:srgbClr val="7B7B7B"/>
    <a:srgbClr val="8E8E8E"/>
    <a:srgbClr val="A7A7A7"/>
    <a:srgbClr val="F2A900"/>
    <a:srgbClr val="E63C2E"/>
    <a:srgbClr val="6A4C93"/>
    <a:srgbClr val="4285F4"/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BC3D4-0DD7-413F-83C6-73D85DAB2813}">
  <a:tblStyle styleId="{0CCBC3D4-0DD7-413F-83C6-73D85DAB2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7" autoAdjust="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6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d960996673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d960996673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81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5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62" r:id="rId8"/>
    <p:sldLayoutId id="2147483663" r:id="rId9"/>
    <p:sldLayoutId id="2147483665" r:id="rId10"/>
    <p:sldLayoutId id="2147483684" r:id="rId11"/>
    <p:sldLayoutId id="2147483689" r:id="rId12"/>
    <p:sldLayoutId id="2147483694" r:id="rId13"/>
    <p:sldLayoutId id="2147483696" r:id="rId14"/>
    <p:sldLayoutId id="2147483697" r:id="rId15"/>
    <p:sldLayoutId id="214748369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cos.vercel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o.com/india?page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500735" y="3442450"/>
            <a:ext cx="8142528" cy="927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A Machine Learning Project</a:t>
            </a:r>
            <a:endParaRPr dirty="0">
              <a:solidFill>
                <a:srgbClr val="6E7F80"/>
              </a:solidFill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32407DA-59D3-DA9D-1F74-E73F48F2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68" y="-46104"/>
            <a:ext cx="6207061" cy="42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3092672" y="801913"/>
            <a:ext cx="29586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Difficulties Faced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702" name="Google Shape;702;p61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Banned IP</a:t>
            </a:r>
            <a:endParaRPr dirty="0"/>
          </a:p>
        </p:txBody>
      </p:sp>
      <p:sp>
        <p:nvSpPr>
          <p:cNvPr id="703" name="Google Shape;703;p61"/>
          <p:cNvSpPr txBox="1">
            <a:spLocks noGrp="1"/>
          </p:cNvSpPr>
          <p:nvPr>
            <p:ph type="title" idx="3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04" name="Google Shape;704;p61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Overfitting</a:t>
            </a:r>
            <a:endParaRPr dirty="0"/>
          </a:p>
        </p:txBody>
      </p:sp>
      <p:sp>
        <p:nvSpPr>
          <p:cNvPr id="705" name="Google Shape;705;p61"/>
          <p:cNvSpPr txBox="1">
            <a:spLocks noGrp="1"/>
          </p:cNvSpPr>
          <p:nvPr>
            <p:ph type="title" idx="5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title" idx="8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7" name="Google Shape;707;p61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Proxt</a:t>
            </a:r>
            <a:endParaRPr dirty="0"/>
          </a:p>
        </p:txBody>
      </p:sp>
      <p:sp>
        <p:nvSpPr>
          <p:cNvPr id="708" name="Google Shape;708;p61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Avoidance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Better Model</a:t>
            </a:r>
          </a:p>
        </p:txBody>
      </p:sp>
      <p:sp>
        <p:nvSpPr>
          <p:cNvPr id="709" name="Google Shape;709;p61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Inaccurate Values</a:t>
            </a:r>
            <a:endParaRPr dirty="0"/>
          </a:p>
        </p:txBody>
      </p:sp>
      <p:sp>
        <p:nvSpPr>
          <p:cNvPr id="710" name="Google Shape;710;p61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Value Removal</a:t>
            </a:r>
            <a:endParaRPr dirty="0"/>
          </a:p>
        </p:txBody>
      </p:sp>
      <p:sp>
        <p:nvSpPr>
          <p:cNvPr id="711" name="Google Shape;711;p61"/>
          <p:cNvSpPr txBox="1">
            <a:spLocks noGrp="1"/>
          </p:cNvSpPr>
          <p:nvPr>
            <p:ph type="title" idx="13"/>
          </p:nvPr>
        </p:nvSpPr>
        <p:spPr>
          <a:xfrm>
            <a:off x="6827906" y="2603650"/>
            <a:ext cx="1693875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Compatibility</a:t>
            </a:r>
            <a:endParaRPr dirty="0"/>
          </a:p>
        </p:txBody>
      </p:sp>
      <p:sp>
        <p:nvSpPr>
          <p:cNvPr id="712" name="Google Shape;712;p61"/>
          <p:cNvSpPr txBox="1">
            <a:spLocks noGrp="1"/>
          </p:cNvSpPr>
          <p:nvPr>
            <p:ph type="title" idx="14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13" name="Google Shape;713;p61"/>
          <p:cNvSpPr txBox="1">
            <a:spLocks noGrp="1"/>
          </p:cNvSpPr>
          <p:nvPr>
            <p:ph type="subTitle" idx="15"/>
          </p:nvPr>
        </p:nvSpPr>
        <p:spPr>
          <a:xfrm>
            <a:off x="6827906" y="3305175"/>
            <a:ext cx="1453501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Compatibility Assurance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2860800" y="2743888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note that the following demonstration/project is for educational purposes only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22308" y="2294356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br>
              <a:rPr lang="en" dirty="0"/>
            </a:br>
            <a:r>
              <a:rPr lang="en" dirty="0"/>
              <a:t>Scope</a:t>
            </a:r>
            <a:endParaRPr dirty="0"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Reach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Extend the model to predict fees for doctors in other cities and countries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Dr.Diagnostics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712226"/>
            <a:ext cx="2276700" cy="115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Expanding the platform to incorporate disease prediction and recommendation of relevant doctors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Integrate an online payment gateway for easy payment of consultation fees.</a:t>
            </a:r>
            <a:endParaRPr dirty="0"/>
          </a:p>
        </p:txBody>
      </p:sp>
      <p:sp>
        <p:nvSpPr>
          <p:cNvPr id="1562" name="Google Shape;1562;p77"/>
          <p:cNvSpPr/>
          <p:nvPr/>
        </p:nvSpPr>
        <p:spPr>
          <a:xfrm>
            <a:off x="425293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7"/>
          <p:cNvSpPr/>
          <p:nvPr/>
        </p:nvSpPr>
        <p:spPr>
          <a:xfrm>
            <a:off x="697228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4" name="Google Shape;1564;p77"/>
          <p:cNvGrpSpPr/>
          <p:nvPr/>
        </p:nvGrpSpPr>
        <p:grpSpPr>
          <a:xfrm>
            <a:off x="4399335" y="1535685"/>
            <a:ext cx="345328" cy="352833"/>
            <a:chOff x="-24353875" y="3147725"/>
            <a:chExt cx="289875" cy="296175"/>
          </a:xfrm>
        </p:grpSpPr>
        <p:sp>
          <p:nvSpPr>
            <p:cNvPr id="1565" name="Google Shape;1565;p77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7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77"/>
          <p:cNvGrpSpPr/>
          <p:nvPr/>
        </p:nvGrpSpPr>
        <p:grpSpPr>
          <a:xfrm>
            <a:off x="7131828" y="1533042"/>
            <a:ext cx="314662" cy="358099"/>
            <a:chOff x="-54401725" y="3590375"/>
            <a:chExt cx="279625" cy="318225"/>
          </a:xfrm>
        </p:grpSpPr>
        <p:sp>
          <p:nvSpPr>
            <p:cNvPr id="1572" name="Google Shape;1572;p77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7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7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7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3C0643-D81F-0781-E62B-159EE8A174D1}"/>
              </a:ext>
            </a:extLst>
          </p:cNvPr>
          <p:cNvGrpSpPr/>
          <p:nvPr/>
        </p:nvGrpSpPr>
        <p:grpSpPr>
          <a:xfrm>
            <a:off x="1533588" y="1393040"/>
            <a:ext cx="638100" cy="638100"/>
            <a:chOff x="1533588" y="1393040"/>
            <a:chExt cx="638100" cy="638100"/>
          </a:xfrm>
        </p:grpSpPr>
        <p:sp>
          <p:nvSpPr>
            <p:cNvPr id="1561" name="Google Shape;1561;p77"/>
            <p:cNvSpPr/>
            <p:nvPr/>
          </p:nvSpPr>
          <p:spPr>
            <a:xfrm>
              <a:off x="1533588" y="1393040"/>
              <a:ext cx="638100" cy="63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1256;p136">
              <a:extLst>
                <a:ext uri="{FF2B5EF4-FFF2-40B4-BE49-F238E27FC236}">
                  <a16:creationId xmlns:a16="http://schemas.microsoft.com/office/drawing/2014/main" id="{77063FB7-17B0-B95E-8744-4519062D7FD8}"/>
                </a:ext>
              </a:extLst>
            </p:cNvPr>
            <p:cNvGrpSpPr/>
            <p:nvPr/>
          </p:nvGrpSpPr>
          <p:grpSpPr>
            <a:xfrm>
              <a:off x="1675483" y="1534135"/>
              <a:ext cx="354311" cy="355909"/>
              <a:chOff x="-49764975" y="3551225"/>
              <a:chExt cx="299300" cy="300650"/>
            </a:xfrm>
            <a:solidFill>
              <a:schemeClr val="bg1"/>
            </a:solidFill>
          </p:grpSpPr>
          <p:sp>
            <p:nvSpPr>
              <p:cNvPr id="5" name="Google Shape;11257;p136">
                <a:extLst>
                  <a:ext uri="{FF2B5EF4-FFF2-40B4-BE49-F238E27FC236}">
                    <a16:creationId xmlns:a16="http://schemas.microsoft.com/office/drawing/2014/main" id="{4B2722F1-A2A2-7AD7-2690-3B935D0EC05A}"/>
                  </a:ext>
                </a:extLst>
              </p:cNvPr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Google Shape;11258;p136">
                <a:extLst>
                  <a:ext uri="{FF2B5EF4-FFF2-40B4-BE49-F238E27FC236}">
                    <a16:creationId xmlns:a16="http://schemas.microsoft.com/office/drawing/2014/main" id="{CAB854E8-70FD-2A63-502A-0BD3467093E0}"/>
                  </a:ext>
                </a:extLst>
              </p:cNvPr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Google Shape;11259;p136">
                <a:extLst>
                  <a:ext uri="{FF2B5EF4-FFF2-40B4-BE49-F238E27FC236}">
                    <a16:creationId xmlns:a16="http://schemas.microsoft.com/office/drawing/2014/main" id="{BCA88261-662E-0082-09C9-764ACCC4C9E6}"/>
                  </a:ext>
                </a:extLst>
              </p:cNvPr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Google Shape;11260;p136">
                <a:extLst>
                  <a:ext uri="{FF2B5EF4-FFF2-40B4-BE49-F238E27FC236}">
                    <a16:creationId xmlns:a16="http://schemas.microsoft.com/office/drawing/2014/main" id="{5113EA3C-65ED-0F51-F475-344B04DE4D84}"/>
                  </a:ext>
                </a:extLst>
              </p:cNvPr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Google Shape;11261;p136">
                <a:extLst>
                  <a:ext uri="{FF2B5EF4-FFF2-40B4-BE49-F238E27FC236}">
                    <a16:creationId xmlns:a16="http://schemas.microsoft.com/office/drawing/2014/main" id="{E5C4A344-48A5-2B50-4D25-E12E872E6E4E}"/>
                  </a:ext>
                </a:extLst>
              </p:cNvPr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Google Shape;11262;p136">
                <a:extLst>
                  <a:ext uri="{FF2B5EF4-FFF2-40B4-BE49-F238E27FC236}">
                    <a16:creationId xmlns:a16="http://schemas.microsoft.com/office/drawing/2014/main" id="{CEDFCDDF-ADDB-17AA-73FE-3A2625A8837D}"/>
                  </a:ext>
                </a:extLst>
              </p:cNvPr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11263;p136">
                <a:extLst>
                  <a:ext uri="{FF2B5EF4-FFF2-40B4-BE49-F238E27FC236}">
                    <a16:creationId xmlns:a16="http://schemas.microsoft.com/office/drawing/2014/main" id="{69E3C608-8089-FE17-6224-2B38B7C67088}"/>
                  </a:ext>
                </a:extLst>
              </p:cNvPr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Google Shape;11264;p136">
                <a:extLst>
                  <a:ext uri="{FF2B5EF4-FFF2-40B4-BE49-F238E27FC236}">
                    <a16:creationId xmlns:a16="http://schemas.microsoft.com/office/drawing/2014/main" id="{2BDACCE6-A83E-1DB7-E316-E2C9585AED06}"/>
                  </a:ext>
                </a:extLst>
              </p:cNvPr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Google Shape;11265;p136">
                <a:extLst>
                  <a:ext uri="{FF2B5EF4-FFF2-40B4-BE49-F238E27FC236}">
                    <a16:creationId xmlns:a16="http://schemas.microsoft.com/office/drawing/2014/main" id="{5D9DDC2A-8C83-FFF6-CAF8-8EE7BBB2B6B6}"/>
                  </a:ext>
                </a:extLst>
              </p:cNvPr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11266;p136">
                <a:extLst>
                  <a:ext uri="{FF2B5EF4-FFF2-40B4-BE49-F238E27FC236}">
                    <a16:creationId xmlns:a16="http://schemas.microsoft.com/office/drawing/2014/main" id="{02A6DC1E-464E-C18A-4737-C2ED03485EC1}"/>
                  </a:ext>
                </a:extLst>
              </p:cNvPr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11267;p136">
                <a:extLst>
                  <a:ext uri="{FF2B5EF4-FFF2-40B4-BE49-F238E27FC236}">
                    <a16:creationId xmlns:a16="http://schemas.microsoft.com/office/drawing/2014/main" id="{21367C29-9282-64B1-1045-D314C2F0A5CB}"/>
                  </a:ext>
                </a:extLst>
              </p:cNvPr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527904" y="947970"/>
            <a:ext cx="4029589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90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2683" name="Google Shape;2683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90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2689" name="Google Shape;2689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5" name="Google Shape;2695;p90"/>
          <p:cNvSpPr txBox="1">
            <a:spLocks noGrp="1"/>
          </p:cNvSpPr>
          <p:nvPr>
            <p:ph type="subTitle" idx="1"/>
          </p:nvPr>
        </p:nvSpPr>
        <p:spPr>
          <a:xfrm>
            <a:off x="2359183" y="1294653"/>
            <a:ext cx="4029600" cy="3232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In conclusion, it was a great learning experience that helped us to gain valuable insights into the world of machine learning, data analysis, and web scraping.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0B0F0"/>
                </a:solidFill>
              </a:rPr>
              <a:t>MED</a:t>
            </a:r>
            <a:r>
              <a:rPr lang="en-US" sz="1600" dirty="0">
                <a:solidFill>
                  <a:srgbClr val="92D050"/>
                </a:solidFill>
              </a:rPr>
              <a:t>COS</a:t>
            </a:r>
            <a:r>
              <a:rPr lang="en-US" sz="1600" dirty="0">
                <a:solidFill>
                  <a:srgbClr val="6E7F80"/>
                </a:solidFill>
              </a:rPr>
              <a:t> has Potential to be expanded to include additional features such as disease prediction and doctor recommendations, making it a valuable tool in the healthcare industry.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67"/>
          <p:cNvGrpSpPr/>
          <p:nvPr/>
        </p:nvGrpSpPr>
        <p:grpSpPr>
          <a:xfrm flipH="1">
            <a:off x="3924349" y="2760450"/>
            <a:ext cx="4831101" cy="1791891"/>
            <a:chOff x="2362210" y="890537"/>
            <a:chExt cx="5048700" cy="1872600"/>
          </a:xfrm>
        </p:grpSpPr>
        <p:sp>
          <p:nvSpPr>
            <p:cNvPr id="1056" name="Google Shape;1056;p67"/>
            <p:cNvSpPr/>
            <p:nvPr/>
          </p:nvSpPr>
          <p:spPr>
            <a:xfrm>
              <a:off x="2362210" y="890537"/>
              <a:ext cx="5048700" cy="18726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2428805" y="1109630"/>
              <a:ext cx="4927500" cy="15753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7277617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7150214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7002968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67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1062" name="Google Shape;1062;p6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63" name="Google Shape;1063;p6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65" name="Google Shape;1065;p6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54" name="Google Shape;3854;p117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team@medcos.com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medcos.com</a:t>
            </a:r>
            <a:endParaRPr dirty="0"/>
          </a:p>
        </p:txBody>
      </p:sp>
      <p:grpSp>
        <p:nvGrpSpPr>
          <p:cNvPr id="3855" name="Google Shape;3855;p117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3856" name="Google Shape;3856;p117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7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7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7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7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7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7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7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7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7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7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7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7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7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7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7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7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7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7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7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7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7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7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7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7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7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7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7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7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7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7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7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7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7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7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7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7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7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7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7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7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7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7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7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7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7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7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7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7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7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117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3907" name="Google Shape;3907;p117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7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7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7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7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7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7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7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7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7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7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7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7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7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7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7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7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7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7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17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17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7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7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7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7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9" name="Google Shape;3939;p117"/>
          <p:cNvSpPr/>
          <p:nvPr/>
        </p:nvSpPr>
        <p:spPr>
          <a:xfrm>
            <a:off x="1019175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117"/>
          <p:cNvSpPr/>
          <p:nvPr/>
        </p:nvSpPr>
        <p:spPr>
          <a:xfrm>
            <a:off x="1712260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3941;p117"/>
          <p:cNvSpPr/>
          <p:nvPr/>
        </p:nvSpPr>
        <p:spPr>
          <a:xfrm>
            <a:off x="2405344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2" name="Google Shape;3942;p117"/>
          <p:cNvGrpSpPr/>
          <p:nvPr/>
        </p:nvGrpSpPr>
        <p:grpSpPr>
          <a:xfrm>
            <a:off x="2523499" y="3356304"/>
            <a:ext cx="321691" cy="321691"/>
            <a:chOff x="1379798" y="1723250"/>
            <a:chExt cx="397887" cy="397887"/>
          </a:xfrm>
        </p:grpSpPr>
        <p:sp>
          <p:nvSpPr>
            <p:cNvPr id="3943" name="Google Shape;3943;p11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117"/>
          <p:cNvGrpSpPr/>
          <p:nvPr/>
        </p:nvGrpSpPr>
        <p:grpSpPr>
          <a:xfrm>
            <a:off x="1137321" y="3280104"/>
            <a:ext cx="321708" cy="321691"/>
            <a:chOff x="266768" y="1721375"/>
            <a:chExt cx="397907" cy="397887"/>
          </a:xfrm>
        </p:grpSpPr>
        <p:sp>
          <p:nvSpPr>
            <p:cNvPr id="3948" name="Google Shape;3948;p11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0" name="Google Shape;3950;p117"/>
          <p:cNvGrpSpPr/>
          <p:nvPr/>
        </p:nvGrpSpPr>
        <p:grpSpPr>
          <a:xfrm>
            <a:off x="1830422" y="3280104"/>
            <a:ext cx="321674" cy="321691"/>
            <a:chOff x="864491" y="1723250"/>
            <a:chExt cx="397866" cy="397887"/>
          </a:xfrm>
        </p:grpSpPr>
        <p:sp>
          <p:nvSpPr>
            <p:cNvPr id="3951" name="Google Shape;3951;p11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8687B4-517C-828A-D993-C37F9E10F7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9032" y="3880437"/>
            <a:ext cx="3715506" cy="5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299" y="-376028"/>
            <a:ext cx="6628565" cy="1521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How</a:t>
            </a:r>
            <a:r>
              <a:rPr lang="en" dirty="0"/>
              <a:t> </a:t>
            </a:r>
            <a:r>
              <a:rPr lang="en" dirty="0">
                <a:solidFill>
                  <a:srgbClr val="268FCD"/>
                </a:solidFill>
              </a:rPr>
              <a:t>MED</a:t>
            </a:r>
            <a:r>
              <a:rPr lang="en" dirty="0">
                <a:solidFill>
                  <a:srgbClr val="9ACD32"/>
                </a:solidFill>
              </a:rPr>
              <a:t>COS </a:t>
            </a:r>
            <a:r>
              <a:rPr lang="en" dirty="0">
                <a:solidFill>
                  <a:srgbClr val="6E7F80"/>
                </a:solidFill>
              </a:rPr>
              <a:t>works ?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814180" y="1222451"/>
            <a:ext cx="3474689" cy="3595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E7F80"/>
                </a:solidFill>
              </a:rPr>
              <a:t>We use Machine learning to predict consultation fees considering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Experience of a Doctor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Location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Specialization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Degree of Doctor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0BE90-47A5-7A8F-4077-B45DBABC5472}"/>
              </a:ext>
            </a:extLst>
          </p:cNvPr>
          <p:cNvGrpSpPr/>
          <p:nvPr/>
        </p:nvGrpSpPr>
        <p:grpSpPr>
          <a:xfrm>
            <a:off x="4408940" y="1419006"/>
            <a:ext cx="4760342" cy="3554532"/>
            <a:chOff x="4462728" y="873441"/>
            <a:chExt cx="4760342" cy="3554532"/>
          </a:xfrm>
        </p:grpSpPr>
        <p:sp>
          <p:nvSpPr>
            <p:cNvPr id="586" name="Google Shape;586;p58"/>
            <p:cNvSpPr/>
            <p:nvPr/>
          </p:nvSpPr>
          <p:spPr>
            <a:xfrm>
              <a:off x="7714524" y="1026253"/>
              <a:ext cx="665140" cy="661214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4922456" y="945869"/>
              <a:ext cx="3889011" cy="321440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4789572" y="4295636"/>
              <a:ext cx="4081782" cy="88649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4789572" y="4295636"/>
              <a:ext cx="1784363" cy="91289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6474927" y="4250128"/>
              <a:ext cx="195411" cy="177845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7842452" y="2205081"/>
              <a:ext cx="1380618" cy="1955200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8"/>
            <p:cNvSpPr/>
            <p:nvPr/>
          </p:nvSpPr>
          <p:spPr>
            <a:xfrm>
              <a:off x="5552746" y="1893987"/>
              <a:ext cx="2761235" cy="1792191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8"/>
            <p:cNvSpPr/>
            <p:nvPr/>
          </p:nvSpPr>
          <p:spPr>
            <a:xfrm>
              <a:off x="5672615" y="1998201"/>
              <a:ext cx="2524139" cy="1443145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6430602" y="3686100"/>
              <a:ext cx="1005542" cy="291887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6144081" y="3957055"/>
              <a:ext cx="1578577" cy="203238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6248295" y="3631399"/>
              <a:ext cx="1383257" cy="106943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5302723" y="3798141"/>
              <a:ext cx="664324" cy="362152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8"/>
            <p:cNvSpPr/>
            <p:nvPr/>
          </p:nvSpPr>
          <p:spPr>
            <a:xfrm>
              <a:off x="5237647" y="3256138"/>
              <a:ext cx="802304" cy="542090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4714028" y="4132990"/>
              <a:ext cx="4217305" cy="55702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58"/>
            <p:cNvGrpSpPr/>
            <p:nvPr/>
          </p:nvGrpSpPr>
          <p:grpSpPr>
            <a:xfrm>
              <a:off x="6151871" y="2100503"/>
              <a:ext cx="1578639" cy="1284706"/>
              <a:chOff x="2357113" y="709250"/>
              <a:chExt cx="2171252" cy="1766978"/>
            </a:xfrm>
          </p:grpSpPr>
          <p:sp>
            <p:nvSpPr>
              <p:cNvPr id="601" name="Google Shape;601;p58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8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8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8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8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8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8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8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8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8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8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8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8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8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8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8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8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8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8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8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8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8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8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8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8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8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8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8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8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8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8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8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8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8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8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8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8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8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8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8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8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8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8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8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8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8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8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58"/>
            <p:cNvGrpSpPr/>
            <p:nvPr/>
          </p:nvGrpSpPr>
          <p:grpSpPr>
            <a:xfrm>
              <a:off x="5424858" y="2654896"/>
              <a:ext cx="727013" cy="497802"/>
              <a:chOff x="4549425" y="3498550"/>
              <a:chExt cx="295375" cy="202250"/>
            </a:xfrm>
          </p:grpSpPr>
          <p:sp>
            <p:nvSpPr>
              <p:cNvPr id="649" name="Google Shape;649;p58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8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8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8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8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8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8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58"/>
            <p:cNvSpPr/>
            <p:nvPr/>
          </p:nvSpPr>
          <p:spPr>
            <a:xfrm flipH="1">
              <a:off x="5506865" y="1176769"/>
              <a:ext cx="533070" cy="497801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8"/>
            <p:cNvSpPr/>
            <p:nvPr/>
          </p:nvSpPr>
          <p:spPr>
            <a:xfrm flipH="1">
              <a:off x="5642945" y="1283132"/>
              <a:ext cx="337149" cy="28568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 flipH="1">
              <a:off x="5676095" y="1377183"/>
              <a:ext cx="283715" cy="105050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8"/>
            <p:cNvSpPr/>
            <p:nvPr/>
          </p:nvSpPr>
          <p:spPr>
            <a:xfrm>
              <a:off x="7307330" y="873441"/>
              <a:ext cx="415313" cy="411096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4590686" y="3972613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8392213" y="18710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8"/>
            <p:cNvSpPr/>
            <p:nvPr/>
          </p:nvSpPr>
          <p:spPr>
            <a:xfrm rot="2700000">
              <a:off x="4462786" y="35669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5264032" y="2087088"/>
              <a:ext cx="227477" cy="227477"/>
            </a:xfrm>
            <a:custGeom>
              <a:avLst/>
              <a:gdLst/>
              <a:ahLst/>
              <a:cxnLst/>
              <a:rect l="l" t="t" r="r" b="b"/>
              <a:pathLst>
                <a:path w="1610" h="1610" extrusionOk="0">
                  <a:moveTo>
                    <a:pt x="0" y="0"/>
                  </a:moveTo>
                  <a:lnTo>
                    <a:pt x="174" y="624"/>
                  </a:lnTo>
                  <a:lnTo>
                    <a:pt x="334" y="1232"/>
                  </a:lnTo>
                  <a:lnTo>
                    <a:pt x="667" y="899"/>
                  </a:lnTo>
                  <a:lnTo>
                    <a:pt x="1377" y="1609"/>
                  </a:lnTo>
                  <a:lnTo>
                    <a:pt x="1609" y="1377"/>
                  </a:lnTo>
                  <a:lnTo>
                    <a:pt x="899" y="682"/>
                  </a:lnTo>
                  <a:lnTo>
                    <a:pt x="1232" y="334"/>
                  </a:lnTo>
                  <a:lnTo>
                    <a:pt x="623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5162638" y="1622430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1875225"/>
            <a:ext cx="7715400" cy="272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Provide patients with an easy-to-use platform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Utilize Machine Learning to accurately predict fees based on various factors</a:t>
            </a:r>
          </a:p>
          <a:p>
            <a:pPr marL="146050" indent="0" algn="l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Increase transparency by providing upfront information on consultation fees</a:t>
            </a:r>
          </a:p>
          <a:p>
            <a:pPr marL="146050" indent="0" algn="l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Support doctors in attracting new patients and growing their practice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Improve overall access to quality healthcare services through technology and innovation.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3319345" y="978840"/>
            <a:ext cx="250531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Our Objective </a:t>
            </a:r>
            <a:endParaRPr dirty="0">
              <a:solidFill>
                <a:srgbClr val="6E7F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247775" y="895350"/>
            <a:ext cx="3105300" cy="33624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73"/>
          <p:cNvGrpSpPr/>
          <p:nvPr/>
        </p:nvGrpSpPr>
        <p:grpSpPr>
          <a:xfrm>
            <a:off x="4789075" y="895350"/>
            <a:ext cx="3105300" cy="3362400"/>
            <a:chOff x="1247775" y="1009650"/>
            <a:chExt cx="3105300" cy="3362400"/>
          </a:xfrm>
        </p:grpSpPr>
        <p:sp>
          <p:nvSpPr>
            <p:cNvPr id="1454" name="Google Shape;1454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73"/>
          <p:cNvSpPr/>
          <p:nvPr/>
        </p:nvSpPr>
        <p:spPr>
          <a:xfrm>
            <a:off x="248321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3"/>
          <p:cNvSpPr/>
          <p:nvPr/>
        </p:nvSpPr>
        <p:spPr>
          <a:xfrm>
            <a:off x="602266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73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grpSp>
        <p:nvGrpSpPr>
          <p:cNvPr id="1462" name="Google Shape;1462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63" name="Google Shape;1463;p73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73"/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467" name="Google Shape;1467;p73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9" name="Google Shape;1469;p73"/>
          <p:cNvSpPr txBox="1">
            <a:spLocks noGrp="1"/>
          </p:cNvSpPr>
          <p:nvPr>
            <p:ph type="subTitle" idx="2"/>
          </p:nvPr>
        </p:nvSpPr>
        <p:spPr>
          <a:xfrm>
            <a:off x="5059976" y="3010949"/>
            <a:ext cx="2563500" cy="106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a leading healthcare platform that connects patients and healthcare providers globally.</a:t>
            </a:r>
            <a:endParaRPr dirty="0"/>
          </a:p>
        </p:txBody>
      </p:sp>
      <p:sp>
        <p:nvSpPr>
          <p:cNvPr id="1470" name="Google Shape;1470;p73"/>
          <p:cNvSpPr txBox="1">
            <a:spLocks noGrp="1"/>
          </p:cNvSpPr>
          <p:nvPr>
            <p:ph type="subTitle" idx="1"/>
          </p:nvPr>
        </p:nvSpPr>
        <p:spPr>
          <a:xfrm>
            <a:off x="1518675" y="2918742"/>
            <a:ext cx="2563500" cy="128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accessible and affordable healthcare solutions through technology and innovation.</a:t>
            </a:r>
            <a:endParaRPr dirty="0"/>
          </a:p>
        </p:txBody>
      </p:sp>
      <p:sp>
        <p:nvSpPr>
          <p:cNvPr id="1471" name="Google Shape;1471;p73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764650" y="695343"/>
            <a:ext cx="3614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Development Process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1" name="Google Shape;681;p60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49506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Collecting data from </a:t>
            </a:r>
            <a:r>
              <a:rPr lang="en-US" dirty="0" err="1">
                <a:hlinkClick r:id="rId3"/>
              </a:rPr>
              <a:t>Practo</a:t>
            </a:r>
            <a:endParaRPr dirty="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4" name="Google Shape;684;p60"/>
          <p:cNvSpPr txBox="1">
            <a:spLocks noGrp="1"/>
          </p:cNvSpPr>
          <p:nvPr>
            <p:ph type="subTitle" idx="6"/>
          </p:nvPr>
        </p:nvSpPr>
        <p:spPr>
          <a:xfrm>
            <a:off x="1661999" y="3495675"/>
            <a:ext cx="2724301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Choosing an appropriate machine learning algorithm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subTitle" idx="9"/>
          </p:nvPr>
        </p:nvSpPr>
        <p:spPr>
          <a:xfrm>
            <a:off x="5652974" y="1933575"/>
            <a:ext cx="293009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Preprocessing the collected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6E7F80"/>
                </a:solidFill>
                <a:latin typeface="Montserrat" panose="00000500000000000000" pitchFamily="2" charset="0"/>
              </a:rPr>
              <a:t>And remove inconsistencies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87630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Putting the developed model into production</a:t>
            </a:r>
            <a:endParaRPr dirty="0"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Beautiful Soup in Python</a:t>
            </a:r>
            <a:endParaRPr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91433052-DD91-7544-BA12-B0590090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5" y="1614463"/>
            <a:ext cx="4452495" cy="19145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/ Language Used :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62F8713-26F6-355F-380B-CE6D7C003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5" y="2859608"/>
            <a:ext cx="4087591" cy="108421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6B04505-6982-EA69-5A9D-54214E97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110" y="1639059"/>
            <a:ext cx="1113870" cy="12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6B04505-6982-EA69-5A9D-54214E97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0" y="1639059"/>
            <a:ext cx="1113870" cy="1220549"/>
          </a:xfrm>
          <a:prstGeom prst="rect">
            <a:avLst/>
          </a:prstGeom>
        </p:spPr>
      </p:pic>
      <p:sp>
        <p:nvSpPr>
          <p:cNvPr id="8" name="Google Shape;718;p62">
            <a:extLst>
              <a:ext uri="{FF2B5EF4-FFF2-40B4-BE49-F238E27FC236}">
                <a16:creationId xmlns:a16="http://schemas.microsoft.com/office/drawing/2014/main" id="{322F70F7-A5CA-2AAD-D50D-D255F8C31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9" name="Google Shape;719;p62">
            <a:extLst>
              <a:ext uri="{FF2B5EF4-FFF2-40B4-BE49-F238E27FC236}">
                <a16:creationId xmlns:a16="http://schemas.microsoft.com/office/drawing/2014/main" id="{251A1DBF-0466-DD22-70AF-1371143F10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/ Language Used 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2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07300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/ Language used 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Flask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9BBBEE2-FFC0-B583-DCDD-E770EDF1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55" y="1538147"/>
            <a:ext cx="1407804" cy="20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4823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353</Words>
  <Application>Microsoft Office PowerPoint</Application>
  <PresentationFormat>On-screen Show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Anaheim</vt:lpstr>
      <vt:lpstr>Arial</vt:lpstr>
      <vt:lpstr>Alata</vt:lpstr>
      <vt:lpstr>Roboto Condensed Light</vt:lpstr>
      <vt:lpstr>Montserrat</vt:lpstr>
      <vt:lpstr>Söhne</vt:lpstr>
      <vt:lpstr>Healthcare Center Website by Slidesgo</vt:lpstr>
      <vt:lpstr>A Machine Learning Project</vt:lpstr>
      <vt:lpstr>How MEDCOS works ?</vt:lpstr>
      <vt:lpstr>Our Objective </vt:lpstr>
      <vt:lpstr>VISION</vt:lpstr>
      <vt:lpstr>Development Process</vt:lpstr>
      <vt:lpstr>01.</vt:lpstr>
      <vt:lpstr>02.</vt:lpstr>
      <vt:lpstr>03.</vt:lpstr>
      <vt:lpstr>04.</vt:lpstr>
      <vt:lpstr>Difficulties Faced</vt:lpstr>
      <vt:lpstr>Demonstration</vt:lpstr>
      <vt:lpstr>Future  Scope</vt:lpstr>
      <vt:lpstr>Reach</vt:lpstr>
      <vt:lpstr>Conclusion</vt:lpstr>
      <vt:lpstr>PowerPoint Presentation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ML Project</dc:title>
  <cp:lastModifiedBy>CHOUDHARY PRANAV UMESH</cp:lastModifiedBy>
  <cp:revision>15</cp:revision>
  <dcterms:modified xsi:type="dcterms:W3CDTF">2023-03-27T13:34:05Z</dcterms:modified>
</cp:coreProperties>
</file>