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2" r:id="rId5"/>
    <p:sldId id="264" r:id="rId6"/>
    <p:sldId id="263" r:id="rId7"/>
    <p:sldId id="261" r:id="rId8"/>
    <p:sldId id="265" r:id="rId9"/>
    <p:sldId id="266" r:id="rId10"/>
    <p:sldId id="267" r:id="rId11"/>
    <p:sldId id="273" r:id="rId12"/>
    <p:sldId id="268" r:id="rId13"/>
    <p:sldId id="269" r:id="rId14"/>
    <p:sldId id="270" r:id="rId15"/>
    <p:sldId id="271" r:id="rId16"/>
    <p:sldId id="272" r:id="rId17"/>
    <p:sldId id="27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A5D5F9"/>
    <a:srgbClr val="92CCF8"/>
    <a:srgbClr val="CCFFFF"/>
    <a:srgbClr val="66FFFF"/>
    <a:srgbClr val="FFFF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5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1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84951"/>
            <a:ext cx="4953000" cy="273050"/>
          </a:xfrm>
        </p:spPr>
        <p:txBody>
          <a:bodyPr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rekogle.com/NCNRS349/modules/SizeStructure/Cases/Whittlesey.html" TargetMode="External"/><Relationship Id="rId2" Type="http://schemas.openxmlformats.org/officeDocument/2006/relationships/hyperlink" Target="http://derekogle.com/NCNRS349/modules/Abundance/MarkRecap/CE2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gif"/><Relationship Id="rId5" Type="http://schemas.openxmlformats.org/officeDocument/2006/relationships/hyperlink" Target="../../NCNRS349/modules/MgmntBagLimits/CE_BagLimitsReductions.pptx" TargetMode="External"/><Relationship Id="rId4" Type="http://schemas.openxmlformats.org/officeDocument/2006/relationships/hyperlink" Target="../../NCNRS349/modules/MgmntSizeLimits/CE_SlotLimitEffectiveness.ppt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rekogle.com/fishR/" TargetMode="External"/><Relationship Id="rId2" Type="http://schemas.openxmlformats.org/officeDocument/2006/relationships/hyperlink" Target="http://derekogle.com/IFA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derekogle.com/NCMTH107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lan.cap.utah.edu/wp-content/uploads/sites/4/2015/09/BrownBagLunchAp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30" y="2743200"/>
            <a:ext cx="4147769" cy="390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pPr algn="l"/>
            <a:r>
              <a:rPr lang="en-US" sz="6600" dirty="0" smtClean="0"/>
              <a:t>Dr. Derek H. Ogle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4191000" cy="1676400"/>
          </a:xfrm>
        </p:spPr>
        <p:txBody>
          <a:bodyPr/>
          <a:lstStyle/>
          <a:p>
            <a:r>
              <a:rPr lang="en-US" sz="5400" dirty="0" smtClean="0"/>
              <a:t>The Evolution of a Lecturer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144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 smtClean="0"/>
              <a:t>NRS349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363"/>
            <a:ext cx="8229600" cy="6096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Description / Learning </a:t>
            </a:r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 dirty="0"/>
          </a:p>
        </p:txBody>
      </p:sp>
      <p:pic>
        <p:nvPicPr>
          <p:cNvPr id="6" name="Picture 2" descr="http://plan.cap.utah.edu/wp-content/uploads/sites/4/2015/09/BrownBagLunchApp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37" y="6000750"/>
            <a:ext cx="90116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87290"/>
            <a:ext cx="7996169" cy="12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 smtClean="0"/>
              <a:t>NRS349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363"/>
            <a:ext cx="8229600" cy="609600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Description / Learning </a:t>
            </a:r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95968" cy="5184980"/>
          </a:xfrm>
          <a:prstGeom prst="rect">
            <a:avLst/>
          </a:prstGeom>
        </p:spPr>
      </p:pic>
      <p:pic>
        <p:nvPicPr>
          <p:cNvPr id="6" name="Picture 2" descr="http://plan.cap.utah.edu/wp-content/uploads/sites/4/2015/09/BrownBagLunchApp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37" y="6000750"/>
            <a:ext cx="90116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762000" y="2514600"/>
            <a:ext cx="7442737" cy="4032148"/>
            <a:chOff x="762000" y="2514600"/>
            <a:chExt cx="7442737" cy="4032148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676400" y="2514600"/>
              <a:ext cx="1219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686232" y="2789904"/>
              <a:ext cx="1219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43000" y="3087328"/>
              <a:ext cx="1219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32936" y="3382296"/>
              <a:ext cx="1219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76400" y="3657600"/>
              <a:ext cx="1219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48400" y="5943600"/>
              <a:ext cx="1600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62000" y="6248400"/>
              <a:ext cx="744273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6863" y="6543368"/>
              <a:ext cx="2165273" cy="33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509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 Study 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5562600"/>
          </a:xfrm>
        </p:spPr>
        <p:txBody>
          <a:bodyPr/>
          <a:lstStyle/>
          <a:p>
            <a:r>
              <a:rPr lang="en-US" dirty="0" smtClean="0"/>
              <a:t>Develop a deeper understanding of analyses.</a:t>
            </a:r>
          </a:p>
          <a:p>
            <a:pPr lvl="1"/>
            <a:r>
              <a:rPr lang="en-US" dirty="0" smtClean="0">
                <a:hlinkClick r:id="rId2"/>
              </a:rPr>
              <a:t>Mark-Recapture Assumptions</a:t>
            </a:r>
            <a:endParaRPr lang="en-US" dirty="0" smtClean="0"/>
          </a:p>
          <a:p>
            <a:pPr lvl="1"/>
            <a:endParaRPr lang="en-US" sz="1200" dirty="0"/>
          </a:p>
          <a:p>
            <a:r>
              <a:rPr lang="en-US" dirty="0" smtClean="0"/>
              <a:t>Integrate biological understanding (from other courses) with analytical results.</a:t>
            </a:r>
          </a:p>
          <a:p>
            <a:pPr lvl="1"/>
            <a:r>
              <a:rPr lang="en-US" dirty="0" smtClean="0">
                <a:hlinkClick r:id="rId3"/>
              </a:rPr>
              <a:t>Whittlesey Creek Size Structure Analysis</a:t>
            </a:r>
            <a:endParaRPr lang="en-US" dirty="0" smtClean="0"/>
          </a:p>
          <a:p>
            <a:pPr lvl="1"/>
            <a:endParaRPr lang="en-US" sz="1200" dirty="0"/>
          </a:p>
          <a:p>
            <a:r>
              <a:rPr lang="en-US" dirty="0" smtClean="0"/>
              <a:t>Develop understanding from real scenarios/situations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hlinkClick r:id="rId4" action="ppaction://hlinkpres?slideindex=1&amp;slidetitle="/>
              </a:rPr>
              <a:t>Largemouth Bass Slot Limit Scenario</a:t>
            </a:r>
            <a:endParaRPr lang="en-US" dirty="0" smtClean="0"/>
          </a:p>
          <a:p>
            <a:pPr lvl="1"/>
            <a:r>
              <a:rPr lang="en-US" dirty="0" smtClean="0">
                <a:hlinkClick r:id="rId5" action="ppaction://hlinkpres?slideindex=1&amp;slidetitle="/>
              </a:rPr>
              <a:t>Minnesota </a:t>
            </a:r>
            <a:r>
              <a:rPr lang="en-US" dirty="0" smtClean="0">
                <a:hlinkClick r:id="rId5" action="ppaction://hlinkpres?slideindex=1&amp;slidetitle="/>
              </a:rPr>
              <a:t>Bag </a:t>
            </a:r>
            <a:r>
              <a:rPr lang="en-US" dirty="0" smtClean="0">
                <a:hlinkClick r:id="rId5" action="ppaction://hlinkpres?slideindex=1&amp;slidetitle="/>
              </a:rPr>
              <a:t>Limits Scenario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 dirty="0"/>
          </a:p>
        </p:txBody>
      </p:sp>
      <p:pic>
        <p:nvPicPr>
          <p:cNvPr id="5" name="Picture 2" descr="http://plan.cap.utah.edu/wp-content/uploads/sites/4/2015/09/BrownBagLunchApple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37" y="6000750"/>
            <a:ext cx="90116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 Study (Initial) Observations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Overall</a:t>
            </a:r>
          </a:p>
          <a:p>
            <a:pPr lvl="1"/>
            <a:r>
              <a:rPr lang="en-US" dirty="0" smtClean="0"/>
              <a:t>Generally effective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learning and engagement</a:t>
            </a:r>
          </a:p>
          <a:p>
            <a:pPr lvl="1"/>
            <a:r>
              <a:rPr lang="en-US" dirty="0" smtClean="0"/>
              <a:t>Selection and development is critical</a:t>
            </a:r>
          </a:p>
          <a:p>
            <a:pPr lvl="1"/>
            <a:r>
              <a:rPr lang="en-US" dirty="0" smtClean="0"/>
              <a:t>Student preparation is critical</a:t>
            </a:r>
          </a:p>
          <a:p>
            <a:pPr lvl="1"/>
            <a:r>
              <a:rPr lang="en-US" dirty="0" smtClean="0"/>
              <a:t>50-minutes is  limiting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 dirty="0"/>
          </a:p>
        </p:txBody>
      </p:sp>
      <p:pic>
        <p:nvPicPr>
          <p:cNvPr id="5" name="Picture 2" descr="http://plan.cap.utah.edu/wp-content/uploads/sites/4/2015/09/BrownBagLunchApp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37" y="6000750"/>
            <a:ext cx="90116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5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 Study (Initial) Observations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676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Overall</a:t>
            </a:r>
          </a:p>
          <a:p>
            <a:r>
              <a:rPr lang="en-US" dirty="0" smtClean="0"/>
              <a:t>Personal</a:t>
            </a:r>
          </a:p>
          <a:p>
            <a:pPr lvl="1"/>
            <a:r>
              <a:rPr lang="en-US" dirty="0" smtClean="0"/>
              <a:t>Different skills and mindset are required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 dirty="0"/>
          </a:p>
        </p:txBody>
      </p:sp>
      <p:pic>
        <p:nvPicPr>
          <p:cNvPr id="1026" name="Picture 2" descr="Nick at his b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5334000" cy="356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03" y="2977383"/>
            <a:ext cx="4783394" cy="3584549"/>
          </a:xfrm>
          <a:prstGeom prst="rect">
            <a:avLst/>
          </a:prstGeom>
        </p:spPr>
      </p:pic>
      <p:pic>
        <p:nvPicPr>
          <p:cNvPr id="8" name="Picture 2" descr="http://plan.cap.utah.edu/wp-content/uploads/sites/4/2015/09/BrownBagLunchAppl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37" y="6000750"/>
            <a:ext cx="90116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30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6250"/>
            <a:ext cx="8458200" cy="6112371"/>
          </a:xfrm>
          <a:prstGeom prst="rect">
            <a:avLst/>
          </a:prstGeom>
        </p:spPr>
      </p:pic>
      <p:pic>
        <p:nvPicPr>
          <p:cNvPr id="6" name="Picture 2" descr="http://plan.cap.utah.edu/wp-content/uploads/sites/4/2015/09/BrownBagLunchApp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37" y="6000750"/>
            <a:ext cx="90116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 Study (Initial) Observations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958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Overall</a:t>
            </a:r>
          </a:p>
          <a:p>
            <a:r>
              <a:rPr lang="en-US" dirty="0" smtClean="0"/>
              <a:t>Personal</a:t>
            </a:r>
          </a:p>
          <a:p>
            <a:pPr lvl="1"/>
            <a:r>
              <a:rPr lang="en-US" dirty="0" smtClean="0"/>
              <a:t>Different skills and mindset are </a:t>
            </a:r>
            <a:r>
              <a:rPr lang="en-US" dirty="0" smtClean="0"/>
              <a:t>required</a:t>
            </a:r>
          </a:p>
          <a:p>
            <a:pPr lvl="2"/>
            <a:r>
              <a:rPr lang="en-US" dirty="0" smtClean="0"/>
              <a:t>Preparation is different</a:t>
            </a:r>
          </a:p>
          <a:p>
            <a:pPr lvl="2"/>
            <a:r>
              <a:rPr lang="en-US" dirty="0" smtClean="0"/>
              <a:t>Give up some “control”</a:t>
            </a:r>
          </a:p>
          <a:p>
            <a:pPr lvl="2"/>
            <a:r>
              <a:rPr lang="en-US" dirty="0" smtClean="0"/>
              <a:t>Let the students “struggle”</a:t>
            </a:r>
          </a:p>
          <a:p>
            <a:pPr lvl="2"/>
            <a:r>
              <a:rPr lang="en-US" dirty="0" smtClean="0"/>
              <a:t>Grading is more difficult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 dirty="0"/>
          </a:p>
        </p:txBody>
      </p:sp>
      <p:pic>
        <p:nvPicPr>
          <p:cNvPr id="8" name="Picture 2" descr="http://plan.cap.utah.edu/wp-content/uploads/sites/4/2015/09/BrownBagLunchApp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37" y="6000750"/>
            <a:ext cx="90116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0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 Study (Initial) Observations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958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Overall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Personal</a:t>
            </a:r>
          </a:p>
          <a:p>
            <a:r>
              <a:rPr lang="en-US" dirty="0" smtClean="0"/>
              <a:t>Institutional</a:t>
            </a:r>
            <a:endParaRPr lang="en-US" dirty="0" smtClean="0"/>
          </a:p>
          <a:p>
            <a:pPr lvl="1"/>
            <a:r>
              <a:rPr lang="en-US" dirty="0" smtClean="0"/>
              <a:t>Need flexibility</a:t>
            </a:r>
          </a:p>
          <a:p>
            <a:pPr lvl="1"/>
            <a:r>
              <a:rPr lang="en-US" dirty="0" smtClean="0"/>
              <a:t>Need support</a:t>
            </a:r>
          </a:p>
          <a:p>
            <a:pPr lvl="1"/>
            <a:r>
              <a:rPr lang="en-US" dirty="0" smtClean="0"/>
              <a:t>Consider effects on evaluation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 dirty="0"/>
          </a:p>
        </p:txBody>
      </p:sp>
      <p:pic>
        <p:nvPicPr>
          <p:cNvPr id="8" name="Picture 2" descr="http://plan.cap.utah.edu/wp-content/uploads/sites/4/2015/09/BrownBagLunchApp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37" y="6000750"/>
            <a:ext cx="90116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2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Presentation 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Provide a sabbatical completion report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Describe and reflect on my use of case studies in the Fisheries Science &amp; Management course.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 dirty="0"/>
          </a:p>
        </p:txBody>
      </p:sp>
      <p:pic>
        <p:nvPicPr>
          <p:cNvPr id="6" name="Picture 2" descr="http://plan.cap.utah.edu/wp-content/uploads/sites/4/2015/09/BrownBagLunchApp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37" y="6000750"/>
            <a:ext cx="90116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Sabbatical Completion Report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IFAR Book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hlinkClick r:id="rId3"/>
              </a:rPr>
              <a:t>fishR</a:t>
            </a:r>
            <a:r>
              <a:rPr lang="en-US" dirty="0" smtClean="0">
                <a:hlinkClick r:id="rId3"/>
              </a:rPr>
              <a:t> Webpage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 dirty="0"/>
          </a:p>
        </p:txBody>
      </p:sp>
      <p:pic>
        <p:nvPicPr>
          <p:cNvPr id="6" name="Picture 2" descr="http://plan.cap.utah.edu/wp-content/uploads/sites/4/2015/09/BrownBagLunchAppl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37" y="6000750"/>
            <a:ext cx="90116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4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b="1" dirty="0" smtClean="0"/>
              <a:t>Opportunities from IFAR/</a:t>
            </a:r>
            <a:r>
              <a:rPr lang="en-US" b="1" dirty="0" err="1" smtClean="0"/>
              <a:t>fishR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b="1" dirty="0" smtClean="0"/>
              <a:t>Workshops</a:t>
            </a:r>
          </a:p>
          <a:p>
            <a:pPr lvl="1"/>
            <a:r>
              <a:rPr lang="en-US" dirty="0" smtClean="0"/>
              <a:t>AFS national meetings (Portland, Kansas City)</a:t>
            </a:r>
            <a:endParaRPr lang="en-US" dirty="0"/>
          </a:p>
          <a:p>
            <a:pPr lvl="1"/>
            <a:r>
              <a:rPr lang="en-US" dirty="0" err="1" smtClean="0"/>
              <a:t>WiDNR</a:t>
            </a:r>
            <a:r>
              <a:rPr lang="en-US" dirty="0" smtClean="0"/>
              <a:t> trainings</a:t>
            </a:r>
          </a:p>
          <a:p>
            <a:pPr lvl="1"/>
            <a:r>
              <a:rPr lang="en-US" dirty="0" smtClean="0"/>
              <a:t>Vermont</a:t>
            </a:r>
          </a:p>
          <a:p>
            <a:pPr lvl="1"/>
            <a:r>
              <a:rPr lang="en-US" dirty="0" smtClean="0"/>
              <a:t>Nunavut?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 dirty="0"/>
          </a:p>
        </p:txBody>
      </p:sp>
      <p:pic>
        <p:nvPicPr>
          <p:cNvPr id="5" name="Picture 2" descr="http://plan.cap.utah.edu/wp-content/uploads/sites/4/2015/09/BrownBagLunchApp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37" y="6000750"/>
            <a:ext cx="90116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47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Nunavut?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 dirty="0"/>
          </a:p>
        </p:txBody>
      </p:sp>
      <p:pic>
        <p:nvPicPr>
          <p:cNvPr id="7" name="Picture 2" descr="http://plan.cap.utah.edu/wp-content/uploads/sites/4/2015/09/BrownBagLunchApp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37" y="6000750"/>
            <a:ext cx="90116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52400" y="1507944"/>
            <a:ext cx="5867400" cy="4934311"/>
            <a:chOff x="152400" y="1507944"/>
            <a:chExt cx="5867400" cy="4934311"/>
          </a:xfrm>
        </p:grpSpPr>
        <p:pic>
          <p:nvPicPr>
            <p:cNvPr id="2050" name="Picture 2" descr="http://www.queensu.ca/asu/sites/webpublish.queensu.ca.asuwww/files/images/News/IqaluitMap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507944"/>
              <a:ext cx="5867400" cy="4934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3167931"/>
              <a:ext cx="381000" cy="381000"/>
            </a:xfrm>
            <a:prstGeom prst="rect">
              <a:avLst/>
            </a:prstGeom>
          </p:spPr>
        </p:pic>
      </p:grpSp>
      <p:pic>
        <p:nvPicPr>
          <p:cNvPr id="2052" name="Picture 4" descr="https://mish1100.files.wordpress.com/2013/05/img_280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68655"/>
            <a:ext cx="6142377" cy="408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08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b="1" dirty="0" smtClean="0"/>
              <a:t>Opportunities from IFAR/</a:t>
            </a:r>
            <a:r>
              <a:rPr lang="en-US" b="1" dirty="0" err="1" smtClean="0"/>
              <a:t>fishR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Workshops</a:t>
            </a:r>
          </a:p>
          <a:p>
            <a:r>
              <a:rPr lang="en-US" b="1" dirty="0" smtClean="0"/>
              <a:t>“Cool” Consultations</a:t>
            </a:r>
          </a:p>
          <a:p>
            <a:pPr lvl="1"/>
            <a:r>
              <a:rPr lang="en-US" dirty="0" smtClean="0"/>
              <a:t>Atlantic Salmon, Arctic </a:t>
            </a:r>
            <a:r>
              <a:rPr lang="en-US" dirty="0" err="1" smtClean="0"/>
              <a:t>Charr</a:t>
            </a:r>
            <a:endParaRPr lang="en-US" dirty="0" smtClean="0"/>
          </a:p>
          <a:p>
            <a:pPr lvl="1"/>
            <a:r>
              <a:rPr lang="en-US" dirty="0" smtClean="0"/>
              <a:t>Brook Trout in high mountain lakes in Idaho</a:t>
            </a:r>
          </a:p>
          <a:p>
            <a:pPr lvl="1"/>
            <a:r>
              <a:rPr lang="en-US" dirty="0" smtClean="0"/>
              <a:t>Lake Michigan Whitefish and Cisco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Turtles in Turkey</a:t>
            </a:r>
          </a:p>
          <a:p>
            <a:pPr lvl="1"/>
            <a:r>
              <a:rPr lang="en-US" dirty="0" smtClean="0"/>
              <a:t>Salamanders in Appalachia</a:t>
            </a:r>
          </a:p>
          <a:p>
            <a:pPr lvl="1"/>
            <a:r>
              <a:rPr lang="en-US" dirty="0" smtClean="0"/>
              <a:t>Grizzly Bears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 dirty="0"/>
          </a:p>
        </p:txBody>
      </p:sp>
      <p:pic>
        <p:nvPicPr>
          <p:cNvPr id="5" name="Picture 2" descr="http://plan.cap.utah.edu/wp-content/uploads/sites/4/2015/09/BrownBagLunchApp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37" y="6000750"/>
            <a:ext cx="90116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Sabbatical Completion Report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IFAR Book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fishR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Webpage</a:t>
            </a:r>
          </a:p>
          <a:p>
            <a:endParaRPr lang="en-US" dirty="0"/>
          </a:p>
          <a:p>
            <a:r>
              <a:rPr lang="en-US" dirty="0" smtClean="0"/>
              <a:t>Major changes to </a:t>
            </a:r>
            <a:r>
              <a:rPr lang="en-US" dirty="0" smtClean="0">
                <a:hlinkClick r:id="rId2"/>
              </a:rPr>
              <a:t>Statistical Analysis and Concepts</a:t>
            </a:r>
            <a:r>
              <a:rPr lang="en-US" dirty="0" smtClean="0"/>
              <a:t> course.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 dirty="0"/>
          </a:p>
        </p:txBody>
      </p:sp>
      <p:pic>
        <p:nvPicPr>
          <p:cNvPr id="5" name="Picture 2" descr="http://plan.cap.utah.edu/wp-content/uploads/sites/4/2015/09/BrownBagLunchApp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37" y="6000750"/>
            <a:ext cx="90116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2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 … 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 dirty="0"/>
          </a:p>
        </p:txBody>
      </p:sp>
      <p:pic>
        <p:nvPicPr>
          <p:cNvPr id="8194" name="Picture 2" descr="http://29gx9627manh35u6u63gnsfl.wpengine.netdna-cdn.com/wp-content/uploads/2015/12/thank-you-1400x800-c-defaul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4" y="1143000"/>
            <a:ext cx="800099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lan.cap.utah.edu/wp-content/uploads/sites/4/2015/09/BrownBagLunchApp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37" y="6000750"/>
            <a:ext cx="90116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4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Presentation 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Provide a sabbatical completion report.</a:t>
            </a:r>
          </a:p>
          <a:p>
            <a:endParaRPr lang="en-US" dirty="0"/>
          </a:p>
          <a:p>
            <a:r>
              <a:rPr lang="en-US" dirty="0" smtClean="0"/>
              <a:t>Describe and reflect on my use of case studies in the Fisheries Science &amp; Management course.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Brown Bag  ●  Northland College ●  31 March 2016</a:t>
            </a:r>
            <a:endParaRPr lang="en-US" dirty="0"/>
          </a:p>
        </p:txBody>
      </p:sp>
      <p:pic>
        <p:nvPicPr>
          <p:cNvPr id="6" name="Picture 2" descr="http://plan.cap.utah.edu/wp-content/uploads/sites/4/2015/09/BrownBagLunchApp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37" y="6000750"/>
            <a:ext cx="90116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0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063C64"/>
      </a:hlink>
      <a:folHlink>
        <a:srgbClr val="3147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432</Words>
  <Application>Microsoft Office PowerPoint</Application>
  <PresentationFormat>On-screen Show (4:3)</PresentationFormat>
  <Paragraphs>95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Dr. Derek H. Ogle</vt:lpstr>
      <vt:lpstr>Presentation Goals</vt:lpstr>
      <vt:lpstr>Sabbatical Completion Report</vt:lpstr>
      <vt:lpstr>Opportunities from IFAR/fishR</vt:lpstr>
      <vt:lpstr>Nunavut?</vt:lpstr>
      <vt:lpstr>Opportunities from IFAR/fishR</vt:lpstr>
      <vt:lpstr>Sabbatical Completion Report</vt:lpstr>
      <vt:lpstr>So … </vt:lpstr>
      <vt:lpstr>Presentation Goals</vt:lpstr>
      <vt:lpstr>NRS349</vt:lpstr>
      <vt:lpstr>NRS349</vt:lpstr>
      <vt:lpstr>Case Study Goals</vt:lpstr>
      <vt:lpstr>Case Study (Initial) Observations</vt:lpstr>
      <vt:lpstr>Case Study (Initial) Observations</vt:lpstr>
      <vt:lpstr>PowerPoint Presentation</vt:lpstr>
      <vt:lpstr>Case Study (Initial) Observations</vt:lpstr>
      <vt:lpstr>Case Study (Initial) Observations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using FM Database</dc:title>
  <dc:creator>Derek Ogle</dc:creator>
  <cp:lastModifiedBy>Derek Ogle</cp:lastModifiedBy>
  <cp:revision>85</cp:revision>
  <dcterms:created xsi:type="dcterms:W3CDTF">2009-12-30T00:53:00Z</dcterms:created>
  <dcterms:modified xsi:type="dcterms:W3CDTF">2016-03-31T16:17:29Z</dcterms:modified>
</cp:coreProperties>
</file>