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3"/>
  </p:notesMasterIdLst>
  <p:sldIdLst>
    <p:sldId id="256" r:id="rId2"/>
  </p:sldIdLst>
  <p:sldSz cx="32918400" cy="43891200"/>
  <p:notesSz cx="32461200" cy="43434000"/>
  <p:defaultTextStyle>
    <a:defPPr>
      <a:defRPr lang="en-US"/>
    </a:defPPr>
    <a:lvl1pPr algn="l" rtl="0" fontAlgn="base">
      <a:spcBef>
        <a:spcPct val="0"/>
      </a:spcBef>
      <a:spcAft>
        <a:spcPct val="0"/>
      </a:spcAft>
      <a:defRPr sz="3200" kern="1200">
        <a:solidFill>
          <a:schemeClr val="tx1"/>
        </a:solidFill>
        <a:latin typeface="Helvetica" charset="0"/>
        <a:ea typeface="+mn-ea"/>
        <a:cs typeface="+mn-cs"/>
      </a:defRPr>
    </a:lvl1pPr>
    <a:lvl2pPr marL="457200" algn="l" rtl="0" fontAlgn="base">
      <a:spcBef>
        <a:spcPct val="0"/>
      </a:spcBef>
      <a:spcAft>
        <a:spcPct val="0"/>
      </a:spcAft>
      <a:defRPr sz="3200" kern="1200">
        <a:solidFill>
          <a:schemeClr val="tx1"/>
        </a:solidFill>
        <a:latin typeface="Helvetica" charset="0"/>
        <a:ea typeface="+mn-ea"/>
        <a:cs typeface="+mn-cs"/>
      </a:defRPr>
    </a:lvl2pPr>
    <a:lvl3pPr marL="914400" algn="l" rtl="0" fontAlgn="base">
      <a:spcBef>
        <a:spcPct val="0"/>
      </a:spcBef>
      <a:spcAft>
        <a:spcPct val="0"/>
      </a:spcAft>
      <a:defRPr sz="3200" kern="1200">
        <a:solidFill>
          <a:schemeClr val="tx1"/>
        </a:solidFill>
        <a:latin typeface="Helvetica" charset="0"/>
        <a:ea typeface="+mn-ea"/>
        <a:cs typeface="+mn-cs"/>
      </a:defRPr>
    </a:lvl3pPr>
    <a:lvl4pPr marL="1371600" algn="l" rtl="0" fontAlgn="base">
      <a:spcBef>
        <a:spcPct val="0"/>
      </a:spcBef>
      <a:spcAft>
        <a:spcPct val="0"/>
      </a:spcAft>
      <a:defRPr sz="3200" kern="1200">
        <a:solidFill>
          <a:schemeClr val="tx1"/>
        </a:solidFill>
        <a:latin typeface="Helvetica" charset="0"/>
        <a:ea typeface="+mn-ea"/>
        <a:cs typeface="+mn-cs"/>
      </a:defRPr>
    </a:lvl4pPr>
    <a:lvl5pPr marL="1828800" algn="l" rtl="0" fontAlgn="base">
      <a:spcBef>
        <a:spcPct val="0"/>
      </a:spcBef>
      <a:spcAft>
        <a:spcPct val="0"/>
      </a:spcAft>
      <a:defRPr sz="3200" kern="1200">
        <a:solidFill>
          <a:schemeClr val="tx1"/>
        </a:solidFill>
        <a:latin typeface="Helvetica" charset="0"/>
        <a:ea typeface="+mn-ea"/>
        <a:cs typeface="+mn-cs"/>
      </a:defRPr>
    </a:lvl5pPr>
    <a:lvl6pPr marL="2286000" algn="l" defTabSz="914400" rtl="0" eaLnBrk="1" latinLnBrk="0" hangingPunct="1">
      <a:defRPr sz="3200" kern="1200">
        <a:solidFill>
          <a:schemeClr val="tx1"/>
        </a:solidFill>
        <a:latin typeface="Helvetica" charset="0"/>
        <a:ea typeface="+mn-ea"/>
        <a:cs typeface="+mn-cs"/>
      </a:defRPr>
    </a:lvl6pPr>
    <a:lvl7pPr marL="2743200" algn="l" defTabSz="914400" rtl="0" eaLnBrk="1" latinLnBrk="0" hangingPunct="1">
      <a:defRPr sz="3200" kern="1200">
        <a:solidFill>
          <a:schemeClr val="tx1"/>
        </a:solidFill>
        <a:latin typeface="Helvetica" charset="0"/>
        <a:ea typeface="+mn-ea"/>
        <a:cs typeface="+mn-cs"/>
      </a:defRPr>
    </a:lvl7pPr>
    <a:lvl8pPr marL="3200400" algn="l" defTabSz="914400" rtl="0" eaLnBrk="1" latinLnBrk="0" hangingPunct="1">
      <a:defRPr sz="3200" kern="1200">
        <a:solidFill>
          <a:schemeClr val="tx1"/>
        </a:solidFill>
        <a:latin typeface="Helvetica" charset="0"/>
        <a:ea typeface="+mn-ea"/>
        <a:cs typeface="+mn-cs"/>
      </a:defRPr>
    </a:lvl8pPr>
    <a:lvl9pPr marL="3657600" algn="l" defTabSz="914400" rtl="0" eaLnBrk="1" latinLnBrk="0" hangingPunct="1">
      <a:defRPr sz="3200" kern="1200">
        <a:solidFill>
          <a:schemeClr val="tx1"/>
        </a:solidFill>
        <a:latin typeface="Helvetica" charset="0"/>
        <a:ea typeface="+mn-ea"/>
        <a:cs typeface="+mn-cs"/>
      </a:defRPr>
    </a:lvl9pPr>
  </p:defaultTextStyle>
  <p:extLst>
    <p:ext uri="{EFAFB233-063F-42B5-8137-9DF3F51BA10A}">
      <p15:sldGuideLst xmlns:p15="http://schemas.microsoft.com/office/powerpoint/2012/main">
        <p15:guide id="1" orient="horz" pos="956">
          <p15:clr>
            <a:srgbClr val="A4A3A4"/>
          </p15:clr>
        </p15:guide>
        <p15:guide id="2" orient="horz" pos="26176">
          <p15:clr>
            <a:srgbClr val="A4A3A4"/>
          </p15:clr>
        </p15:guide>
        <p15:guide id="3" orient="horz" pos="4972">
          <p15:clr>
            <a:srgbClr val="A4A3A4"/>
          </p15:clr>
        </p15:guide>
        <p15:guide id="4" orient="horz" pos="2839">
          <p15:clr>
            <a:srgbClr val="A4A3A4"/>
          </p15:clr>
        </p15:guide>
        <p15:guide id="5" pos="4782">
          <p15:clr>
            <a:srgbClr val="A4A3A4"/>
          </p15:clr>
        </p15:guide>
        <p15:guide id="6" pos="5408">
          <p15:clr>
            <a:srgbClr val="A4A3A4"/>
          </p15:clr>
        </p15:guide>
        <p15:guide id="7" pos="9843">
          <p15:clr>
            <a:srgbClr val="A4A3A4"/>
          </p15:clr>
        </p15:guide>
        <p15:guide id="8" pos="15773">
          <p15:clr>
            <a:srgbClr val="A4A3A4"/>
          </p15:clr>
        </p15:guide>
        <p15:guide id="9" pos="740">
          <p15:clr>
            <a:srgbClr val="A4A3A4"/>
          </p15:clr>
        </p15:guide>
        <p15:guide id="10" pos="10498">
          <p15:clr>
            <a:srgbClr val="A4A3A4"/>
          </p15:clr>
        </p15:guide>
        <p15:guide id="11" pos="15148">
          <p15:clr>
            <a:srgbClr val="A4A3A4"/>
          </p15:clr>
        </p15:guide>
        <p15:guide id="12" pos="1984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rmal Karia" initials="NK" lastIdx="1" clrIdx="0">
    <p:extLst>
      <p:ext uri="{19B8F6BF-5375-455C-9EA6-DF929625EA0E}">
        <p15:presenceInfo xmlns:p15="http://schemas.microsoft.com/office/powerpoint/2012/main" userId="234ee52cd85d631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1"/>
    <a:srgbClr val="FFF3F3"/>
    <a:srgbClr val="800040"/>
    <a:srgbClr val="004080"/>
    <a:srgbClr val="FF6FCF"/>
    <a:srgbClr val="0000FF"/>
    <a:srgbClr val="FF8000"/>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923" autoAdjust="0"/>
    <p:restoredTop sz="90929"/>
  </p:normalViewPr>
  <p:slideViewPr>
    <p:cSldViewPr snapToGrid="0">
      <p:cViewPr>
        <p:scale>
          <a:sx n="33" d="100"/>
          <a:sy n="33" d="100"/>
        </p:scale>
        <p:origin x="564" y="-3342"/>
      </p:cViewPr>
      <p:guideLst>
        <p:guide orient="horz" pos="956"/>
        <p:guide orient="horz" pos="26176"/>
        <p:guide orient="horz" pos="4972"/>
        <p:guide orient="horz" pos="2839"/>
        <p:guide pos="4782"/>
        <p:guide pos="5408"/>
        <p:guide pos="9843"/>
        <p:guide pos="15773"/>
        <p:guide pos="740"/>
        <p:guide pos="10498"/>
        <p:guide pos="15148"/>
        <p:guide pos="1984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12" d="100"/>
          <a:sy n="12" d="100"/>
        </p:scale>
        <p:origin x="2874"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6838" cy="21717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8386425" y="0"/>
            <a:ext cx="14066838" cy="2171700"/>
          </a:xfrm>
          <a:prstGeom prst="rect">
            <a:avLst/>
          </a:prstGeom>
        </p:spPr>
        <p:txBody>
          <a:bodyPr vert="horz" lIns="91440" tIns="45720" rIns="91440" bIns="45720" rtlCol="0"/>
          <a:lstStyle>
            <a:lvl1pPr algn="r">
              <a:defRPr sz="1200"/>
            </a:lvl1pPr>
          </a:lstStyle>
          <a:p>
            <a:fld id="{223DA63C-0BB9-4E80-B033-7CD42CE3F9FC}" type="datetimeFigureOut">
              <a:rPr lang="en-US" smtClean="0"/>
              <a:t>4/28/2016</a:t>
            </a:fld>
            <a:endParaRPr lang="en-US"/>
          </a:p>
        </p:txBody>
      </p:sp>
      <p:sp>
        <p:nvSpPr>
          <p:cNvPr id="4" name="Slide Image Placeholder 3"/>
          <p:cNvSpPr>
            <a:spLocks noGrp="1" noRot="1" noChangeAspect="1"/>
          </p:cNvSpPr>
          <p:nvPr>
            <p:ph type="sldImg" idx="2"/>
          </p:nvPr>
        </p:nvSpPr>
        <p:spPr>
          <a:xfrm>
            <a:off x="10121900" y="3257550"/>
            <a:ext cx="12217400" cy="16287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246438" y="20631150"/>
            <a:ext cx="25968325" cy="19545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4363"/>
            <a:ext cx="14066838" cy="21717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8386425" y="41254363"/>
            <a:ext cx="14066838" cy="2171700"/>
          </a:xfrm>
          <a:prstGeom prst="rect">
            <a:avLst/>
          </a:prstGeom>
        </p:spPr>
        <p:txBody>
          <a:bodyPr vert="horz" lIns="91440" tIns="45720" rIns="91440" bIns="45720" rtlCol="0" anchor="b"/>
          <a:lstStyle>
            <a:lvl1pPr algn="r">
              <a:defRPr sz="1200"/>
            </a:lvl1pPr>
          </a:lstStyle>
          <a:p>
            <a:fld id="{1E9AC1CC-83F1-4E64-9FB6-97F6E83634CB}" type="slidenum">
              <a:rPr lang="en-US" smtClean="0"/>
              <a:t>‹#›</a:t>
            </a:fld>
            <a:endParaRPr lang="en-US"/>
          </a:p>
        </p:txBody>
      </p:sp>
    </p:spTree>
    <p:extLst>
      <p:ext uri="{BB962C8B-B14F-4D97-AF65-F5344CB8AC3E}">
        <p14:creationId xmlns:p14="http://schemas.microsoft.com/office/powerpoint/2010/main" val="2785341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9AC1CC-83F1-4E64-9FB6-97F6E83634CB}" type="slidenum">
              <a:rPr lang="en-US" smtClean="0"/>
              <a:t>1</a:t>
            </a:fld>
            <a:endParaRPr lang="en-US"/>
          </a:p>
        </p:txBody>
      </p:sp>
    </p:spTree>
    <p:extLst>
      <p:ext uri="{BB962C8B-B14F-4D97-AF65-F5344CB8AC3E}">
        <p14:creationId xmlns:p14="http://schemas.microsoft.com/office/powerpoint/2010/main" val="3488766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677" y="13635567"/>
            <a:ext cx="27981048" cy="9406467"/>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352" y="24870834"/>
            <a:ext cx="23043697" cy="1121833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72EDB13-33EF-4216-863C-2DC12AD949F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C7165DD-2D51-4F66-8F96-2BDA90E2CEB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4973" y="3901019"/>
            <a:ext cx="6994752" cy="3511338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68676" y="3901019"/>
            <a:ext cx="20888325" cy="3511338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6FEE101-3A79-44DF-8CBE-E7DDBBB7635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C143D45-4F22-40DE-A41E-A652477CF5A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4586"/>
            <a:ext cx="27981048" cy="871643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6" y="18603384"/>
            <a:ext cx="27981048" cy="9601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8BE60CC-081F-4248-8F47-7C8C756D278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468677" y="12680953"/>
            <a:ext cx="13941538" cy="2633344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08185" y="12680953"/>
            <a:ext cx="13941539" cy="2633344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3B2EB4C-F1D5-44FB-A029-5AEA15EFF3C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125" y="1756833"/>
            <a:ext cx="29626152" cy="7315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6125" y="9825569"/>
            <a:ext cx="14544675" cy="40936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6125" y="13919202"/>
            <a:ext cx="14544675" cy="2528781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498" y="9825569"/>
            <a:ext cx="14549778" cy="40936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498" y="13919202"/>
            <a:ext cx="14549778" cy="2528781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5D40885-7A45-4CA1-817E-28E4DE51AD4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15DA663-09C7-4E45-B5FD-4C1E6ADDEA2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0BC3EFB-B215-40D3-B280-A2F94CC7DB8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125" y="1748367"/>
            <a:ext cx="10829925" cy="74358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69976" y="1748367"/>
            <a:ext cx="18402300" cy="374586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6125" y="9184217"/>
            <a:ext cx="10829925" cy="30022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3A28623-B6D6-4EF1-915E-4927C5BC995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827" y="30723419"/>
            <a:ext cx="19751448" cy="362796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827" y="3922186"/>
            <a:ext cx="19751448" cy="263334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451827" y="34351386"/>
            <a:ext cx="19751448" cy="51498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CB46B72-6091-4F03-BCBB-F961B07FD27E}"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8677" y="3901017"/>
            <a:ext cx="27981048" cy="7315200"/>
          </a:xfrm>
          <a:prstGeom prst="rect">
            <a:avLst/>
          </a:prstGeom>
          <a:noFill/>
          <a:ln w="9525">
            <a:noFill/>
            <a:miter lim="800000"/>
            <a:headEnd/>
            <a:tailEnd/>
          </a:ln>
          <a:effectLst/>
        </p:spPr>
        <p:txBody>
          <a:bodyPr vert="horz" wrap="square" lIns="407557" tIns="203779" rIns="407557" bIns="20377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468677" y="12680953"/>
            <a:ext cx="27981048" cy="26333449"/>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468676" y="39990186"/>
            <a:ext cx="6858000" cy="2925233"/>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defTabSz="4075113">
              <a:defRPr sz="6200">
                <a:latin typeface="+mn-lt"/>
              </a:defRPr>
            </a:lvl1pPr>
          </a:lstStyle>
          <a:p>
            <a:endParaRPr lang="en-US"/>
          </a:p>
        </p:txBody>
      </p:sp>
      <p:sp>
        <p:nvSpPr>
          <p:cNvPr id="1029" name="Rectangle 5"/>
          <p:cNvSpPr>
            <a:spLocks noGrp="1" noChangeArrowheads="1"/>
          </p:cNvSpPr>
          <p:nvPr>
            <p:ph type="ftr" sz="quarter" idx="3"/>
          </p:nvPr>
        </p:nvSpPr>
        <p:spPr bwMode="auto">
          <a:xfrm>
            <a:off x="11247325" y="39990186"/>
            <a:ext cx="10423752" cy="2925233"/>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defTabSz="4075113">
              <a:defRPr sz="6200">
                <a:latin typeface="+mn-lt"/>
              </a:defRPr>
            </a:lvl1pPr>
          </a:lstStyle>
          <a:p>
            <a:endParaRPr lang="en-US"/>
          </a:p>
        </p:txBody>
      </p:sp>
      <p:sp>
        <p:nvSpPr>
          <p:cNvPr id="1030" name="Rectangle 6"/>
          <p:cNvSpPr>
            <a:spLocks noGrp="1" noChangeArrowheads="1"/>
          </p:cNvSpPr>
          <p:nvPr>
            <p:ph type="sldNum" sz="quarter" idx="4"/>
          </p:nvPr>
        </p:nvSpPr>
        <p:spPr bwMode="auto">
          <a:xfrm>
            <a:off x="23591725" y="39990186"/>
            <a:ext cx="6858000" cy="2925233"/>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defTabSz="4075113">
              <a:defRPr sz="6200">
                <a:latin typeface="+mn-lt"/>
              </a:defRPr>
            </a:lvl1pPr>
          </a:lstStyle>
          <a:p>
            <a:fld id="{7F86E7AA-98B5-4EC1-81EA-6B298ABCC9C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113" rtl="0" fontAlgn="base">
        <a:spcBef>
          <a:spcPct val="0"/>
        </a:spcBef>
        <a:spcAft>
          <a:spcPct val="0"/>
        </a:spcAft>
        <a:defRPr sz="19600">
          <a:solidFill>
            <a:schemeClr val="tx2"/>
          </a:solidFill>
          <a:latin typeface="+mj-lt"/>
          <a:ea typeface="+mj-ea"/>
          <a:cs typeface="+mj-cs"/>
        </a:defRPr>
      </a:lvl1pPr>
      <a:lvl2pPr algn="ctr" defTabSz="4075113" rtl="0" fontAlgn="base">
        <a:spcBef>
          <a:spcPct val="0"/>
        </a:spcBef>
        <a:spcAft>
          <a:spcPct val="0"/>
        </a:spcAft>
        <a:defRPr sz="19600">
          <a:solidFill>
            <a:schemeClr val="tx2"/>
          </a:solidFill>
          <a:latin typeface="Times New Roman" charset="0"/>
        </a:defRPr>
      </a:lvl2pPr>
      <a:lvl3pPr algn="ctr" defTabSz="4075113" rtl="0" fontAlgn="base">
        <a:spcBef>
          <a:spcPct val="0"/>
        </a:spcBef>
        <a:spcAft>
          <a:spcPct val="0"/>
        </a:spcAft>
        <a:defRPr sz="19600">
          <a:solidFill>
            <a:schemeClr val="tx2"/>
          </a:solidFill>
          <a:latin typeface="Times New Roman" charset="0"/>
        </a:defRPr>
      </a:lvl3pPr>
      <a:lvl4pPr algn="ctr" defTabSz="4075113" rtl="0" fontAlgn="base">
        <a:spcBef>
          <a:spcPct val="0"/>
        </a:spcBef>
        <a:spcAft>
          <a:spcPct val="0"/>
        </a:spcAft>
        <a:defRPr sz="19600">
          <a:solidFill>
            <a:schemeClr val="tx2"/>
          </a:solidFill>
          <a:latin typeface="Times New Roman" charset="0"/>
        </a:defRPr>
      </a:lvl4pPr>
      <a:lvl5pPr algn="ctr" defTabSz="4075113" rtl="0" fontAlgn="base">
        <a:spcBef>
          <a:spcPct val="0"/>
        </a:spcBef>
        <a:spcAft>
          <a:spcPct val="0"/>
        </a:spcAft>
        <a:defRPr sz="19600">
          <a:solidFill>
            <a:schemeClr val="tx2"/>
          </a:solidFill>
          <a:latin typeface="Times New Roman" charset="0"/>
        </a:defRPr>
      </a:lvl5pPr>
      <a:lvl6pPr marL="457200" algn="ctr" defTabSz="4075113" rtl="0" fontAlgn="base">
        <a:spcBef>
          <a:spcPct val="0"/>
        </a:spcBef>
        <a:spcAft>
          <a:spcPct val="0"/>
        </a:spcAft>
        <a:defRPr sz="19600">
          <a:solidFill>
            <a:schemeClr val="tx2"/>
          </a:solidFill>
          <a:latin typeface="Times New Roman" charset="0"/>
        </a:defRPr>
      </a:lvl6pPr>
      <a:lvl7pPr marL="914400" algn="ctr" defTabSz="4075113" rtl="0" fontAlgn="base">
        <a:spcBef>
          <a:spcPct val="0"/>
        </a:spcBef>
        <a:spcAft>
          <a:spcPct val="0"/>
        </a:spcAft>
        <a:defRPr sz="19600">
          <a:solidFill>
            <a:schemeClr val="tx2"/>
          </a:solidFill>
          <a:latin typeface="Times New Roman" charset="0"/>
        </a:defRPr>
      </a:lvl7pPr>
      <a:lvl8pPr marL="1371600" algn="ctr" defTabSz="4075113" rtl="0" fontAlgn="base">
        <a:spcBef>
          <a:spcPct val="0"/>
        </a:spcBef>
        <a:spcAft>
          <a:spcPct val="0"/>
        </a:spcAft>
        <a:defRPr sz="19600">
          <a:solidFill>
            <a:schemeClr val="tx2"/>
          </a:solidFill>
          <a:latin typeface="Times New Roman" charset="0"/>
        </a:defRPr>
      </a:lvl8pPr>
      <a:lvl9pPr marL="1828800" algn="ctr" defTabSz="4075113" rtl="0" fontAlgn="base">
        <a:spcBef>
          <a:spcPct val="0"/>
        </a:spcBef>
        <a:spcAft>
          <a:spcPct val="0"/>
        </a:spcAft>
        <a:defRPr sz="19600">
          <a:solidFill>
            <a:schemeClr val="tx2"/>
          </a:solidFill>
          <a:latin typeface="Times New Roman" charset="0"/>
        </a:defRPr>
      </a:lvl9pPr>
    </p:titleStyle>
    <p:bodyStyle>
      <a:lvl1pPr marL="1528763" indent="-1528763" algn="l" defTabSz="4075113" rtl="0" fontAlgn="base">
        <a:spcBef>
          <a:spcPct val="20000"/>
        </a:spcBef>
        <a:spcAft>
          <a:spcPct val="0"/>
        </a:spcAft>
        <a:buChar char="•"/>
        <a:defRPr sz="14300">
          <a:solidFill>
            <a:schemeClr val="tx1"/>
          </a:solidFill>
          <a:latin typeface="+mn-lt"/>
          <a:ea typeface="+mn-ea"/>
          <a:cs typeface="+mn-cs"/>
        </a:defRPr>
      </a:lvl1pPr>
      <a:lvl2pPr marL="3311525" indent="-1273175" algn="l" defTabSz="4075113" rtl="0" fontAlgn="base">
        <a:spcBef>
          <a:spcPct val="20000"/>
        </a:spcBef>
        <a:spcAft>
          <a:spcPct val="0"/>
        </a:spcAft>
        <a:buChar char="–"/>
        <a:defRPr sz="12500">
          <a:solidFill>
            <a:schemeClr val="tx1"/>
          </a:solidFill>
          <a:latin typeface="+mn-lt"/>
        </a:defRPr>
      </a:lvl2pPr>
      <a:lvl3pPr marL="5094288" indent="-1019175" algn="l" defTabSz="4075113" rtl="0" fontAlgn="base">
        <a:spcBef>
          <a:spcPct val="20000"/>
        </a:spcBef>
        <a:spcAft>
          <a:spcPct val="0"/>
        </a:spcAft>
        <a:buChar char="•"/>
        <a:defRPr sz="10700">
          <a:solidFill>
            <a:schemeClr val="tx1"/>
          </a:solidFill>
          <a:latin typeface="+mn-lt"/>
        </a:defRPr>
      </a:lvl3pPr>
      <a:lvl4pPr marL="7132638" indent="-1019175" algn="l" defTabSz="4075113" rtl="0" fontAlgn="base">
        <a:spcBef>
          <a:spcPct val="20000"/>
        </a:spcBef>
        <a:spcAft>
          <a:spcPct val="0"/>
        </a:spcAft>
        <a:buChar char="–"/>
        <a:defRPr sz="8900">
          <a:solidFill>
            <a:schemeClr val="tx1"/>
          </a:solidFill>
          <a:latin typeface="+mn-lt"/>
        </a:defRPr>
      </a:lvl4pPr>
      <a:lvl5pPr marL="9169400" indent="-1017588" algn="l" defTabSz="4075113" rtl="0" fontAlgn="base">
        <a:spcBef>
          <a:spcPct val="20000"/>
        </a:spcBef>
        <a:spcAft>
          <a:spcPct val="0"/>
        </a:spcAft>
        <a:buChar char="»"/>
        <a:defRPr sz="8900">
          <a:solidFill>
            <a:schemeClr val="tx1"/>
          </a:solidFill>
          <a:latin typeface="+mn-lt"/>
        </a:defRPr>
      </a:lvl5pPr>
      <a:lvl6pPr marL="9626600" indent="-1017588" algn="l" defTabSz="4075113" rtl="0" fontAlgn="base">
        <a:spcBef>
          <a:spcPct val="20000"/>
        </a:spcBef>
        <a:spcAft>
          <a:spcPct val="0"/>
        </a:spcAft>
        <a:buChar char="»"/>
        <a:defRPr sz="8900">
          <a:solidFill>
            <a:schemeClr val="tx1"/>
          </a:solidFill>
          <a:latin typeface="+mn-lt"/>
        </a:defRPr>
      </a:lvl6pPr>
      <a:lvl7pPr marL="10083800" indent="-1017588" algn="l" defTabSz="4075113" rtl="0" fontAlgn="base">
        <a:spcBef>
          <a:spcPct val="20000"/>
        </a:spcBef>
        <a:spcAft>
          <a:spcPct val="0"/>
        </a:spcAft>
        <a:buChar char="»"/>
        <a:defRPr sz="8900">
          <a:solidFill>
            <a:schemeClr val="tx1"/>
          </a:solidFill>
          <a:latin typeface="+mn-lt"/>
        </a:defRPr>
      </a:lvl7pPr>
      <a:lvl8pPr marL="10541000" indent="-1017588" algn="l" defTabSz="4075113" rtl="0" fontAlgn="base">
        <a:spcBef>
          <a:spcPct val="20000"/>
        </a:spcBef>
        <a:spcAft>
          <a:spcPct val="0"/>
        </a:spcAft>
        <a:buChar char="»"/>
        <a:defRPr sz="8900">
          <a:solidFill>
            <a:schemeClr val="tx1"/>
          </a:solidFill>
          <a:latin typeface="+mn-lt"/>
        </a:defRPr>
      </a:lvl8pPr>
      <a:lvl9pPr marL="10998200" indent="-1017588" algn="l" defTabSz="4075113" rtl="0" fontAlgn="base">
        <a:spcBef>
          <a:spcPct val="20000"/>
        </a:spcBef>
        <a:spcAft>
          <a:spcPct val="0"/>
        </a:spcAft>
        <a:buChar char="»"/>
        <a:defRPr sz="8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ieeexplore.ieee.org/search/searchresult.jsp?searchWithin=%22Authors%22:.QT.Bo%20Liu.QT.&amp;newsearch=true" TargetMode="External"/><Relationship Id="rId13" Type="http://schemas.openxmlformats.org/officeDocument/2006/relationships/image" Target="../media/image5.PNG"/><Relationship Id="rId3" Type="http://schemas.openxmlformats.org/officeDocument/2006/relationships/notesSlide" Target="../notesSlides/notesSlide1.xml"/><Relationship Id="rId7" Type="http://schemas.openxmlformats.org/officeDocument/2006/relationships/hyperlink" Target="http://ieeexplore.ieee.org/search/searchresult.jsp?searchWithin=%22Authors%22:.QT.Jinyao%20Yan.QT.&amp;newsearch=true" TargetMode="External"/><Relationship Id="rId12"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hyperlink" Target="http://ieeexplore.ieee.org/search/searchresult.jsp?searchWithin=%22Authors%22:.QT.Xiao%20Guo.QT.&amp;newsearch=true" TargetMode="External"/><Relationship Id="rId11" Type="http://schemas.openxmlformats.org/officeDocument/2006/relationships/image" Target="../media/image3.png"/><Relationship Id="rId5" Type="http://schemas.openxmlformats.org/officeDocument/2006/relationships/hyperlink" Target="http://ieeexplore.ieee.org/search/searchresult.jsp?searchWithin=%22Authors%22:.QT.Hailong%20Zhang.QT.&amp;newsearch=true" TargetMode="External"/><Relationship Id="rId15" Type="http://schemas.openxmlformats.org/officeDocument/2006/relationships/image" Target="../media/image7.png"/><Relationship Id="rId10" Type="http://schemas.openxmlformats.org/officeDocument/2006/relationships/image" Target="../media/image2.jpg"/><Relationship Id="rId4" Type="http://schemas.openxmlformats.org/officeDocument/2006/relationships/image" Target="../media/image1.jpeg"/><Relationship Id="rId9" Type="http://schemas.openxmlformats.org/officeDocument/2006/relationships/hyperlink" Target="http://ieeexplore.ieee.org/search/searchresult.jsp?searchWithin=%22Authors%22:.QT.Qianjun%20Shuai.QT.&amp;newsearch=true" TargetMode="External"/><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bwMode="gray">
      <p:bgPr>
        <a:blipFill>
          <a:blip r:embed="rId4" cstate="print"/>
          <a:tile tx="0" ty="0" sx="100000" sy="100000" flip="none" algn="tl"/>
        </a:blipFill>
        <a:effectLst/>
      </p:bgPr>
    </p:bg>
    <p:spTree>
      <p:nvGrpSpPr>
        <p:cNvPr id="1" name=""/>
        <p:cNvGrpSpPr/>
        <p:nvPr/>
      </p:nvGrpSpPr>
      <p:grpSpPr>
        <a:xfrm>
          <a:off x="0" y="0"/>
          <a:ext cx="0" cy="0"/>
          <a:chOff x="0" y="0"/>
          <a:chExt cx="0" cy="0"/>
        </a:xfrm>
      </p:grpSpPr>
      <p:sp>
        <p:nvSpPr>
          <p:cNvPr id="36" name="Text Box 7"/>
          <p:cNvSpPr txBox="1">
            <a:spLocks noChangeArrowheads="1"/>
          </p:cNvSpPr>
          <p:nvPr/>
        </p:nvSpPr>
        <p:spPr bwMode="auto">
          <a:xfrm>
            <a:off x="450000" y="25934368"/>
            <a:ext cx="10183935" cy="11708432"/>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914400" tIns="457200" rIns="914400" bIns="914400" anchor="t"/>
          <a:lstStyle/>
          <a:p>
            <a:pPr algn="just">
              <a:spcBef>
                <a:spcPct val="50000"/>
              </a:spcBef>
              <a:tabLst>
                <a:tab pos="500063" algn="l"/>
              </a:tabLst>
            </a:pPr>
            <a:r>
              <a:rPr lang="en-US" sz="4400" b="1" dirty="0" smtClean="0"/>
              <a:t>CODEFLOW</a:t>
            </a:r>
          </a:p>
          <a:p>
            <a:endParaRPr lang="en-US" sz="2800" dirty="0" smtClean="0"/>
          </a:p>
          <a:p>
            <a:endParaRPr lang="en-US" sz="2800" dirty="0" smtClean="0"/>
          </a:p>
          <a:p>
            <a:endParaRPr lang="en-US" sz="2400" dirty="0" smtClean="0"/>
          </a:p>
          <a:p>
            <a:pPr>
              <a:spcBef>
                <a:spcPct val="10000"/>
              </a:spcBef>
              <a:tabLst>
                <a:tab pos="500063" algn="l"/>
              </a:tabLst>
            </a:pPr>
            <a:endParaRPr lang="en-US" sz="2400" b="1" i="1" dirty="0" smtClean="0"/>
          </a:p>
          <a:p>
            <a:pPr>
              <a:spcBef>
                <a:spcPct val="10000"/>
              </a:spcBef>
              <a:tabLst>
                <a:tab pos="500063" algn="l"/>
              </a:tabLst>
            </a:pPr>
            <a:endParaRPr lang="en-US" sz="2400" b="1" i="1" dirty="0" smtClean="0"/>
          </a:p>
          <a:p>
            <a:pPr>
              <a:spcBef>
                <a:spcPct val="10000"/>
              </a:spcBef>
              <a:tabLst>
                <a:tab pos="500063" algn="l"/>
              </a:tabLst>
            </a:pPr>
            <a:endParaRPr lang="en-US" sz="2400" b="1" i="1" dirty="0" smtClean="0"/>
          </a:p>
          <a:p>
            <a:pPr>
              <a:spcBef>
                <a:spcPct val="10000"/>
              </a:spcBef>
              <a:tabLst>
                <a:tab pos="500063" algn="l"/>
              </a:tabLst>
            </a:pPr>
            <a:endParaRPr lang="en-US" sz="2400" b="1" i="1" dirty="0" smtClean="0"/>
          </a:p>
          <a:p>
            <a:pPr>
              <a:spcBef>
                <a:spcPct val="10000"/>
              </a:spcBef>
              <a:tabLst>
                <a:tab pos="500063" algn="l"/>
              </a:tabLst>
            </a:pPr>
            <a:endParaRPr lang="en-US" sz="2400" b="1" i="1" dirty="0" smtClean="0"/>
          </a:p>
          <a:p>
            <a:pPr>
              <a:spcBef>
                <a:spcPct val="10000"/>
              </a:spcBef>
              <a:tabLst>
                <a:tab pos="500063" algn="l"/>
              </a:tabLst>
            </a:pPr>
            <a:endParaRPr lang="en-US" sz="2400" b="1" i="1" dirty="0" smtClean="0"/>
          </a:p>
          <a:p>
            <a:pPr>
              <a:spcBef>
                <a:spcPct val="10000"/>
              </a:spcBef>
              <a:tabLst>
                <a:tab pos="500063" algn="l"/>
              </a:tabLst>
            </a:pPr>
            <a:endParaRPr lang="en-US" sz="2400" dirty="0" smtClean="0"/>
          </a:p>
          <a:p>
            <a:pPr>
              <a:spcBef>
                <a:spcPct val="10000"/>
              </a:spcBef>
              <a:tabLst>
                <a:tab pos="500063" algn="l"/>
              </a:tabLst>
            </a:pPr>
            <a:endParaRPr lang="en-US" sz="2400" dirty="0" smtClean="0"/>
          </a:p>
          <a:p>
            <a:pPr>
              <a:spcBef>
                <a:spcPct val="10000"/>
              </a:spcBef>
              <a:tabLst>
                <a:tab pos="500063" algn="l"/>
              </a:tabLst>
            </a:pPr>
            <a:endParaRPr lang="en-US" sz="2400" dirty="0" smtClean="0"/>
          </a:p>
          <a:p>
            <a:pPr>
              <a:spcBef>
                <a:spcPct val="10000"/>
              </a:spcBef>
              <a:tabLst>
                <a:tab pos="500063" algn="l"/>
              </a:tabLst>
            </a:pPr>
            <a:endParaRPr lang="en-US" sz="2400" dirty="0" smtClean="0"/>
          </a:p>
          <a:p>
            <a:pPr>
              <a:spcBef>
                <a:spcPct val="10000"/>
              </a:spcBef>
              <a:tabLst>
                <a:tab pos="500063" algn="l"/>
              </a:tabLst>
            </a:pPr>
            <a:endParaRPr lang="en-US" sz="2400" dirty="0" smtClean="0"/>
          </a:p>
          <a:p>
            <a:pPr>
              <a:spcBef>
                <a:spcPct val="10000"/>
              </a:spcBef>
              <a:tabLst>
                <a:tab pos="500063" algn="l"/>
              </a:tabLst>
            </a:pPr>
            <a:endParaRPr lang="en-US" sz="2400" dirty="0" smtClean="0">
              <a:latin typeface="+mn-lt"/>
            </a:endParaRPr>
          </a:p>
          <a:p>
            <a:pPr>
              <a:spcBef>
                <a:spcPct val="10000"/>
              </a:spcBef>
              <a:tabLst>
                <a:tab pos="500063" algn="l"/>
              </a:tabLst>
            </a:pPr>
            <a:endParaRPr lang="en-US" sz="2400" dirty="0" smtClean="0"/>
          </a:p>
          <a:p>
            <a:pPr>
              <a:spcBef>
                <a:spcPct val="10000"/>
              </a:spcBef>
              <a:tabLst>
                <a:tab pos="500063" algn="l"/>
              </a:tabLst>
            </a:pPr>
            <a:endParaRPr lang="en-US" sz="2400" dirty="0" smtClean="0">
              <a:latin typeface="+mn-lt"/>
            </a:endParaRPr>
          </a:p>
          <a:p>
            <a:pPr>
              <a:spcBef>
                <a:spcPct val="10000"/>
              </a:spcBef>
              <a:tabLst>
                <a:tab pos="500063" algn="l"/>
              </a:tabLst>
            </a:pPr>
            <a:endParaRPr lang="en-US" sz="2400" dirty="0" smtClean="0">
              <a:latin typeface="+mn-lt"/>
            </a:endParaRPr>
          </a:p>
          <a:p>
            <a:pPr>
              <a:spcBef>
                <a:spcPct val="10000"/>
              </a:spcBef>
              <a:tabLst>
                <a:tab pos="500063" algn="l"/>
              </a:tabLst>
            </a:pPr>
            <a:endParaRPr lang="en-US" sz="2400" dirty="0" smtClean="0"/>
          </a:p>
          <a:p>
            <a:pPr>
              <a:spcBef>
                <a:spcPct val="10000"/>
              </a:spcBef>
              <a:tabLst>
                <a:tab pos="500063" algn="l"/>
              </a:tabLst>
            </a:pPr>
            <a:endParaRPr lang="en-US" sz="2400" dirty="0" smtClean="0">
              <a:latin typeface="+mn-lt"/>
            </a:endParaRPr>
          </a:p>
          <a:p>
            <a:pPr>
              <a:spcBef>
                <a:spcPct val="10000"/>
              </a:spcBef>
              <a:tabLst>
                <a:tab pos="500063" algn="l"/>
              </a:tabLst>
            </a:pPr>
            <a:endParaRPr lang="en-US" sz="2400" dirty="0" smtClean="0"/>
          </a:p>
          <a:p>
            <a:pPr>
              <a:spcBef>
                <a:spcPct val="10000"/>
              </a:spcBef>
              <a:tabLst>
                <a:tab pos="500063" algn="l"/>
              </a:tabLst>
            </a:pPr>
            <a:endParaRPr lang="en-US" sz="2400" dirty="0" smtClean="0">
              <a:latin typeface="+mn-lt"/>
            </a:endParaRPr>
          </a:p>
          <a:p>
            <a:pPr>
              <a:spcBef>
                <a:spcPct val="10000"/>
              </a:spcBef>
              <a:tabLst>
                <a:tab pos="500063" algn="l"/>
              </a:tabLst>
            </a:pPr>
            <a:endParaRPr lang="en-US" sz="2400" dirty="0" smtClean="0">
              <a:latin typeface="+mn-lt"/>
            </a:endParaRPr>
          </a:p>
          <a:p>
            <a:pPr>
              <a:spcBef>
                <a:spcPct val="10000"/>
              </a:spcBef>
              <a:tabLst>
                <a:tab pos="500063" algn="l"/>
              </a:tabLst>
            </a:pPr>
            <a:endParaRPr lang="en-US" sz="2400" dirty="0" smtClean="0">
              <a:latin typeface="+mn-lt"/>
            </a:endParaRPr>
          </a:p>
          <a:p>
            <a:pPr>
              <a:spcBef>
                <a:spcPct val="10000"/>
              </a:spcBef>
              <a:tabLst>
                <a:tab pos="500063" algn="l"/>
              </a:tabLst>
            </a:pPr>
            <a:endParaRPr lang="en-US" sz="2400" dirty="0" smtClean="0">
              <a:latin typeface="+mn-lt"/>
            </a:endParaRPr>
          </a:p>
          <a:p>
            <a:pPr>
              <a:spcBef>
                <a:spcPct val="10000"/>
              </a:spcBef>
              <a:tabLst>
                <a:tab pos="500063" algn="l"/>
              </a:tabLst>
            </a:pPr>
            <a:endParaRPr lang="en-US" sz="2400" dirty="0" smtClean="0">
              <a:latin typeface="+mn-lt"/>
            </a:endParaRPr>
          </a:p>
          <a:p>
            <a:pPr>
              <a:spcBef>
                <a:spcPct val="10000"/>
              </a:spcBef>
              <a:tabLst>
                <a:tab pos="500063" algn="l"/>
              </a:tabLst>
            </a:pPr>
            <a:endParaRPr lang="en-US" sz="2400" dirty="0" smtClean="0">
              <a:latin typeface="+mn-lt"/>
            </a:endParaRPr>
          </a:p>
          <a:p>
            <a:pPr>
              <a:spcBef>
                <a:spcPct val="10000"/>
              </a:spcBef>
              <a:tabLst>
                <a:tab pos="500063" algn="l"/>
              </a:tabLst>
            </a:pPr>
            <a:endParaRPr lang="en-US" sz="2400" dirty="0" smtClean="0">
              <a:latin typeface="+mn-lt"/>
            </a:endParaRPr>
          </a:p>
          <a:p>
            <a:pPr>
              <a:spcBef>
                <a:spcPct val="10000"/>
              </a:spcBef>
              <a:tabLst>
                <a:tab pos="500063" algn="l"/>
              </a:tabLst>
            </a:pPr>
            <a:endParaRPr lang="en-US" sz="2400" dirty="0" smtClean="0">
              <a:latin typeface="+mn-lt"/>
            </a:endParaRPr>
          </a:p>
          <a:p>
            <a:pPr>
              <a:spcBef>
                <a:spcPct val="10000"/>
              </a:spcBef>
              <a:tabLst>
                <a:tab pos="500063" algn="l"/>
              </a:tabLst>
            </a:pPr>
            <a:endParaRPr lang="en-US" sz="2400" dirty="0" smtClean="0">
              <a:latin typeface="+mn-lt"/>
            </a:endParaRPr>
          </a:p>
          <a:p>
            <a:pPr>
              <a:spcBef>
                <a:spcPct val="10000"/>
              </a:spcBef>
              <a:tabLst>
                <a:tab pos="500063" algn="l"/>
              </a:tabLst>
            </a:pPr>
            <a:endParaRPr lang="en-US" sz="2400" dirty="0" smtClean="0">
              <a:latin typeface="+mn-lt"/>
            </a:endParaRPr>
          </a:p>
          <a:p>
            <a:pPr>
              <a:spcBef>
                <a:spcPct val="10000"/>
              </a:spcBef>
              <a:tabLst>
                <a:tab pos="500063" algn="l"/>
              </a:tabLst>
            </a:pPr>
            <a:endParaRPr lang="en-US" sz="2400" dirty="0" smtClean="0">
              <a:latin typeface="+mn-lt"/>
            </a:endParaRPr>
          </a:p>
          <a:p>
            <a:pPr>
              <a:spcBef>
                <a:spcPct val="10000"/>
              </a:spcBef>
              <a:tabLst>
                <a:tab pos="500063" algn="l"/>
              </a:tabLst>
            </a:pPr>
            <a:endParaRPr lang="en-US" sz="2400" dirty="0" smtClean="0">
              <a:latin typeface="+mn-lt"/>
            </a:endParaRPr>
          </a:p>
          <a:p>
            <a:pPr>
              <a:spcBef>
                <a:spcPct val="10000"/>
              </a:spcBef>
              <a:tabLst>
                <a:tab pos="500063" algn="l"/>
              </a:tabLst>
            </a:pPr>
            <a:endParaRPr lang="en-US" sz="2400" dirty="0" smtClean="0">
              <a:latin typeface="+mn-lt"/>
            </a:endParaRPr>
          </a:p>
          <a:p>
            <a:pPr>
              <a:spcBef>
                <a:spcPct val="10000"/>
              </a:spcBef>
              <a:tabLst>
                <a:tab pos="500063" algn="l"/>
              </a:tabLst>
            </a:pPr>
            <a:endParaRPr lang="en-US" sz="2400" dirty="0">
              <a:latin typeface="+mn-lt"/>
            </a:endParaRPr>
          </a:p>
        </p:txBody>
      </p:sp>
      <p:sp>
        <p:nvSpPr>
          <p:cNvPr id="2055" name="Text Box 7"/>
          <p:cNvSpPr txBox="1">
            <a:spLocks noChangeArrowheads="1"/>
          </p:cNvSpPr>
          <p:nvPr/>
        </p:nvSpPr>
        <p:spPr bwMode="auto">
          <a:xfrm>
            <a:off x="560439" y="3516447"/>
            <a:ext cx="10073496" cy="21925139"/>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914400" tIns="457200" rIns="914400" bIns="914400"/>
          <a:lstStyle/>
          <a:p>
            <a:pPr algn="just">
              <a:spcBef>
                <a:spcPct val="50000"/>
              </a:spcBef>
              <a:tabLst>
                <a:tab pos="500063" algn="l"/>
              </a:tabLst>
            </a:pPr>
            <a:r>
              <a:rPr lang="en-US" sz="4400" b="1" dirty="0" smtClean="0"/>
              <a:t>Introduction</a:t>
            </a:r>
          </a:p>
          <a:p>
            <a:pPr algn="just">
              <a:spcBef>
                <a:spcPct val="10000"/>
              </a:spcBef>
              <a:tabLst>
                <a:tab pos="500063" algn="l"/>
              </a:tabLst>
            </a:pPr>
            <a:r>
              <a:rPr lang="en-US" sz="2800" dirty="0"/>
              <a:t>A Data Center has to be optimized to balance the workload and provide efficient results to the network. Data center network performance can characteristically be illustrated using </a:t>
            </a:r>
            <a:r>
              <a:rPr lang="en-US" sz="2800" dirty="0" smtClean="0"/>
              <a:t>well accredited </a:t>
            </a:r>
            <a:r>
              <a:rPr lang="en-US" sz="2800" dirty="0"/>
              <a:t>metrics such as bandwidth, reliability, throughput, power consumption, latency and </a:t>
            </a:r>
            <a:r>
              <a:rPr lang="en-US" sz="2800" dirty="0" smtClean="0"/>
              <a:t>cost. To optimize </a:t>
            </a:r>
            <a:r>
              <a:rPr lang="en-US" sz="2800" dirty="0"/>
              <a:t>and balance the</a:t>
            </a:r>
            <a:br>
              <a:rPr lang="en-US" sz="2800" dirty="0"/>
            </a:br>
            <a:r>
              <a:rPr lang="en-US" sz="2800" dirty="0"/>
              <a:t>workload to provide efficient results to the network, we propose </a:t>
            </a:r>
            <a:r>
              <a:rPr lang="en-US" sz="2800" dirty="0" smtClean="0"/>
              <a:t>the implementation </a:t>
            </a:r>
            <a:r>
              <a:rPr lang="en-US" sz="2800" dirty="0"/>
              <a:t>of multipath routing using Software Defined </a:t>
            </a:r>
            <a:r>
              <a:rPr lang="en-US" sz="2800" dirty="0" smtClean="0"/>
              <a:t>Network (SDN</a:t>
            </a:r>
            <a:r>
              <a:rPr lang="en-US" sz="2800" dirty="0"/>
              <a:t>) in DCN. Introducing SDN in the datacenter networks, we </a:t>
            </a:r>
            <a:r>
              <a:rPr lang="en-US" sz="2800" dirty="0" smtClean="0"/>
              <a:t>separate the </a:t>
            </a:r>
            <a:r>
              <a:rPr lang="en-US" sz="2800" dirty="0"/>
              <a:t>control plane and the data plane providing a software abstraction</a:t>
            </a:r>
            <a:br>
              <a:rPr lang="en-US" sz="2800" dirty="0"/>
            </a:br>
            <a:r>
              <a:rPr lang="en-US" sz="2800" dirty="0"/>
              <a:t>of the physical network that allows the network to be </a:t>
            </a:r>
            <a:r>
              <a:rPr lang="en-US" sz="2800" dirty="0" smtClean="0"/>
              <a:t>programmable with </a:t>
            </a:r>
            <a:r>
              <a:rPr lang="en-US" sz="2800" dirty="0"/>
              <a:t>open flow environment and specifically tied to the needs </a:t>
            </a:r>
            <a:r>
              <a:rPr lang="en-US" sz="2800" dirty="0" smtClean="0"/>
              <a:t>of applications</a:t>
            </a:r>
            <a:r>
              <a:rPr lang="en-US" sz="2800" dirty="0"/>
              <a:t>. This gives the ability of centralized management </a:t>
            </a:r>
            <a:r>
              <a:rPr lang="en-US" sz="2800" dirty="0" smtClean="0"/>
              <a:t>for components </a:t>
            </a:r>
            <a:r>
              <a:rPr lang="en-US" sz="2800" dirty="0"/>
              <a:t>and routing paths in the whole network topology. The </a:t>
            </a:r>
            <a:r>
              <a:rPr lang="en-US" sz="2800" dirty="0" smtClean="0"/>
              <a:t>most deployed </a:t>
            </a:r>
            <a:r>
              <a:rPr lang="en-US" sz="2800" dirty="0"/>
              <a:t>controller in SDN is POX controller which provides </a:t>
            </a:r>
            <a:r>
              <a:rPr lang="en-US" sz="2800" dirty="0" smtClean="0"/>
              <a:t>a framework </a:t>
            </a:r>
            <a:r>
              <a:rPr lang="en-US" sz="2800" dirty="0"/>
              <a:t>for communicating with SDN switches using either </a:t>
            </a:r>
            <a:r>
              <a:rPr lang="en-US" sz="2800" dirty="0" smtClean="0"/>
              <a:t>the Open Flow </a:t>
            </a:r>
            <a:r>
              <a:rPr lang="en-US" sz="2800" dirty="0"/>
              <a:t>or OVSDB protocol. Emulating the Load balancing and </a:t>
            </a:r>
            <a:r>
              <a:rPr lang="en-US" sz="2800" dirty="0" smtClean="0"/>
              <a:t>the multiple </a:t>
            </a:r>
            <a:r>
              <a:rPr lang="en-US" sz="2800" dirty="0"/>
              <a:t>path routing using Stock component bundled in the POX</a:t>
            </a:r>
            <a:br>
              <a:rPr lang="en-US" sz="2800" dirty="0"/>
            </a:br>
            <a:r>
              <a:rPr lang="en-US" sz="2800" dirty="0"/>
              <a:t>controller and implementing it with our Fat </a:t>
            </a:r>
            <a:r>
              <a:rPr lang="en-US" sz="2800" dirty="0" smtClean="0"/>
              <a:t>Tree topology. Ideally Data </a:t>
            </a:r>
            <a:r>
              <a:rPr lang="en-US" sz="2800" dirty="0"/>
              <a:t>Center Networks </a:t>
            </a:r>
            <a:r>
              <a:rPr lang="en-US" sz="2800" dirty="0" smtClean="0"/>
              <a:t>function according </a:t>
            </a:r>
            <a:r>
              <a:rPr lang="en-US" sz="2800" dirty="0"/>
              <a:t>to the assigned metrics </a:t>
            </a:r>
            <a:r>
              <a:rPr lang="en-US" sz="2800" dirty="0" smtClean="0"/>
              <a:t>such as </a:t>
            </a:r>
            <a:r>
              <a:rPr lang="en-US" sz="2800" dirty="0"/>
              <a:t>bandwidth, reliability, throughput, power consumption, latency and</a:t>
            </a:r>
            <a:br>
              <a:rPr lang="en-US" sz="2800" dirty="0"/>
            </a:br>
            <a:r>
              <a:rPr lang="en-US" sz="2800" dirty="0"/>
              <a:t>cost where POX SDN controller takes the control of </a:t>
            </a:r>
            <a:r>
              <a:rPr lang="en-US" sz="2800" dirty="0" smtClean="0"/>
              <a:t>the network by updating </a:t>
            </a:r>
            <a:r>
              <a:rPr lang="en-US" sz="2800" dirty="0"/>
              <a:t>the flow tables on the SDN switches in a simulated network </a:t>
            </a:r>
            <a:r>
              <a:rPr lang="en-US" sz="2800" dirty="0" smtClean="0"/>
              <a:t>so every </a:t>
            </a:r>
            <a:r>
              <a:rPr lang="en-US" sz="2800" dirty="0"/>
              <a:t>host on the network can </a:t>
            </a:r>
            <a:r>
              <a:rPr lang="en-US" sz="2800" dirty="0" smtClean="0"/>
              <a:t>forward packets </a:t>
            </a:r>
            <a:r>
              <a:rPr lang="en-US" sz="2800" dirty="0"/>
              <a:t>to </a:t>
            </a:r>
            <a:r>
              <a:rPr lang="en-US" sz="2800" dirty="0" smtClean="0"/>
              <a:t>another host.</a:t>
            </a:r>
          </a:p>
          <a:p>
            <a:pPr algn="just">
              <a:spcBef>
                <a:spcPct val="10000"/>
              </a:spcBef>
              <a:tabLst>
                <a:tab pos="500063" algn="l"/>
              </a:tabLst>
            </a:pPr>
            <a:r>
              <a:rPr lang="en-US" sz="2800" b="1" dirty="0" smtClean="0"/>
              <a:t>KEY COMPONENTS  </a:t>
            </a:r>
          </a:p>
          <a:p>
            <a:pPr algn="just">
              <a:spcBef>
                <a:spcPct val="10000"/>
              </a:spcBef>
              <a:tabLst>
                <a:tab pos="500063" algn="l"/>
              </a:tabLst>
            </a:pPr>
            <a:r>
              <a:rPr lang="en-US" sz="2800" dirty="0" smtClean="0"/>
              <a:t>POX CONTROLLER - POX </a:t>
            </a:r>
            <a:r>
              <a:rPr lang="en-US" sz="2800" dirty="0"/>
              <a:t>is an open </a:t>
            </a:r>
            <a:r>
              <a:rPr lang="en-US" sz="2800" dirty="0" smtClean="0"/>
              <a:t>source development platform for software-defined </a:t>
            </a:r>
            <a:r>
              <a:rPr lang="en-US" sz="2800" dirty="0"/>
              <a:t>networking (</a:t>
            </a:r>
            <a:r>
              <a:rPr lang="en-US" sz="2800" dirty="0" smtClean="0"/>
              <a:t>SDN) control applications. POX</a:t>
            </a:r>
            <a:r>
              <a:rPr lang="en-US" sz="2800" dirty="0"/>
              <a:t>, which enables rapid development </a:t>
            </a:r>
            <a:r>
              <a:rPr lang="en-US" sz="2800" dirty="0" smtClean="0"/>
              <a:t>and prototyping </a:t>
            </a:r>
            <a:r>
              <a:rPr lang="en-US" sz="2800" dirty="0"/>
              <a:t>in the Network for routing </a:t>
            </a:r>
            <a:r>
              <a:rPr lang="en-US" sz="2800" dirty="0" smtClean="0"/>
              <a:t>paths between </a:t>
            </a:r>
            <a:r>
              <a:rPr lang="en-US" sz="2800" dirty="0"/>
              <a:t>different </a:t>
            </a:r>
            <a:r>
              <a:rPr lang="en-US" sz="2800" dirty="0" smtClean="0"/>
              <a:t>hosts. </a:t>
            </a:r>
          </a:p>
          <a:p>
            <a:pPr algn="just">
              <a:spcBef>
                <a:spcPct val="10000"/>
              </a:spcBef>
              <a:tabLst>
                <a:tab pos="500063" algn="l"/>
              </a:tabLst>
            </a:pPr>
            <a:r>
              <a:rPr lang="en-US" sz="2800" dirty="0" smtClean="0"/>
              <a:t>OPEN </a:t>
            </a:r>
            <a:r>
              <a:rPr lang="en-US" sz="2800" dirty="0"/>
              <a:t>V SWITCH – Is an open-source virtual switch software designed </a:t>
            </a:r>
            <a:r>
              <a:rPr lang="en-US" sz="2800" dirty="0" smtClean="0"/>
              <a:t>for virtual </a:t>
            </a:r>
            <a:r>
              <a:rPr lang="en-US" sz="2800" dirty="0"/>
              <a:t>servers. </a:t>
            </a:r>
            <a:r>
              <a:rPr lang="en-US" sz="2800" dirty="0" smtClean="0"/>
              <a:t>The </a:t>
            </a:r>
            <a:r>
              <a:rPr lang="en-US" sz="2800" dirty="0"/>
              <a:t>main purpose of </a:t>
            </a:r>
            <a:r>
              <a:rPr lang="en-US" sz="2800" dirty="0" smtClean="0"/>
              <a:t>Open </a:t>
            </a:r>
            <a:r>
              <a:rPr lang="en-US" sz="2800" dirty="0" err="1" smtClean="0"/>
              <a:t>vSwitch</a:t>
            </a:r>
            <a:r>
              <a:rPr lang="en-US" sz="2800" dirty="0" smtClean="0"/>
              <a:t> </a:t>
            </a:r>
            <a:r>
              <a:rPr lang="en-US" sz="2800" dirty="0"/>
              <a:t>is to provide a switching stack for hardware </a:t>
            </a:r>
            <a:r>
              <a:rPr lang="en-US" sz="2800" dirty="0" smtClean="0"/>
              <a:t>virtualization environments</a:t>
            </a:r>
            <a:r>
              <a:rPr lang="en-US" sz="2800" dirty="0"/>
              <a:t>, while supporting multiple protocols </a:t>
            </a:r>
            <a:r>
              <a:rPr lang="en-US" sz="2800" dirty="0" smtClean="0"/>
              <a:t>and standards used in computer networks </a:t>
            </a:r>
            <a:r>
              <a:rPr lang="en-US" sz="2800" dirty="0"/>
              <a:t>and secondly to forward traffic between </a:t>
            </a:r>
            <a:r>
              <a:rPr lang="en-US" sz="2800" dirty="0" smtClean="0"/>
              <a:t>different virtual </a:t>
            </a:r>
            <a:r>
              <a:rPr lang="en-US" sz="2800" dirty="0"/>
              <a:t>machines (VM) within the same host and even traffic between </a:t>
            </a:r>
            <a:r>
              <a:rPr lang="en-US" sz="2800" dirty="0" smtClean="0"/>
              <a:t>a VM </a:t>
            </a:r>
            <a:r>
              <a:rPr lang="en-US" sz="2800" dirty="0"/>
              <a:t>and a physical network.</a:t>
            </a:r>
            <a:br>
              <a:rPr lang="en-US" sz="2800" dirty="0"/>
            </a:br>
            <a:endParaRPr lang="en-US" sz="2800" dirty="0" smtClean="0"/>
          </a:p>
          <a:p>
            <a:pPr algn="just">
              <a:spcBef>
                <a:spcPct val="10000"/>
              </a:spcBef>
              <a:tabLst>
                <a:tab pos="500063" algn="l"/>
              </a:tabLst>
            </a:pPr>
            <a:r>
              <a:rPr lang="en-US" sz="2800" dirty="0" smtClean="0"/>
              <a:t>Other </a:t>
            </a:r>
            <a:r>
              <a:rPr lang="en-US" sz="2800" dirty="0"/>
              <a:t>key components are </a:t>
            </a:r>
            <a:r>
              <a:rPr lang="en-US" sz="2800" dirty="0" err="1"/>
              <a:t>Mininet</a:t>
            </a:r>
            <a:r>
              <a:rPr lang="en-US" sz="2800" dirty="0"/>
              <a:t> emulator tool, Spanning </a:t>
            </a:r>
            <a:r>
              <a:rPr lang="en-US" sz="2800" dirty="0" err="1" smtClean="0"/>
              <a:t>TreeAlgorithm</a:t>
            </a:r>
            <a:r>
              <a:rPr lang="en-US" sz="2800" dirty="0" smtClean="0"/>
              <a:t> </a:t>
            </a:r>
            <a:r>
              <a:rPr lang="en-US" sz="2800" dirty="0"/>
              <a:t>(STP) and Equal Cost Multipath Protocol (ECMP)</a:t>
            </a:r>
            <a:endParaRPr lang="en-US" sz="2800" dirty="0" smtClean="0"/>
          </a:p>
          <a:p>
            <a:pPr algn="just">
              <a:spcBef>
                <a:spcPct val="10000"/>
              </a:spcBef>
              <a:tabLst>
                <a:tab pos="500063" algn="l"/>
              </a:tabLst>
            </a:pPr>
            <a:endParaRPr lang="en-US" sz="2800" dirty="0"/>
          </a:p>
          <a:p>
            <a:pPr algn="just">
              <a:spcBef>
                <a:spcPct val="10000"/>
              </a:spcBef>
              <a:tabLst>
                <a:tab pos="500063" algn="l"/>
              </a:tabLst>
            </a:pPr>
            <a:endParaRPr lang="en-US" sz="2800" dirty="0" smtClean="0"/>
          </a:p>
          <a:p>
            <a:pPr algn="just">
              <a:spcBef>
                <a:spcPct val="10000"/>
              </a:spcBef>
              <a:tabLst>
                <a:tab pos="500063" algn="l"/>
              </a:tabLst>
            </a:pPr>
            <a:r>
              <a:rPr lang="en-US" sz="2800" dirty="0"/>
              <a:t/>
            </a:r>
            <a:br>
              <a:rPr lang="en-US" sz="2800" dirty="0"/>
            </a:br>
            <a:endParaRPr lang="en-US" sz="2800" dirty="0"/>
          </a:p>
        </p:txBody>
      </p:sp>
      <p:sp>
        <p:nvSpPr>
          <p:cNvPr id="2059" name="Text Box 11"/>
          <p:cNvSpPr txBox="1">
            <a:spLocks noChangeArrowheads="1"/>
          </p:cNvSpPr>
          <p:nvPr/>
        </p:nvSpPr>
        <p:spPr bwMode="auto">
          <a:xfrm>
            <a:off x="10850762" y="3495160"/>
            <a:ext cx="10454757" cy="34147640"/>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lIns="914400" tIns="457200" rIns="914400" bIns="914400"/>
          <a:lstStyle/>
          <a:p>
            <a:pPr algn="just">
              <a:spcBef>
                <a:spcPct val="50000"/>
              </a:spcBef>
              <a:tabLst>
                <a:tab pos="508000" algn="l"/>
              </a:tabLst>
            </a:pPr>
            <a:r>
              <a:rPr lang="en-US" sz="4400" b="1" dirty="0" smtClean="0"/>
              <a:t>Design Approach</a:t>
            </a:r>
          </a:p>
          <a:p>
            <a:pPr algn="just">
              <a:spcBef>
                <a:spcPct val="50000"/>
              </a:spcBef>
              <a:tabLst>
                <a:tab pos="508000" algn="l"/>
              </a:tabLst>
            </a:pPr>
            <a:endParaRPr lang="en-US" sz="4400" b="1" dirty="0"/>
          </a:p>
          <a:p>
            <a:pPr algn="just">
              <a:spcBef>
                <a:spcPct val="50000"/>
              </a:spcBef>
              <a:tabLst>
                <a:tab pos="508000" algn="l"/>
              </a:tabLst>
            </a:pPr>
            <a:endParaRPr lang="en-US" sz="4400" b="1" dirty="0" smtClean="0"/>
          </a:p>
          <a:p>
            <a:pPr algn="just">
              <a:spcBef>
                <a:spcPct val="50000"/>
              </a:spcBef>
              <a:tabLst>
                <a:tab pos="508000" algn="l"/>
              </a:tabLst>
            </a:pPr>
            <a:endParaRPr lang="en-US" sz="4400" b="1" dirty="0"/>
          </a:p>
          <a:p>
            <a:pPr algn="just">
              <a:spcBef>
                <a:spcPct val="50000"/>
              </a:spcBef>
              <a:tabLst>
                <a:tab pos="508000" algn="l"/>
              </a:tabLst>
            </a:pPr>
            <a:endParaRPr lang="en-US" sz="4400" b="1" dirty="0" smtClean="0"/>
          </a:p>
          <a:p>
            <a:pPr algn="just">
              <a:spcBef>
                <a:spcPct val="50000"/>
              </a:spcBef>
              <a:tabLst>
                <a:tab pos="508000" algn="l"/>
              </a:tabLst>
            </a:pPr>
            <a:endParaRPr lang="en-US" sz="4400" b="1" dirty="0"/>
          </a:p>
          <a:p>
            <a:pPr algn="just">
              <a:spcBef>
                <a:spcPct val="50000"/>
              </a:spcBef>
              <a:tabLst>
                <a:tab pos="508000" algn="l"/>
              </a:tabLst>
            </a:pPr>
            <a:r>
              <a:rPr lang="en-US" sz="2800" dirty="0" smtClean="0"/>
              <a:t>Mini-net is network emulator that can conveniently create virtual topology comprised of many virtual open flow switches. At the beginning of our scheme we create a virtual data center network topology based on Fat tree architecture. This topology is presented in the above diagram and proved to have a better performance in throughput and cost. The c in the above topology represents the central controller. The controller we used here is POX. This network is built from K-port switches, there are k pods. Each pods consists of two layers forming the edge and aggregation switches. Each layer switches manages k/2 pods. The k pods are interconnected by (k/2)^2 core switches. There are (K/2)^2  equal cost path between any two communicating edge switches, each belong to different pods. There are 4 equal cost paths between two host and each of the equal cost path contains core switch. In this case we specify a central controller which will dynamically adjust the flows according to the bandwidth utilization and if  any of the links threshold increases by a specified value the controller will redirect that flow to a least used path. </a:t>
            </a:r>
          </a:p>
          <a:p>
            <a:pPr algn="just">
              <a:spcBef>
                <a:spcPct val="50000"/>
              </a:spcBef>
              <a:tabLst>
                <a:tab pos="508000" algn="l"/>
              </a:tabLst>
            </a:pPr>
            <a:r>
              <a:rPr lang="en-US" sz="2800" dirty="0" smtClean="0"/>
              <a:t>The diagram below shows how the open flow switch handles the incoming packets.</a:t>
            </a:r>
          </a:p>
          <a:p>
            <a:pPr algn="just">
              <a:spcBef>
                <a:spcPct val="50000"/>
              </a:spcBef>
              <a:tabLst>
                <a:tab pos="508000" algn="l"/>
              </a:tabLst>
            </a:pPr>
            <a:endParaRPr lang="en-US" sz="2800" dirty="0"/>
          </a:p>
          <a:p>
            <a:pPr algn="just">
              <a:spcBef>
                <a:spcPct val="50000"/>
              </a:spcBef>
              <a:tabLst>
                <a:tab pos="508000" algn="l"/>
              </a:tabLst>
            </a:pPr>
            <a:endParaRPr lang="en-US" sz="2800" dirty="0" smtClean="0"/>
          </a:p>
          <a:p>
            <a:pPr algn="just">
              <a:spcBef>
                <a:spcPct val="50000"/>
              </a:spcBef>
              <a:tabLst>
                <a:tab pos="508000" algn="l"/>
              </a:tabLst>
            </a:pPr>
            <a:endParaRPr lang="en-US" sz="2800" dirty="0"/>
          </a:p>
          <a:p>
            <a:pPr algn="just">
              <a:spcBef>
                <a:spcPct val="50000"/>
              </a:spcBef>
              <a:tabLst>
                <a:tab pos="508000" algn="l"/>
              </a:tabLst>
            </a:pPr>
            <a:endParaRPr lang="en-US" sz="2800" dirty="0" smtClean="0"/>
          </a:p>
          <a:p>
            <a:pPr algn="just">
              <a:spcBef>
                <a:spcPct val="50000"/>
              </a:spcBef>
              <a:tabLst>
                <a:tab pos="508000" algn="l"/>
              </a:tabLst>
            </a:pPr>
            <a:endParaRPr lang="en-US" sz="2800" dirty="0"/>
          </a:p>
          <a:p>
            <a:pPr algn="just">
              <a:spcBef>
                <a:spcPct val="50000"/>
              </a:spcBef>
              <a:tabLst>
                <a:tab pos="508000" algn="l"/>
              </a:tabLst>
            </a:pPr>
            <a:endParaRPr lang="en-US" sz="2800" dirty="0" smtClean="0"/>
          </a:p>
          <a:p>
            <a:pPr algn="just">
              <a:spcBef>
                <a:spcPct val="50000"/>
              </a:spcBef>
              <a:tabLst>
                <a:tab pos="508000" algn="l"/>
              </a:tabLst>
            </a:pPr>
            <a:endParaRPr lang="en-US" sz="2800" dirty="0"/>
          </a:p>
          <a:p>
            <a:pPr algn="just">
              <a:spcBef>
                <a:spcPct val="50000"/>
              </a:spcBef>
              <a:tabLst>
                <a:tab pos="508000" algn="l"/>
              </a:tabLst>
            </a:pPr>
            <a:r>
              <a:rPr lang="en-US" sz="2800" dirty="0" smtClean="0"/>
              <a:t>Flow chart of our experiment. </a:t>
            </a:r>
          </a:p>
          <a:p>
            <a:pPr algn="just">
              <a:spcBef>
                <a:spcPct val="50000"/>
              </a:spcBef>
              <a:tabLst>
                <a:tab pos="508000" algn="l"/>
              </a:tabLst>
            </a:pPr>
            <a:endParaRPr lang="en-US" sz="2800" dirty="0"/>
          </a:p>
          <a:p>
            <a:pPr algn="just">
              <a:spcBef>
                <a:spcPct val="50000"/>
              </a:spcBef>
              <a:tabLst>
                <a:tab pos="508000" algn="l"/>
              </a:tabLst>
            </a:pPr>
            <a:endParaRPr lang="en-US" sz="2800" dirty="0" smtClean="0"/>
          </a:p>
          <a:p>
            <a:pPr algn="just">
              <a:spcBef>
                <a:spcPct val="50000"/>
              </a:spcBef>
              <a:tabLst>
                <a:tab pos="508000" algn="l"/>
              </a:tabLst>
            </a:pPr>
            <a:endParaRPr lang="en-US" sz="2800" dirty="0"/>
          </a:p>
          <a:p>
            <a:pPr algn="just">
              <a:spcBef>
                <a:spcPct val="50000"/>
              </a:spcBef>
              <a:tabLst>
                <a:tab pos="508000" algn="l"/>
              </a:tabLst>
            </a:pPr>
            <a:endParaRPr lang="en-US" sz="2800" dirty="0" smtClean="0"/>
          </a:p>
          <a:p>
            <a:pPr algn="just">
              <a:spcBef>
                <a:spcPct val="50000"/>
              </a:spcBef>
              <a:tabLst>
                <a:tab pos="508000" algn="l"/>
              </a:tabLst>
            </a:pPr>
            <a:endParaRPr lang="en-US" sz="2800" dirty="0"/>
          </a:p>
          <a:p>
            <a:pPr algn="just">
              <a:spcBef>
                <a:spcPct val="50000"/>
              </a:spcBef>
              <a:tabLst>
                <a:tab pos="508000" algn="l"/>
              </a:tabLst>
            </a:pPr>
            <a:endParaRPr lang="en-US" sz="2800" dirty="0" smtClean="0"/>
          </a:p>
          <a:p>
            <a:pPr algn="just">
              <a:spcBef>
                <a:spcPct val="50000"/>
              </a:spcBef>
              <a:tabLst>
                <a:tab pos="508000" algn="l"/>
              </a:tabLst>
            </a:pPr>
            <a:endParaRPr lang="en-US" sz="2800" dirty="0"/>
          </a:p>
          <a:p>
            <a:pPr algn="just">
              <a:spcBef>
                <a:spcPct val="50000"/>
              </a:spcBef>
              <a:tabLst>
                <a:tab pos="508000" algn="l"/>
              </a:tabLst>
            </a:pPr>
            <a:endParaRPr lang="en-US" sz="2800" dirty="0" smtClean="0"/>
          </a:p>
          <a:p>
            <a:pPr algn="just">
              <a:spcBef>
                <a:spcPct val="50000"/>
              </a:spcBef>
              <a:tabLst>
                <a:tab pos="508000" algn="l"/>
              </a:tabLst>
            </a:pPr>
            <a:endParaRPr lang="en-US" sz="2800" dirty="0"/>
          </a:p>
          <a:p>
            <a:pPr algn="just">
              <a:spcBef>
                <a:spcPct val="50000"/>
              </a:spcBef>
              <a:tabLst>
                <a:tab pos="508000" algn="l"/>
              </a:tabLst>
            </a:pPr>
            <a:r>
              <a:rPr lang="en-US" sz="2800" dirty="0" smtClean="0"/>
              <a:t>Flow chart of SDN based ECMP  with  central controller.</a:t>
            </a:r>
          </a:p>
          <a:p>
            <a:pPr algn="just">
              <a:spcBef>
                <a:spcPct val="50000"/>
              </a:spcBef>
              <a:tabLst>
                <a:tab pos="508000" algn="l"/>
              </a:tabLst>
            </a:pPr>
            <a:endParaRPr lang="en-US" sz="2800" dirty="0"/>
          </a:p>
          <a:p>
            <a:pPr algn="just">
              <a:spcBef>
                <a:spcPct val="50000"/>
              </a:spcBef>
              <a:tabLst>
                <a:tab pos="508000" algn="l"/>
              </a:tabLst>
            </a:pPr>
            <a:endParaRPr lang="en-US" sz="2800" dirty="0" smtClean="0"/>
          </a:p>
          <a:p>
            <a:pPr algn="just">
              <a:spcBef>
                <a:spcPct val="50000"/>
              </a:spcBef>
              <a:tabLst>
                <a:tab pos="508000" algn="l"/>
              </a:tabLst>
            </a:pPr>
            <a:endParaRPr lang="en-US" sz="2800" dirty="0"/>
          </a:p>
          <a:p>
            <a:pPr algn="just">
              <a:spcBef>
                <a:spcPct val="50000"/>
              </a:spcBef>
              <a:tabLst>
                <a:tab pos="508000" algn="l"/>
              </a:tabLst>
            </a:pPr>
            <a:endParaRPr lang="en-US" sz="2800" dirty="0" smtClean="0"/>
          </a:p>
          <a:p>
            <a:pPr algn="just">
              <a:spcBef>
                <a:spcPct val="50000"/>
              </a:spcBef>
              <a:tabLst>
                <a:tab pos="508000" algn="l"/>
              </a:tabLst>
            </a:pPr>
            <a:endParaRPr lang="en-US" sz="2800" dirty="0"/>
          </a:p>
          <a:p>
            <a:pPr algn="just">
              <a:spcBef>
                <a:spcPct val="50000"/>
              </a:spcBef>
              <a:tabLst>
                <a:tab pos="508000" algn="l"/>
              </a:tabLst>
            </a:pPr>
            <a:endParaRPr lang="en-US" sz="2800" dirty="0" smtClean="0"/>
          </a:p>
          <a:p>
            <a:pPr algn="just">
              <a:spcBef>
                <a:spcPct val="50000"/>
              </a:spcBef>
              <a:tabLst>
                <a:tab pos="508000" algn="l"/>
              </a:tabLst>
            </a:pPr>
            <a:endParaRPr lang="en-US" sz="2800" dirty="0"/>
          </a:p>
          <a:p>
            <a:pPr algn="just">
              <a:spcBef>
                <a:spcPct val="50000"/>
              </a:spcBef>
              <a:tabLst>
                <a:tab pos="508000" algn="l"/>
              </a:tabLst>
            </a:pPr>
            <a:endParaRPr lang="en-US" sz="2800" dirty="0" smtClean="0"/>
          </a:p>
          <a:p>
            <a:pPr algn="just">
              <a:spcBef>
                <a:spcPct val="50000"/>
              </a:spcBef>
              <a:tabLst>
                <a:tab pos="508000" algn="l"/>
              </a:tabLst>
            </a:pPr>
            <a:endParaRPr lang="en-US" sz="2800" dirty="0"/>
          </a:p>
          <a:p>
            <a:pPr algn="just">
              <a:spcBef>
                <a:spcPct val="50000"/>
              </a:spcBef>
              <a:tabLst>
                <a:tab pos="508000" algn="l"/>
              </a:tabLst>
            </a:pPr>
            <a:endParaRPr lang="en-US" sz="2800" dirty="0" smtClean="0"/>
          </a:p>
          <a:p>
            <a:pPr algn="just">
              <a:spcBef>
                <a:spcPct val="50000"/>
              </a:spcBef>
              <a:tabLst>
                <a:tab pos="508000" algn="l"/>
              </a:tabLst>
            </a:pPr>
            <a:endParaRPr lang="en-US" sz="2800" dirty="0" smtClean="0"/>
          </a:p>
          <a:p>
            <a:pPr algn="just">
              <a:spcBef>
                <a:spcPct val="50000"/>
              </a:spcBef>
              <a:tabLst>
                <a:tab pos="508000" algn="l"/>
              </a:tabLst>
            </a:pPr>
            <a:endParaRPr lang="en-US" sz="2800" dirty="0" smtClean="0"/>
          </a:p>
        </p:txBody>
      </p:sp>
      <p:sp>
        <p:nvSpPr>
          <p:cNvPr id="2064" name="Text Box 16"/>
          <p:cNvSpPr txBox="1">
            <a:spLocks noChangeArrowheads="1"/>
          </p:cNvSpPr>
          <p:nvPr/>
        </p:nvSpPr>
        <p:spPr bwMode="auto">
          <a:xfrm>
            <a:off x="21717000" y="38032669"/>
            <a:ext cx="10568352" cy="5796387"/>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914400" tIns="457200" rIns="914400" bIns="914400"/>
          <a:lstStyle/>
          <a:p>
            <a:pPr>
              <a:spcBef>
                <a:spcPct val="50000"/>
              </a:spcBef>
            </a:pPr>
            <a:r>
              <a:rPr lang="en-US" sz="4400" b="1" dirty="0" smtClean="0"/>
              <a:t>Acknowledgments</a:t>
            </a:r>
          </a:p>
          <a:p>
            <a:pPr algn="just">
              <a:spcBef>
                <a:spcPts val="0"/>
              </a:spcBef>
              <a:spcAft>
                <a:spcPts val="0"/>
              </a:spcAft>
            </a:pPr>
            <a:r>
              <a:rPr lang="en-US" sz="2800" dirty="0"/>
              <a:t>We might want to express our earnest appreciation to Dr. </a:t>
            </a:r>
            <a:r>
              <a:rPr lang="en-US" sz="2800" dirty="0" err="1" smtClean="0"/>
              <a:t>Balaji</a:t>
            </a:r>
            <a:r>
              <a:rPr lang="en-US" sz="2800" dirty="0" smtClean="0"/>
              <a:t> </a:t>
            </a:r>
            <a:r>
              <a:rPr lang="en-US" sz="2800" dirty="0" err="1" smtClean="0"/>
              <a:t>Venkatraman</a:t>
            </a:r>
            <a:r>
              <a:rPr lang="en-US" sz="2800" dirty="0"/>
              <a:t>, Professor, Department of Electrical Engineering, </a:t>
            </a:r>
            <a:r>
              <a:rPr lang="en-US" sz="2800" dirty="0" smtClean="0"/>
              <a:t>SJSU and </a:t>
            </a:r>
            <a:r>
              <a:rPr lang="en-US" sz="2800" dirty="0"/>
              <a:t>our co-advisor </a:t>
            </a:r>
            <a:r>
              <a:rPr lang="en-US" sz="2800" dirty="0" smtClean="0"/>
              <a:t>Dr</a:t>
            </a:r>
            <a:r>
              <a:rPr lang="en-US" sz="2800" dirty="0"/>
              <a:t>. Nader F. Mir,   for managing and educating every one of us along the advancement regarding this Project. Making a free learning environment he gave us the chance to express our perspectives and views with respect to the paper. We would also like to take this opportunity to thank the Electrical Engineering department, SJSU for providing us the </a:t>
            </a:r>
            <a:r>
              <a:rPr lang="en-US" sz="2800" dirty="0" smtClean="0"/>
              <a:t>tools, necessary resources and best help provided.</a:t>
            </a:r>
            <a:endParaRPr lang="en-US" sz="4400" b="1" dirty="0" smtClean="0"/>
          </a:p>
        </p:txBody>
      </p:sp>
      <p:sp>
        <p:nvSpPr>
          <p:cNvPr id="2061" name="Text Box 13"/>
          <p:cNvSpPr txBox="1">
            <a:spLocks noChangeArrowheads="1"/>
          </p:cNvSpPr>
          <p:nvPr/>
        </p:nvSpPr>
        <p:spPr bwMode="auto">
          <a:xfrm>
            <a:off x="21612087" y="25864880"/>
            <a:ext cx="10673266" cy="1177792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914400" tIns="457200" rIns="914400" bIns="914400"/>
          <a:lstStyle/>
          <a:p>
            <a:pPr>
              <a:spcBef>
                <a:spcPct val="50000"/>
              </a:spcBef>
              <a:tabLst>
                <a:tab pos="635000" algn="l"/>
              </a:tabLst>
            </a:pPr>
            <a:r>
              <a:rPr lang="en-US" sz="4400" b="1" dirty="0"/>
              <a:t>Conclusions</a:t>
            </a:r>
          </a:p>
          <a:p>
            <a:pPr algn="just"/>
            <a:r>
              <a:rPr lang="en-US" sz="2800" dirty="0"/>
              <a:t>The fat free with multi-path capability is a suitable solution which outperforms limitations of traditional data center topology with increased bandwidth and fault tolerance. In this project we propose a load balanced multipath routing scheme which can distribute the traffic load and efficiently utilize available bandwidth in fat tree network topology. As a practical solution, we propose use of load balanced multipath routing scheme for SDN-based data center networks. The algorithm specified makes use of central controller to collect information about network state and makes optimized load balancing decision when admitting new flows to the network. We implemented the topology in </a:t>
            </a:r>
            <a:r>
              <a:rPr lang="en-US" sz="2800" dirty="0" smtClean="0"/>
              <a:t>mini-net </a:t>
            </a:r>
            <a:r>
              <a:rPr lang="en-US" sz="2800" dirty="0"/>
              <a:t>and with the use of ECMP throughput of data center network will be greatly improves but lacks flexibility. With the use of EMP in SDN based Environment we find a way to solve the problem of ECMP. The work proposed shows that the central controller will dynamically adjust flows when the bandwidth utilization of core links exceeds the threshold which increases the throughput and network performance. Experiment results show that our proposed work with the used SDN controller consistently outperforms ECMP in fat free data centers. We believe that SDN based data center network solutions are the future trends.</a:t>
            </a:r>
          </a:p>
          <a:p>
            <a:endParaRPr lang="en-US" sz="2400" b="1" cap="small" dirty="0" smtClean="0"/>
          </a:p>
        </p:txBody>
      </p:sp>
      <p:sp>
        <p:nvSpPr>
          <p:cNvPr id="2062" name="Text Box 14"/>
          <p:cNvSpPr txBox="1">
            <a:spLocks noChangeArrowheads="1"/>
          </p:cNvSpPr>
          <p:nvPr/>
        </p:nvSpPr>
        <p:spPr bwMode="auto">
          <a:xfrm>
            <a:off x="0" y="0"/>
            <a:ext cx="32918400" cy="3093154"/>
          </a:xfrm>
          <a:prstGeom prst="rect">
            <a:avLst/>
          </a:prstGeom>
          <a:solidFill>
            <a:schemeClr val="bg1"/>
          </a:solidFill>
          <a:ln w="12700">
            <a:noFill/>
            <a:miter lim="800000"/>
            <a:headEnd/>
            <a:tailEnd/>
          </a:ln>
          <a:effectLst/>
        </p:spPr>
        <p:txBody>
          <a:bodyPr wrap="square" lIns="274320" tIns="274320" rIns="274320" bIns="274320">
            <a:spAutoFit/>
          </a:bodyPr>
          <a:lstStyle/>
          <a:p>
            <a:pPr algn="ctr">
              <a:spcBef>
                <a:spcPts val="0"/>
              </a:spcBef>
            </a:pPr>
            <a:r>
              <a:rPr lang="en-US" sz="5500" b="1" dirty="0" smtClean="0"/>
              <a:t>Analysis of SDN-Based ECMP For Data Center Networks</a:t>
            </a:r>
          </a:p>
          <a:p>
            <a:pPr algn="ctr">
              <a:spcBef>
                <a:spcPts val="0"/>
              </a:spcBef>
            </a:pPr>
            <a:r>
              <a:rPr lang="en-US" sz="5500" b="1" dirty="0" smtClean="0"/>
              <a:t>  Nirmal Karia, </a:t>
            </a:r>
            <a:r>
              <a:rPr lang="en-US" sz="5500" b="1" dirty="0" err="1" smtClean="0"/>
              <a:t>Dharmesh</a:t>
            </a:r>
            <a:r>
              <a:rPr lang="en-US" sz="5500" b="1" dirty="0" smtClean="0"/>
              <a:t> </a:t>
            </a:r>
            <a:r>
              <a:rPr lang="en-US" sz="5500" b="1" dirty="0" err="1" smtClean="0"/>
              <a:t>Bhanushali</a:t>
            </a:r>
            <a:endParaRPr lang="en-US" sz="5500" b="1" dirty="0" smtClean="0"/>
          </a:p>
          <a:p>
            <a:pPr algn="ctr">
              <a:spcBef>
                <a:spcPts val="0"/>
              </a:spcBef>
            </a:pPr>
            <a:r>
              <a:rPr lang="en-US" sz="5500" b="1" dirty="0" smtClean="0"/>
              <a:t>Department </a:t>
            </a:r>
            <a:r>
              <a:rPr lang="en-US" sz="5500" b="1" dirty="0"/>
              <a:t>of Electrical Engineering, San Jose State university, San Jose, California 95192</a:t>
            </a:r>
          </a:p>
        </p:txBody>
      </p:sp>
      <p:sp>
        <p:nvSpPr>
          <p:cNvPr id="2153" name="Oval 105"/>
          <p:cNvSpPr>
            <a:spLocks noChangeArrowheads="1"/>
          </p:cNvSpPr>
          <p:nvPr/>
        </p:nvSpPr>
        <p:spPr bwMode="auto">
          <a:xfrm>
            <a:off x="6270172" y="38525451"/>
            <a:ext cx="342900" cy="711200"/>
          </a:xfrm>
          <a:prstGeom prst="ellipse">
            <a:avLst/>
          </a:prstGeom>
          <a:noFill/>
          <a:ln w="57150" cap="rnd">
            <a:solidFill>
              <a:srgbClr val="FF6FCF"/>
            </a:solidFill>
            <a:prstDash val="sysDot"/>
            <a:round/>
            <a:headEnd/>
            <a:tailEnd/>
          </a:ln>
          <a:effectLst/>
        </p:spPr>
        <p:txBody>
          <a:bodyPr wrap="none" anchor="ctr"/>
          <a:lstStyle/>
          <a:p>
            <a:endParaRPr lang="en-US"/>
          </a:p>
        </p:txBody>
      </p:sp>
      <p:sp>
        <p:nvSpPr>
          <p:cNvPr id="1026" name="Rectangle 2"/>
          <p:cNvSpPr>
            <a:spLocks noChangeArrowheads="1"/>
          </p:cNvSpPr>
          <p:nvPr/>
        </p:nvSpPr>
        <p:spPr bwMode="auto">
          <a:xfrm>
            <a:off x="0" y="0"/>
            <a:ext cx="329184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0" y="0"/>
            <a:ext cx="329184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5" name="Rectangle 11"/>
          <p:cNvSpPr>
            <a:spLocks noChangeArrowheads="1"/>
          </p:cNvSpPr>
          <p:nvPr/>
        </p:nvSpPr>
        <p:spPr bwMode="auto">
          <a:xfrm>
            <a:off x="0" y="0"/>
            <a:ext cx="329184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8" name="Rectangle 14"/>
          <p:cNvSpPr>
            <a:spLocks noChangeArrowheads="1"/>
          </p:cNvSpPr>
          <p:nvPr/>
        </p:nvSpPr>
        <p:spPr bwMode="auto">
          <a:xfrm>
            <a:off x="0" y="0"/>
            <a:ext cx="329184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5" name="Text Box 16"/>
          <p:cNvSpPr txBox="1">
            <a:spLocks noChangeArrowheads="1"/>
          </p:cNvSpPr>
          <p:nvPr/>
        </p:nvSpPr>
        <p:spPr bwMode="auto">
          <a:xfrm>
            <a:off x="450000" y="38032669"/>
            <a:ext cx="20855520" cy="5796388"/>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914400" tIns="457200" rIns="914400" bIns="914400"/>
          <a:lstStyle/>
          <a:p>
            <a:pPr>
              <a:spcBef>
                <a:spcPct val="50000"/>
              </a:spcBef>
            </a:pPr>
            <a:r>
              <a:rPr lang="en-US" sz="4400" b="1" dirty="0" smtClean="0"/>
              <a:t>Key References</a:t>
            </a:r>
          </a:p>
          <a:p>
            <a:pPr marL="571500" indent="-571500">
              <a:buFont typeface="Arial" panose="020B0604020202020204" pitchFamily="34" charset="0"/>
              <a:buChar char="•"/>
            </a:pPr>
            <a:r>
              <a:rPr lang="en-US" sz="2800" dirty="0"/>
              <a:t>Software Defined Networks (EWSDN), 2013 Second European Workshop on, Issue Date: 10-11 Oct. 2013, Written by: Teixeira, J.; </a:t>
            </a:r>
            <a:r>
              <a:rPr lang="en-US" sz="2800" dirty="0" err="1"/>
              <a:t>Antichi</a:t>
            </a:r>
            <a:r>
              <a:rPr lang="en-US" sz="2800" dirty="0"/>
              <a:t>, G.; </a:t>
            </a:r>
            <a:r>
              <a:rPr lang="en-US" sz="2800" dirty="0" err="1"/>
              <a:t>Adami</a:t>
            </a:r>
            <a:r>
              <a:rPr lang="en-US" sz="2800" dirty="0"/>
              <a:t>, D.; Del </a:t>
            </a:r>
            <a:r>
              <a:rPr lang="en-US" sz="2800" dirty="0" err="1"/>
              <a:t>Chiaro</a:t>
            </a:r>
            <a:r>
              <a:rPr lang="en-US" sz="2800" dirty="0"/>
              <a:t>, A.; Giordano, S.; Santos, A. </a:t>
            </a:r>
            <a:endParaRPr lang="en-US" sz="2800" dirty="0" smtClean="0"/>
          </a:p>
          <a:p>
            <a:pPr marL="571500" indent="-571500">
              <a:buFont typeface="Arial" panose="020B0604020202020204" pitchFamily="34" charset="0"/>
              <a:buChar char="•"/>
            </a:pPr>
            <a:endParaRPr lang="en-US" sz="2800" dirty="0"/>
          </a:p>
          <a:p>
            <a:pPr marL="571500" indent="-571500">
              <a:buFont typeface="Arial" panose="020B0604020202020204" pitchFamily="34" charset="0"/>
              <a:buChar char="•"/>
            </a:pPr>
            <a:r>
              <a:rPr lang="en-US" sz="2800" dirty="0"/>
              <a:t>M. Al-Fares, A. </a:t>
            </a:r>
            <a:r>
              <a:rPr lang="en-US" sz="2800" dirty="0" err="1"/>
              <a:t>Loukissas</a:t>
            </a:r>
            <a:r>
              <a:rPr lang="en-US" sz="2800" dirty="0"/>
              <a:t>, and A. </a:t>
            </a:r>
            <a:r>
              <a:rPr lang="en-US" sz="2800" dirty="0" err="1"/>
              <a:t>Vahdat</a:t>
            </a:r>
            <a:r>
              <a:rPr lang="en-US" sz="2800" dirty="0"/>
              <a:t>, ``A scalable, commodity data center network architecture,'' in Proc. ACM SIGCOMM, 2008, pp. 63_74. </a:t>
            </a:r>
            <a:endParaRPr lang="en-US" sz="2800" dirty="0" smtClean="0"/>
          </a:p>
          <a:p>
            <a:pPr marL="571500" indent="-571500">
              <a:buFont typeface="Arial" panose="020B0604020202020204" pitchFamily="34" charset="0"/>
              <a:buChar char="•"/>
            </a:pPr>
            <a:endParaRPr lang="en-US" sz="2800" dirty="0"/>
          </a:p>
          <a:p>
            <a:pPr marL="571500" indent="-571500">
              <a:buFont typeface="Arial" panose="020B0604020202020204" pitchFamily="34" charset="0"/>
              <a:buChar char="•"/>
            </a:pPr>
            <a:r>
              <a:rPr lang="en-US" sz="2800" dirty="0" err="1">
                <a:hlinkClick r:id="rId5"/>
              </a:rPr>
              <a:t>Hailong</a:t>
            </a:r>
            <a:r>
              <a:rPr lang="en-US" sz="2800" dirty="0">
                <a:hlinkClick r:id="rId5"/>
              </a:rPr>
              <a:t> Zhang</a:t>
            </a:r>
            <a:r>
              <a:rPr lang="en-US" sz="2800" dirty="0"/>
              <a:t> School of Information Engineering, Communication University of China, Beijing, China </a:t>
            </a:r>
            <a:r>
              <a:rPr lang="en-US" sz="2800" dirty="0">
                <a:hlinkClick r:id="rId6"/>
              </a:rPr>
              <a:t>Xiao </a:t>
            </a:r>
            <a:r>
              <a:rPr lang="en-US" sz="2800" dirty="0" err="1">
                <a:hlinkClick r:id="rId6"/>
              </a:rPr>
              <a:t>Guo</a:t>
            </a:r>
            <a:r>
              <a:rPr lang="en-US" sz="2800" dirty="0"/>
              <a:t> ; </a:t>
            </a:r>
            <a:r>
              <a:rPr lang="en-US" sz="2800" dirty="0" err="1">
                <a:hlinkClick r:id="rId7"/>
              </a:rPr>
              <a:t>Jinyao</a:t>
            </a:r>
            <a:r>
              <a:rPr lang="en-US" sz="2800" dirty="0">
                <a:hlinkClick r:id="rId7"/>
              </a:rPr>
              <a:t> Yan</a:t>
            </a:r>
            <a:r>
              <a:rPr lang="en-US" sz="2800" dirty="0"/>
              <a:t> ; </a:t>
            </a:r>
            <a:r>
              <a:rPr lang="en-US" sz="2800" dirty="0">
                <a:hlinkClick r:id="rId8"/>
              </a:rPr>
              <a:t>Bo Liu</a:t>
            </a:r>
            <a:r>
              <a:rPr lang="en-US" sz="2800" dirty="0"/>
              <a:t> ; </a:t>
            </a:r>
            <a:r>
              <a:rPr lang="en-US" sz="2800" dirty="0" err="1">
                <a:hlinkClick r:id="rId9"/>
              </a:rPr>
              <a:t>Qianjun</a:t>
            </a:r>
            <a:r>
              <a:rPr lang="en-US" sz="2800" dirty="0">
                <a:hlinkClick r:id="rId9"/>
              </a:rPr>
              <a:t> </a:t>
            </a:r>
            <a:r>
              <a:rPr lang="en-US" sz="2800" dirty="0" err="1">
                <a:hlinkClick r:id="rId9"/>
              </a:rPr>
              <a:t>Shuai</a:t>
            </a:r>
            <a:r>
              <a:rPr lang="en-US" sz="2800" dirty="0"/>
              <a:t> - SDN Based ECMP Algorithm for data center networks</a:t>
            </a:r>
            <a:r>
              <a:rPr lang="en-US" sz="2800" dirty="0" smtClean="0"/>
              <a:t>.</a:t>
            </a:r>
          </a:p>
          <a:p>
            <a:pPr marL="571500" indent="-571500">
              <a:buFont typeface="Arial" panose="020B0604020202020204" pitchFamily="34" charset="0"/>
              <a:buChar char="•"/>
            </a:pPr>
            <a:endParaRPr lang="en-US" sz="2800" dirty="0"/>
          </a:p>
          <a:p>
            <a:pPr marL="571500" indent="-571500">
              <a:buFont typeface="Arial" panose="020B0604020202020204" pitchFamily="34" charset="0"/>
              <a:buChar char="•"/>
            </a:pPr>
            <a:r>
              <a:rPr lang="en-US" sz="2800" dirty="0"/>
              <a:t>Yi-Chi Lei ,</a:t>
            </a:r>
            <a:r>
              <a:rPr lang="en-US" sz="2800" dirty="0" err="1"/>
              <a:t>Kuochen</a:t>
            </a:r>
            <a:r>
              <a:rPr lang="en-US" sz="2800" dirty="0"/>
              <a:t> Wang and Yi- </a:t>
            </a:r>
            <a:r>
              <a:rPr lang="en-US" sz="2800" dirty="0" err="1"/>
              <a:t>Huai</a:t>
            </a:r>
            <a:r>
              <a:rPr lang="en-US" sz="2800" dirty="0"/>
              <a:t> - Hsu ,Department of Computer Science, National </a:t>
            </a:r>
            <a:r>
              <a:rPr lang="en-US" sz="2800" dirty="0" err="1"/>
              <a:t>Chiao</a:t>
            </a:r>
            <a:r>
              <a:rPr lang="en-US" sz="2800" dirty="0"/>
              <a:t> Tung University,  “Multipath Routing in SDN based Datacenter “, </a:t>
            </a:r>
            <a:r>
              <a:rPr lang="en-US" sz="2800" dirty="0" smtClean="0"/>
              <a:t>2015</a:t>
            </a:r>
          </a:p>
          <a:p>
            <a:endParaRPr lang="en-US" sz="2800" dirty="0"/>
          </a:p>
          <a:p>
            <a:pPr marL="571500" indent="-571500">
              <a:spcBef>
                <a:spcPct val="50000"/>
              </a:spcBef>
              <a:buFont typeface="Arial" panose="020B0604020202020204" pitchFamily="34" charset="0"/>
              <a:buChar char="•"/>
            </a:pPr>
            <a:endParaRPr lang="en-US" sz="4400" b="1" dirty="0" smtClean="0"/>
          </a:p>
          <a:p>
            <a:pPr marL="500063" indent="-500063">
              <a:spcBef>
                <a:spcPct val="50000"/>
              </a:spcBef>
              <a:buFont typeface="Arial" panose="020B0604020202020204" pitchFamily="34" charset="0"/>
              <a:buChar char="•"/>
            </a:pPr>
            <a:endParaRPr lang="en-US" sz="2800" i="1" dirty="0" smtClean="0"/>
          </a:p>
          <a:p>
            <a:pPr marL="571500" indent="-571500">
              <a:spcBef>
                <a:spcPct val="50000"/>
              </a:spcBef>
              <a:buFont typeface="Arial" panose="020B0604020202020204" pitchFamily="34" charset="0"/>
              <a:buChar char="•"/>
            </a:pPr>
            <a:endParaRPr lang="en-US" sz="4400" i="1" dirty="0" smtClean="0"/>
          </a:p>
          <a:p>
            <a:pPr marL="571500" indent="-571500">
              <a:spcBef>
                <a:spcPct val="50000"/>
              </a:spcBef>
              <a:buFont typeface="Arial" panose="020B0604020202020204" pitchFamily="34" charset="0"/>
              <a:buChar char="•"/>
            </a:pPr>
            <a:endParaRPr lang="en-US" sz="4400" i="1" dirty="0" smtClean="0"/>
          </a:p>
          <a:p>
            <a:pPr marL="571500" indent="-571500">
              <a:spcBef>
                <a:spcPct val="50000"/>
              </a:spcBef>
              <a:buFont typeface="Arial" panose="020B0604020202020204" pitchFamily="34" charset="0"/>
              <a:buChar char="•"/>
            </a:pPr>
            <a:endParaRPr lang="en-US" sz="4400" b="1" dirty="0" smtClean="0"/>
          </a:p>
        </p:txBody>
      </p:sp>
      <p:sp>
        <p:nvSpPr>
          <p:cNvPr id="51" name="Text Box 11"/>
          <p:cNvSpPr txBox="1">
            <a:spLocks noChangeArrowheads="1"/>
          </p:cNvSpPr>
          <p:nvPr/>
        </p:nvSpPr>
        <p:spPr bwMode="auto">
          <a:xfrm>
            <a:off x="21590018" y="3516448"/>
            <a:ext cx="10695336" cy="21925138"/>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914400" tIns="457200" rIns="914400" bIns="914400"/>
          <a:lstStyle/>
          <a:p>
            <a:pPr algn="just">
              <a:spcBef>
                <a:spcPct val="50000"/>
              </a:spcBef>
              <a:tabLst>
                <a:tab pos="508000" algn="l"/>
              </a:tabLst>
            </a:pPr>
            <a:r>
              <a:rPr lang="en-US" sz="4400" b="1" dirty="0" smtClean="0"/>
              <a:t>Results</a:t>
            </a:r>
          </a:p>
          <a:p>
            <a:r>
              <a:rPr lang="en-US" sz="2800" dirty="0" smtClean="0"/>
              <a:t>We </a:t>
            </a:r>
            <a:r>
              <a:rPr lang="en-US" sz="2800" dirty="0"/>
              <a:t>calculate the possible bandwidth utilization of </a:t>
            </a:r>
            <a:r>
              <a:rPr lang="en-US" sz="2800" dirty="0" smtClean="0"/>
              <a:t> </a:t>
            </a:r>
            <a:r>
              <a:rPr lang="en-US" sz="2800" dirty="0"/>
              <a:t>flows (4001- </a:t>
            </a:r>
            <a:r>
              <a:rPr lang="en-US" sz="2800" dirty="0" smtClean="0"/>
              <a:t>4009), (4002-4010)as </a:t>
            </a:r>
            <a:r>
              <a:rPr lang="en-US" sz="2800" dirty="0"/>
              <a:t>shown in TABLE </a:t>
            </a:r>
            <a:r>
              <a:rPr lang="en-US" sz="2800" dirty="0" smtClean="0"/>
              <a:t>1</a:t>
            </a:r>
            <a:endParaRPr lang="en-US" sz="2800" dirty="0"/>
          </a:p>
          <a:p>
            <a:endParaRPr lang="en-US" sz="2800" dirty="0" smtClean="0"/>
          </a:p>
          <a:p>
            <a:endParaRPr lang="en-US" sz="2800" dirty="0" smtClean="0"/>
          </a:p>
          <a:p>
            <a:endParaRPr lang="en-US" sz="2800" dirty="0"/>
          </a:p>
          <a:p>
            <a:r>
              <a:rPr lang="en-US" sz="2800" dirty="0"/>
              <a:t> </a:t>
            </a:r>
          </a:p>
          <a:p>
            <a:r>
              <a:rPr lang="en-US" sz="2800" dirty="0"/>
              <a:t> </a:t>
            </a:r>
          </a:p>
          <a:p>
            <a:endParaRPr lang="en-US" sz="2800" dirty="0" smtClean="0"/>
          </a:p>
          <a:p>
            <a:endParaRPr lang="en-US" sz="2800" dirty="0" smtClean="0"/>
          </a:p>
          <a:p>
            <a:endParaRPr lang="en-US" sz="2800" dirty="0"/>
          </a:p>
          <a:p>
            <a:endParaRPr lang="en-US" sz="2800" dirty="0" smtClean="0"/>
          </a:p>
          <a:p>
            <a:endParaRPr lang="en-US" sz="2800" dirty="0" smtClean="0"/>
          </a:p>
          <a:p>
            <a:endParaRPr lang="en-US" sz="2800" dirty="0"/>
          </a:p>
          <a:p>
            <a:endParaRPr lang="en-US" sz="2800" dirty="0" smtClean="0"/>
          </a:p>
          <a:p>
            <a:r>
              <a:rPr lang="en-US" sz="2800" dirty="0" smtClean="0"/>
              <a:t>Table </a:t>
            </a:r>
            <a:r>
              <a:rPr lang="en-US" sz="2800" dirty="0"/>
              <a:t>1 shows the bandwidth utilization when ECMP is used with SDN based </a:t>
            </a:r>
            <a:r>
              <a:rPr lang="en-US" sz="2800" dirty="0" smtClean="0"/>
              <a:t>Environment</a:t>
            </a:r>
          </a:p>
          <a:p>
            <a:endParaRPr lang="en-US" sz="2800" dirty="0"/>
          </a:p>
          <a:p>
            <a:pPr algn="just"/>
            <a:r>
              <a:rPr lang="en-US" sz="2800" dirty="0" smtClean="0"/>
              <a:t>Here </a:t>
            </a:r>
            <a:r>
              <a:rPr lang="en-US" sz="2800" dirty="0"/>
              <a:t>two flows </a:t>
            </a:r>
            <a:r>
              <a:rPr lang="en-US" sz="2800" dirty="0" smtClean="0"/>
              <a:t>(4001-4009) </a:t>
            </a:r>
            <a:r>
              <a:rPr lang="en-US" sz="2800" dirty="0"/>
              <a:t>and </a:t>
            </a:r>
            <a:r>
              <a:rPr lang="en-US" sz="2800" dirty="0" smtClean="0"/>
              <a:t>(4003 </a:t>
            </a:r>
            <a:r>
              <a:rPr lang="en-US" sz="2800" dirty="0"/>
              <a:t>-</a:t>
            </a:r>
            <a:r>
              <a:rPr lang="en-US" sz="2800" dirty="0" smtClean="0"/>
              <a:t>4009) </a:t>
            </a:r>
            <a:r>
              <a:rPr lang="en-US" sz="2800" dirty="0"/>
              <a:t>are forwarded through same equal cost path and scheduler cannot select the forwarding path according to the link status, the core switches bandwidth utilization of core links exceed the threshold</a:t>
            </a:r>
            <a:r>
              <a:rPr lang="en-US" sz="2800" dirty="0" smtClean="0"/>
              <a:t>. The  flows (4001-4009) and (4003-4009) are forwarded through the same equal cost path. Both the Host select the same path to reach the destination. This exceed the set threshold of 0.7 and the total bandwidth utilization of core links will exceed as both the flows flowing through the sane path lead to a bandwidth utilization of 0.8. The controller than redirects one of the flow to a least utilized path.</a:t>
            </a:r>
          </a:p>
          <a:p>
            <a:endParaRPr lang="en-US" sz="2800" dirty="0"/>
          </a:p>
          <a:p>
            <a:r>
              <a:rPr lang="en-US" sz="2800" dirty="0"/>
              <a:t/>
            </a:r>
            <a:br>
              <a:rPr lang="en-US" sz="2800" dirty="0"/>
            </a:br>
            <a:endParaRPr lang="en-US" sz="2800" dirty="0"/>
          </a:p>
          <a:p>
            <a:r>
              <a:rPr lang="en-US" sz="2800" dirty="0"/>
              <a:t> </a:t>
            </a:r>
          </a:p>
          <a:p>
            <a:endParaRPr lang="en-US" sz="2800" dirty="0" smtClean="0"/>
          </a:p>
          <a:p>
            <a:endParaRPr lang="en-US" sz="2800" dirty="0"/>
          </a:p>
          <a:p>
            <a:endParaRPr lang="en-US" sz="2800" dirty="0" smtClean="0"/>
          </a:p>
          <a:p>
            <a:endParaRPr lang="en-US" sz="2800" dirty="0"/>
          </a:p>
          <a:p>
            <a:pPr algn="just"/>
            <a:endParaRPr lang="en-US" sz="2800" dirty="0" smtClean="0"/>
          </a:p>
          <a:p>
            <a:pPr algn="just"/>
            <a:endParaRPr lang="en-US" sz="2800" dirty="0"/>
          </a:p>
          <a:p>
            <a:pPr algn="just"/>
            <a:r>
              <a:rPr lang="en-US" sz="2800" dirty="0" smtClean="0"/>
              <a:t>Thus </a:t>
            </a:r>
            <a:r>
              <a:rPr lang="en-US" sz="2800" dirty="0"/>
              <a:t>we find that when SDN based ECMP is used the throughput of data center network is improved. The reason is that the central controller here dynamically adjust flows according to bandwidth utilization of </a:t>
            </a:r>
            <a:r>
              <a:rPr lang="en-US" sz="2800" dirty="0" smtClean="0"/>
              <a:t>links.</a:t>
            </a:r>
            <a:r>
              <a:rPr lang="en-US" sz="2800" dirty="0"/>
              <a:t> </a:t>
            </a:r>
            <a:r>
              <a:rPr lang="en-US" sz="2800" dirty="0" smtClean="0"/>
              <a:t>The </a:t>
            </a:r>
            <a:r>
              <a:rPr lang="en-US" sz="2800" dirty="0"/>
              <a:t>central controller here will dynamically adjust the forwarding. When the core switch links exceed the threshold the controller will redirect the flow for example, 4003-4009 to flow from 4001-4010 and 4001- 4009 to flow from </a:t>
            </a:r>
            <a:r>
              <a:rPr lang="en-US" sz="2800" dirty="0" smtClean="0"/>
              <a:t>4003-4010.This </a:t>
            </a:r>
            <a:r>
              <a:rPr lang="en-US" sz="2800" dirty="0"/>
              <a:t>proves that SDN architecture is suitable for data center networks.</a:t>
            </a:r>
          </a:p>
          <a:p>
            <a:pPr algn="just">
              <a:spcBef>
                <a:spcPct val="50000"/>
              </a:spcBef>
              <a:tabLst>
                <a:tab pos="508000" algn="l"/>
              </a:tabLst>
            </a:pPr>
            <a:r>
              <a:rPr lang="en-US" sz="2400" dirty="0">
                <a:solidFill>
                  <a:srgbClr val="FF8000"/>
                </a:solidFill>
                <a:latin typeface="Times New Roman" charset="0"/>
              </a:rPr>
              <a:t>	</a:t>
            </a:r>
            <a:endParaRPr lang="en-US" sz="2400" dirty="0">
              <a:latin typeface="Times New Roman" charset="0"/>
            </a:endParaRPr>
          </a:p>
          <a:p>
            <a:pPr>
              <a:spcBef>
                <a:spcPct val="10000"/>
              </a:spcBef>
              <a:tabLst>
                <a:tab pos="508000" algn="l"/>
              </a:tabLst>
            </a:pPr>
            <a:endParaRPr lang="en-US" b="1" i="1" dirty="0" smtClean="0">
              <a:latin typeface="Times New Roman" charset="0"/>
            </a:endParaRPr>
          </a:p>
          <a:p>
            <a:pPr>
              <a:spcBef>
                <a:spcPct val="10000"/>
              </a:spcBef>
              <a:tabLst>
                <a:tab pos="508000" algn="l"/>
              </a:tabLst>
            </a:pPr>
            <a:endParaRPr lang="en-US" sz="2800" dirty="0" smtClean="0">
              <a:latin typeface="Times New Roman" charset="0"/>
            </a:endParaRPr>
          </a:p>
          <a:p>
            <a:pPr>
              <a:spcBef>
                <a:spcPct val="10000"/>
              </a:spcBef>
              <a:tabLst>
                <a:tab pos="508000" algn="l"/>
              </a:tabLst>
            </a:pPr>
            <a:endParaRPr lang="en-US" sz="2400" dirty="0">
              <a:latin typeface="Times New Roman" charset="0"/>
            </a:endParaRPr>
          </a:p>
        </p:txBody>
      </p:sp>
      <p:pic>
        <p:nvPicPr>
          <p:cNvPr id="4" name="Pictur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14298" y="4667250"/>
            <a:ext cx="9522339" cy="4994911"/>
          </a:xfrm>
          <a:prstGeom prst="rect">
            <a:avLst/>
          </a:prstGeom>
        </p:spPr>
      </p:pic>
      <p:pic>
        <p:nvPicPr>
          <p:cNvPr id="6" name="Picture 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3394" y="26487121"/>
            <a:ext cx="8701548" cy="10757096"/>
          </a:xfrm>
          <a:prstGeom prst="rect">
            <a:avLst/>
          </a:prstGeom>
        </p:spPr>
      </p:pic>
      <p:pic>
        <p:nvPicPr>
          <p:cNvPr id="7" name="Picture 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588991" y="20317190"/>
            <a:ext cx="9262797" cy="3749040"/>
          </a:xfrm>
          <a:prstGeom prst="rect">
            <a:avLst/>
          </a:prstGeom>
        </p:spPr>
      </p:pic>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739828" y="25296661"/>
            <a:ext cx="8961121" cy="4663440"/>
          </a:xfrm>
          <a:prstGeom prst="rect">
            <a:avLst/>
          </a:prstGeom>
        </p:spPr>
      </p:pic>
      <p:pic>
        <p:nvPicPr>
          <p:cNvPr id="22" name="Picture 2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57329" y="31865668"/>
            <a:ext cx="9694459" cy="5357259"/>
          </a:xfrm>
          <a:prstGeom prst="rect">
            <a:avLst/>
          </a:prstGeom>
        </p:spPr>
      </p:pic>
      <p:pic>
        <p:nvPicPr>
          <p:cNvPr id="2" name="Picture 1"/>
          <p:cNvPicPr>
            <a:picLocks noChangeAspect="1"/>
          </p:cNvPicPr>
          <p:nvPr/>
        </p:nvPicPr>
        <p:blipFill>
          <a:blip r:embed="rId15"/>
          <a:stretch>
            <a:fillRect/>
          </a:stretch>
        </p:blipFill>
        <p:spPr>
          <a:xfrm>
            <a:off x="22278109" y="16597745"/>
            <a:ext cx="9393381" cy="3990110"/>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1058716692"/>
              </p:ext>
            </p:extLst>
          </p:nvPr>
        </p:nvGraphicFramePr>
        <p:xfrm>
          <a:off x="22527491" y="5874328"/>
          <a:ext cx="8368146" cy="4724400"/>
        </p:xfrm>
        <a:graphic>
          <a:graphicData uri="http://schemas.openxmlformats.org/drawingml/2006/table">
            <a:tbl>
              <a:tblPr firstRow="1" bandRow="1">
                <a:tableStyleId>{5C22544A-7EE6-4342-B048-85BDC9FD1C3A}</a:tableStyleId>
              </a:tblPr>
              <a:tblGrid>
                <a:gridCol w="2105891"/>
                <a:gridCol w="2923771"/>
                <a:gridCol w="3338484"/>
              </a:tblGrid>
              <a:tr h="757567">
                <a:tc>
                  <a:txBody>
                    <a:bodyPr/>
                    <a:lstStyle/>
                    <a:p>
                      <a:r>
                        <a:rPr lang="en-US" sz="3200" b="1" dirty="0" smtClean="0">
                          <a:solidFill>
                            <a:schemeClr val="tx1"/>
                          </a:solidFill>
                        </a:rPr>
                        <a:t>DATA</a:t>
                      </a:r>
                      <a:endParaRPr lang="en-US" sz="3200"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1" baseline="0" dirty="0" smtClean="0">
                          <a:solidFill>
                            <a:schemeClr val="tx1"/>
                          </a:solidFill>
                        </a:rPr>
                        <a:t>FLOW</a:t>
                      </a:r>
                      <a:endParaRPr lang="en-US" sz="2800" b="1" dirty="0" smtClean="0">
                        <a:solidFill>
                          <a:schemeClr val="tx1"/>
                        </a:solidFill>
                      </a:endParaRPr>
                    </a:p>
                    <a:p>
                      <a:endParaRPr lang="en-US" dirty="0"/>
                    </a:p>
                  </a:txBody>
                  <a:tcPr/>
                </a:tc>
                <a:tc>
                  <a:txBody>
                    <a:bodyPr/>
                    <a:lstStyle/>
                    <a:p>
                      <a:r>
                        <a:rPr lang="en-US" sz="2800" b="1" dirty="0" smtClean="0">
                          <a:solidFill>
                            <a:schemeClr val="tx1"/>
                          </a:solidFill>
                        </a:rPr>
                        <a:t>Bandwidth Utilization</a:t>
                      </a:r>
                      <a:endParaRPr lang="en-US" sz="2800" b="1" dirty="0">
                        <a:solidFill>
                          <a:schemeClr val="tx1"/>
                        </a:solidFill>
                      </a:endParaRPr>
                    </a:p>
                  </a:txBody>
                  <a:tcPr/>
                </a:tc>
              </a:tr>
              <a:tr h="757567">
                <a:tc>
                  <a:txBody>
                    <a:bodyPr/>
                    <a:lstStyle/>
                    <a:p>
                      <a:r>
                        <a:rPr lang="en-US" sz="2800" dirty="0" smtClean="0"/>
                        <a:t>4001 – 2001</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4002 – 2002</a:t>
                      </a:r>
                    </a:p>
                    <a:p>
                      <a:endParaRPr lang="en-US" sz="2800" dirty="0"/>
                    </a:p>
                  </a:txBody>
                  <a:tcPr/>
                </a:tc>
                <a:tc>
                  <a:txBody>
                    <a:bodyPr/>
                    <a:lstStyle/>
                    <a:p>
                      <a:r>
                        <a:rPr lang="en-US" sz="2800" dirty="0" smtClean="0"/>
                        <a:t>0.4</a:t>
                      </a:r>
                      <a:endParaRPr lang="en-US" sz="2800" dirty="0"/>
                    </a:p>
                  </a:txBody>
                  <a:tcPr/>
                </a:tc>
              </a:tr>
              <a:tr h="757567">
                <a:tc>
                  <a:txBody>
                    <a:bodyPr/>
                    <a:lstStyle/>
                    <a:p>
                      <a:r>
                        <a:rPr lang="en-US" sz="2800" dirty="0" smtClean="0"/>
                        <a:t>2001 – 1001</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2002 - 1001</a:t>
                      </a:r>
                    </a:p>
                    <a:p>
                      <a:endParaRPr lang="en-US" sz="2800" dirty="0"/>
                    </a:p>
                  </a:txBody>
                  <a:tcPr/>
                </a:tc>
                <a:tc>
                  <a:txBody>
                    <a:bodyPr/>
                    <a:lstStyle/>
                    <a:p>
                      <a:r>
                        <a:rPr lang="en-US" sz="2800" dirty="0" smtClean="0"/>
                        <a:t>0.4</a:t>
                      </a:r>
                      <a:endParaRPr lang="en-US" sz="2800" dirty="0"/>
                    </a:p>
                  </a:txBody>
                  <a:tcPr/>
                </a:tc>
              </a:tr>
              <a:tr h="757567">
                <a:tc>
                  <a:txBody>
                    <a:bodyPr/>
                    <a:lstStyle/>
                    <a:p>
                      <a:r>
                        <a:rPr lang="en-US" sz="2800" dirty="0" smtClean="0"/>
                        <a:t>1001</a:t>
                      </a:r>
                      <a:r>
                        <a:rPr lang="en-US" sz="2800" baseline="0" dirty="0" smtClean="0"/>
                        <a:t> – 2005</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aseline="0" dirty="0" smtClean="0"/>
                        <a:t>1001 – 2005</a:t>
                      </a:r>
                      <a:endParaRPr lang="en-US" sz="2800" dirty="0" smtClean="0"/>
                    </a:p>
                    <a:p>
                      <a:endParaRPr lang="en-US" sz="2800" dirty="0"/>
                    </a:p>
                  </a:txBody>
                  <a:tcPr/>
                </a:tc>
                <a:tc>
                  <a:txBody>
                    <a:bodyPr/>
                    <a:lstStyle/>
                    <a:p>
                      <a:r>
                        <a:rPr lang="en-US" sz="2800" dirty="0" smtClean="0"/>
                        <a:t>0.4 + 0.4 = 0.8</a:t>
                      </a:r>
                      <a:endParaRPr lang="en-US" sz="2800" dirty="0"/>
                    </a:p>
                  </a:txBody>
                  <a:tcPr/>
                </a:tc>
              </a:tr>
              <a:tr h="757567">
                <a:tc>
                  <a:txBody>
                    <a:bodyPr/>
                    <a:lstStyle/>
                    <a:p>
                      <a:r>
                        <a:rPr lang="en-US" sz="2800" dirty="0" smtClean="0"/>
                        <a:t>2005</a:t>
                      </a:r>
                      <a:r>
                        <a:rPr lang="en-US" sz="2800" baseline="0" dirty="0" smtClean="0"/>
                        <a:t> – 4009</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aseline="0" dirty="0" smtClean="0"/>
                        <a:t>2005 - 4010</a:t>
                      </a:r>
                      <a:endParaRPr lang="en-US" sz="2800" dirty="0" smtClean="0"/>
                    </a:p>
                    <a:p>
                      <a:endParaRPr lang="en-US" sz="2800" dirty="0"/>
                    </a:p>
                  </a:txBody>
                  <a:tcPr/>
                </a:tc>
                <a:tc>
                  <a:txBody>
                    <a:bodyPr/>
                    <a:lstStyle/>
                    <a:p>
                      <a:r>
                        <a:rPr lang="en-US" sz="2800" dirty="0" smtClean="0"/>
                        <a:t>0.4</a:t>
                      </a:r>
                      <a:endParaRPr lang="en-US" sz="2800" dirty="0"/>
                    </a:p>
                  </a:txBody>
                  <a:tcPr/>
                </a:tc>
              </a:tr>
            </a:tbl>
          </a:graphicData>
        </a:graphic>
      </p:graphicFrame>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8246</TotalTime>
  <Words>831</Words>
  <Application>Microsoft Office PowerPoint</Application>
  <PresentationFormat>Custom</PresentationFormat>
  <Paragraphs>143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Helvetica</vt:lpstr>
      <vt:lpstr>Times New Roman</vt:lpstr>
      <vt:lpstr>Default Design</vt:lpstr>
      <vt:lpstr>PowerPoint Presentation</vt:lpstr>
    </vt:vector>
  </TitlesOfParts>
  <Company>Swarthmore College</Company>
  <LinksUpToDate>false</LinksUpToDate>
  <SharedDoc>false</SharedDoc>
  <HyperlinkBase>http://www.swarthmore.edu/NatSci/cpurrin1/posteradvice.htm</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scientific posters (Swarthmore College)</dc:title>
  <dc:creator>Colin Purrington</dc:creator>
  <dc:description>Suggestions and gripes to: cpurrin1@swarthmore.edu</dc:description>
  <cp:lastModifiedBy>Nirmal Karia</cp:lastModifiedBy>
  <cp:revision>742</cp:revision>
  <cp:lastPrinted>2004-05-01T11:19:50Z</cp:lastPrinted>
  <dcterms:created xsi:type="dcterms:W3CDTF">2000-07-07T15:10:51Z</dcterms:created>
  <dcterms:modified xsi:type="dcterms:W3CDTF">2016-04-30T09:12:54Z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