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9" r:id="rId4"/>
  </p:sldMasterIdLst>
  <p:notesMasterIdLst>
    <p:notesMasterId r:id="rId18"/>
  </p:notes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99F"/>
    <a:srgbClr val="4B2CBC"/>
    <a:srgbClr val="496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B24132-C908-474C-84C6-F33F0E9C2824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4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FE2-C7BB-439D-8EFA-EB059A6AF0B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36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FE2-C7BB-439D-8EFA-EB059A6AF0B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189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FE2-C7BB-439D-8EFA-EB059A6AF0B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034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FE2-C7BB-439D-8EFA-EB059A6AF0B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43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FE2-C7BB-439D-8EFA-EB059A6AF0B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59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FE2-C7BB-439D-8EFA-EB059A6AF0B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91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6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8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6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9A14-79CD-4DBB-8A95-93FAB90953C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7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739FE2-C7BB-439D-8EFA-EB059A6AF0B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8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3599"/>
          <a:stretch/>
        </p:blipFill>
        <p:spPr>
          <a:xfrm>
            <a:off x="-12700" y="10"/>
            <a:ext cx="12166600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FF"/>
                </a:solidFill>
              </a:rPr>
              <a:t>Exploring Places in Mumbai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 dirty="0" smtClean="0">
                <a:solidFill>
                  <a:srgbClr val="FFFFFF"/>
                </a:solidFill>
              </a:rPr>
              <a:t>NIRMAL KIROLA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Price per person and Count of Venues</a:t>
            </a:r>
            <a:endParaRPr lang="en-IN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78361"/>
            <a:ext cx="5981700" cy="3714078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378700" y="2870200"/>
            <a:ext cx="3332480" cy="965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most of the Restaurants in Mumbai have price range from </a:t>
            </a:r>
            <a:r>
              <a:rPr lang="en-US" sz="2000" dirty="0" err="1" smtClean="0"/>
              <a:t>Rs</a:t>
            </a:r>
            <a:r>
              <a:rPr lang="en-US" sz="2000" dirty="0" smtClean="0"/>
              <a:t> 500 to </a:t>
            </a:r>
            <a:r>
              <a:rPr lang="en-US" sz="2000" dirty="0" err="1" smtClean="0"/>
              <a:t>Rs</a:t>
            </a:r>
            <a:r>
              <a:rPr lang="en-US" sz="2000" dirty="0" smtClean="0"/>
              <a:t> 1000.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72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Plot of Venues with different Prices</a:t>
            </a:r>
            <a:endParaRPr lang="en-IN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8" y="1881981"/>
            <a:ext cx="6085724" cy="3652837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 flipH="1">
            <a:off x="7721600" y="2870199"/>
            <a:ext cx="3251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Most of the Restaurants have Price Range from </a:t>
            </a:r>
            <a:r>
              <a:rPr lang="en-US" sz="2000" dirty="0" err="1" smtClean="0"/>
              <a:t>Rs</a:t>
            </a:r>
            <a:r>
              <a:rPr lang="en-US" sz="2000" dirty="0" smtClean="0"/>
              <a:t> 500 to </a:t>
            </a:r>
            <a:r>
              <a:rPr lang="en-US" sz="2000" dirty="0" err="1" smtClean="0"/>
              <a:t>Rs</a:t>
            </a:r>
            <a:r>
              <a:rPr lang="en-US" sz="2000" dirty="0" smtClean="0"/>
              <a:t> 1000.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01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Cluster of Venues</a:t>
            </a:r>
            <a:endParaRPr lang="en-IN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008981"/>
            <a:ext cx="6286499" cy="3652837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 flipH="1">
            <a:off x="7670800" y="2008981"/>
            <a:ext cx="3759200" cy="3652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</a:t>
            </a:r>
            <a:r>
              <a:rPr lang="en-IN" dirty="0" smtClean="0"/>
              <a:t>figure, </a:t>
            </a:r>
            <a:r>
              <a:rPr lang="en-IN" dirty="0"/>
              <a:t>we see the two clusters: 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800" dirty="0">
                <a:latin typeface="+mj-lt"/>
              </a:rPr>
              <a:t>The first cluster (red) is spread across the whole city and includes the majority venues. These venues have mean price range of 2.02 and rating spread around 3.79. 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800" dirty="0">
                <a:latin typeface="+mj-lt"/>
              </a:rPr>
              <a:t>The second cluster (green) is very sparsely spread and has very limited venues. These venues have mean price range of 3.92 and rating spread around 4.17. </a:t>
            </a:r>
            <a:r>
              <a:rPr lang="en-IN" b="1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3300"/>
            <a:ext cx="10131425" cy="1456267"/>
          </a:xfrm>
        </p:spPr>
        <p:txBody>
          <a:bodyPr/>
          <a:lstStyle/>
          <a:p>
            <a:r>
              <a:rPr lang="en-US" b="1" u="sng" dirty="0" smtClean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+mj-lt"/>
              </a:rPr>
              <a:t>The purpose of this project was to explore the places that a person visiting Mumbai could visit. The venues have been identified using Foursquare and </a:t>
            </a:r>
            <a:r>
              <a:rPr lang="en-IN" sz="2400" dirty="0" err="1">
                <a:latin typeface="+mj-lt"/>
              </a:rPr>
              <a:t>Zomato</a:t>
            </a:r>
            <a:r>
              <a:rPr lang="en-IN" sz="2400" dirty="0">
                <a:latin typeface="+mj-lt"/>
              </a:rPr>
              <a:t> API and have been plotted on the map. The map reveals that there are three major areas a person can visit: </a:t>
            </a:r>
            <a:r>
              <a:rPr lang="en-IN" sz="2400" dirty="0" err="1">
                <a:latin typeface="+mj-lt"/>
              </a:rPr>
              <a:t>Ghatkopar</a:t>
            </a:r>
            <a:r>
              <a:rPr lang="en-IN" sz="2400" dirty="0">
                <a:latin typeface="+mj-lt"/>
              </a:rPr>
              <a:t>, </a:t>
            </a:r>
            <a:r>
              <a:rPr lang="en-IN" sz="2400" dirty="0" err="1">
                <a:latin typeface="+mj-lt"/>
              </a:rPr>
              <a:t>Bandra</a:t>
            </a:r>
            <a:r>
              <a:rPr lang="en-IN" sz="2400" dirty="0">
                <a:latin typeface="+mj-lt"/>
              </a:rPr>
              <a:t> Complex and </a:t>
            </a:r>
            <a:r>
              <a:rPr lang="en-IN" sz="2400" dirty="0" err="1">
                <a:latin typeface="+mj-lt"/>
              </a:rPr>
              <a:t>Chembur</a:t>
            </a:r>
            <a:r>
              <a:rPr lang="en-IN" sz="2400" dirty="0">
                <a:latin typeface="+mj-lt"/>
              </a:rPr>
              <a:t>. Based on the visitor's venue rating and price requirements, he/she can choose amongst the three places. 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09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4403"/>
            <a:ext cx="10058400" cy="1846997"/>
          </a:xfrm>
        </p:spPr>
        <p:txBody>
          <a:bodyPr/>
          <a:lstStyle/>
          <a:p>
            <a:r>
              <a:rPr lang="en-US" b="1" u="sng" dirty="0" smtClean="0"/>
              <a:t>Exploring Food Venues </a:t>
            </a:r>
            <a:endParaRPr lang="en-IN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320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Whenever a person searches for a venue in a new city, they’re highly interested in the best places that the city has to offer. 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person might want to know how good a given restaurant is </a:t>
            </a:r>
            <a:r>
              <a:rPr lang="en-IN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restaurant could be chosen considering the following </a:t>
            </a:r>
            <a:r>
              <a:rPr lang="en-US" sz="2000" dirty="0" err="1" smtClean="0"/>
              <a:t>charactistics</a:t>
            </a:r>
            <a:r>
              <a:rPr lang="en-US" sz="2000" dirty="0" smtClean="0"/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      Location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      User </a:t>
            </a:r>
            <a:r>
              <a:rPr lang="en-US" sz="2000" dirty="0" err="1" smtClean="0"/>
              <a:t>Raings</a:t>
            </a: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      Price Range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     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Combining </a:t>
            </a:r>
            <a:r>
              <a:rPr lang="en-IN" sz="2000" dirty="0"/>
              <a:t>the location of the venues in the city with their price and rating information would surely help visitors in a city make better informed decisions about the places they should visit.</a:t>
            </a:r>
            <a:r>
              <a:rPr lang="en-IN" sz="2000" b="1" dirty="0"/>
              <a:t> 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1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Collection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The data of the various restaurants in Mumbai was fetched from the   Foursquare API and the </a:t>
            </a:r>
            <a:r>
              <a:rPr lang="en-US" sz="2400" dirty="0" err="1" smtClean="0"/>
              <a:t>Zomato</a:t>
            </a:r>
            <a:r>
              <a:rPr lang="en-US" sz="2400" dirty="0" smtClean="0"/>
              <a:t> API within a range of 4 km.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These APIs store the information about the Restaurants in Mumbai.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The APIs are open for developers for using these APIs for Building Various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  A </a:t>
            </a:r>
            <a:r>
              <a:rPr lang="en-IN" sz="2400" dirty="0"/>
              <a:t>map of the venues with specific </a:t>
            </a:r>
            <a:r>
              <a:rPr lang="en-IN" sz="2400" dirty="0" err="1"/>
              <a:t>color</a:t>
            </a:r>
            <a:r>
              <a:rPr lang="en-IN" sz="2400" dirty="0"/>
              <a:t> attributes will be plotted to highlight their position, and information about these venues. </a:t>
            </a:r>
            <a:endParaRPr lang="en-I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/>
              <a:t>enables any visitor to take a quick glance and decide what place to visit.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18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Foursquare API Data</a:t>
            </a:r>
            <a:endParaRPr lang="en-IN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32000"/>
            <a:ext cx="5608319" cy="3416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220" y="2065867"/>
            <a:ext cx="4328160" cy="2833794"/>
          </a:xfrm>
        </p:spPr>
        <p:txBody>
          <a:bodyPr/>
          <a:lstStyle/>
          <a:p>
            <a:r>
              <a:rPr lang="en-US" dirty="0" smtClean="0"/>
              <a:t>Clusters were found near </a:t>
            </a:r>
            <a:r>
              <a:rPr lang="en-US" dirty="0" err="1" smtClean="0"/>
              <a:t>Ghatkopar</a:t>
            </a:r>
            <a:r>
              <a:rPr lang="en-US" dirty="0" smtClean="0"/>
              <a:t>, </a:t>
            </a:r>
            <a:r>
              <a:rPr lang="en-US" dirty="0" err="1" smtClean="0"/>
              <a:t>Chembur</a:t>
            </a:r>
            <a:r>
              <a:rPr lang="en-US" dirty="0" smtClean="0"/>
              <a:t>, </a:t>
            </a:r>
            <a:r>
              <a:rPr lang="en-US" dirty="0" err="1" smtClean="0"/>
              <a:t>Marol</a:t>
            </a:r>
            <a:r>
              <a:rPr lang="en-US" dirty="0" smtClean="0"/>
              <a:t> Naka, </a:t>
            </a:r>
            <a:r>
              <a:rPr lang="en-US" dirty="0" err="1" smtClean="0"/>
              <a:t>Bandra</a:t>
            </a:r>
            <a:r>
              <a:rPr lang="en-US" dirty="0" smtClean="0"/>
              <a:t> Complex and Santa Cruz.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0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b="1" u="sng" dirty="0" err="1" smtClean="0"/>
              <a:t>Zomato</a:t>
            </a:r>
            <a:r>
              <a:rPr lang="en-US" b="1" u="sng" dirty="0" smtClean="0"/>
              <a:t> API Data</a:t>
            </a:r>
            <a:endParaRPr lang="en-IN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1"/>
            <a:ext cx="5608319" cy="34925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9" y="2108201"/>
            <a:ext cx="4328160" cy="283379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Clusters were found near </a:t>
            </a:r>
            <a:r>
              <a:rPr lang="en-US" sz="2000" dirty="0" err="1" smtClean="0"/>
              <a:t>Ghatkopar</a:t>
            </a:r>
            <a:r>
              <a:rPr lang="en-US" sz="2000" dirty="0" smtClean="0"/>
              <a:t>, </a:t>
            </a:r>
            <a:r>
              <a:rPr lang="en-US" sz="2000" dirty="0" err="1" smtClean="0"/>
              <a:t>Chembur</a:t>
            </a:r>
            <a:r>
              <a:rPr lang="en-US" sz="2000" dirty="0" smtClean="0"/>
              <a:t>, </a:t>
            </a:r>
            <a:r>
              <a:rPr lang="en-US" sz="2000" dirty="0" err="1" smtClean="0"/>
              <a:t>Marol</a:t>
            </a:r>
            <a:r>
              <a:rPr lang="en-US" sz="2000" dirty="0" smtClean="0"/>
              <a:t> Naka and </a:t>
            </a:r>
            <a:r>
              <a:rPr lang="en-US" sz="2000" dirty="0" err="1" smtClean="0"/>
              <a:t>Bandra</a:t>
            </a:r>
            <a:r>
              <a:rPr lang="en-US" sz="2000" dirty="0" smtClean="0"/>
              <a:t> Complex.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66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aggregated from both APIs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900238"/>
            <a:ext cx="8315325" cy="2798762"/>
          </a:xfrm>
        </p:spPr>
      </p:pic>
      <p:sp>
        <p:nvSpPr>
          <p:cNvPr id="5" name="TextBox 4"/>
          <p:cNvSpPr txBox="1"/>
          <p:nvPr/>
        </p:nvSpPr>
        <p:spPr>
          <a:xfrm>
            <a:off x="1244600" y="4953000"/>
            <a:ext cx="100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data of the first five places which is being used in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4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Category of Venues</a:t>
            </a:r>
            <a:endParaRPr lang="en-IN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43" y="2065867"/>
            <a:ext cx="4970176" cy="364966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37132" y="3111500"/>
            <a:ext cx="3332480" cy="965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Major Category of the Venues in Mumbai is Indian Restaurants.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76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Rating and Count of Venues</a:t>
            </a:r>
            <a:endParaRPr lang="en-IN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943600" cy="370468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150100" y="2953008"/>
            <a:ext cx="3332480" cy="965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average rating of the Restaurants in Mumbai is 3.75.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64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Plot of Venues with different Ratings</a:t>
            </a:r>
            <a:endParaRPr lang="en-IN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8981"/>
            <a:ext cx="6840220" cy="3652837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 flipH="1">
            <a:off x="8178800" y="2870200"/>
            <a:ext cx="3251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of the Restaurants have Ratings from 3 to 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5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500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Celestial</vt:lpstr>
      <vt:lpstr>Exploring Places in Mumbai</vt:lpstr>
      <vt:lpstr>Exploring Food Venues </vt:lpstr>
      <vt:lpstr>Data Collection</vt:lpstr>
      <vt:lpstr>Foursquare API Data</vt:lpstr>
      <vt:lpstr>   Zomato API Data</vt:lpstr>
      <vt:lpstr>Data aggregated from both APIs</vt:lpstr>
      <vt:lpstr>Category of Venues</vt:lpstr>
      <vt:lpstr>Rating and Count of Venues</vt:lpstr>
      <vt:lpstr>Plot of Venues with different Ratings</vt:lpstr>
      <vt:lpstr>Price per person and Count of Venues</vt:lpstr>
      <vt:lpstr>Plot of Venues with different Prices</vt:lpstr>
      <vt:lpstr>Cluster of Venues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2020-05-16T06:29:08Z</dcterms:created>
  <dcterms:modified xsi:type="dcterms:W3CDTF">2020-05-16T07:58:54Z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