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3" r:id="rId8"/>
    <p:sldId id="262" r:id="rId9"/>
    <p:sldId id="266" r:id="rId10"/>
    <p:sldId id="267" r:id="rId11"/>
    <p:sldId id="268" r:id="rId12"/>
    <p:sldId id="264" r:id="rId13"/>
    <p:sldId id="272" r:id="rId14"/>
    <p:sldId id="269" r:id="rId15"/>
    <p:sldId id="270" r:id="rId16"/>
    <p:sldId id="271" r:id="rId17"/>
    <p:sldId id="273" r:id="rId18"/>
    <p:sldId id="274" r:id="rId19"/>
    <p:sldId id="275" r:id="rId20"/>
    <p:sldId id="276" r:id="rId21"/>
    <p:sldId id="277" r:id="rId22"/>
    <p:sldId id="278" r:id="rId23"/>
    <p:sldId id="279" r:id="rId24"/>
    <p:sldId id="283" r:id="rId25"/>
    <p:sldId id="284" r:id="rId26"/>
    <p:sldId id="280" r:id="rId27"/>
    <p:sldId id="281" r:id="rId28"/>
    <p:sldId id="282"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gularJS Basics" id="{2981AAD1-1EE9-4B67-B7E3-FCD181750DEA}">
          <p14:sldIdLst>
            <p14:sldId id="256"/>
            <p14:sldId id="257"/>
            <p14:sldId id="258"/>
            <p14:sldId id="259"/>
          </p14:sldIdLst>
        </p14:section>
        <p14:section name="Day 1" id="{7350B5EC-6D4B-45F6-96AC-768442323EB0}">
          <p14:sldIdLst>
            <p14:sldId id="260"/>
            <p14:sldId id="265"/>
            <p14:sldId id="263"/>
            <p14:sldId id="262"/>
            <p14:sldId id="266"/>
            <p14:sldId id="267"/>
            <p14:sldId id="268"/>
            <p14:sldId id="264"/>
            <p14:sldId id="272"/>
            <p14:sldId id="269"/>
            <p14:sldId id="270"/>
            <p14:sldId id="271"/>
            <p14:sldId id="273"/>
            <p14:sldId id="274"/>
            <p14:sldId id="275"/>
            <p14:sldId id="276"/>
            <p14:sldId id="277"/>
            <p14:sldId id="278"/>
            <p14:sldId id="279"/>
          </p14:sldIdLst>
        </p14:section>
        <p14:section name="Day 2" id="{62697E4B-6167-499F-B219-2AC80C2BC09B}">
          <p14:sldIdLst>
            <p14:sldId id="283"/>
            <p14:sldId id="284"/>
            <p14:sldId id="280"/>
            <p14:sldId id="281"/>
            <p14:sldId id="282"/>
            <p14:sldId id="285"/>
            <p14:sldId id="286"/>
            <p14:sldId id="287"/>
            <p14:sldId id="288"/>
            <p14:sldId id="289"/>
            <p14:sldId id="2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varScale="1">
        <p:scale>
          <a:sx n="69" d="100"/>
          <a:sy n="69" d="100"/>
        </p:scale>
        <p:origin x="95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10/22/2014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angularjs.org/guide/directiv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viralpatel.net/blogs/angularjs-service-factory-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JSONP" TargetMode="External"/><Relationship Id="rId2" Type="http://schemas.openxmlformats.org/officeDocument/2006/relationships/hyperlink" Target="https://developer.mozilla.org/en/xmlhttprequest" TargetMode="External"/><Relationship Id="rId1" Type="http://schemas.openxmlformats.org/officeDocument/2006/relationships/slideLayout" Target="../slideLayouts/slideLayout2.xml"/><Relationship Id="rId5" Type="http://schemas.openxmlformats.org/officeDocument/2006/relationships/hyperlink" Target="https://docs.angularjs.org/api/ng/service/$http" TargetMode="External"/><Relationship Id="rId4" Type="http://schemas.openxmlformats.org/officeDocument/2006/relationships/hyperlink" Target="https://docs.angularjs.org/api/ng/service/$q"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angularjs.org/guide/d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10995" y="6396891"/>
            <a:ext cx="6781005" cy="461109"/>
          </a:xfrm>
        </p:spPr>
        <p:txBody>
          <a:bodyPr>
            <a:normAutofit/>
          </a:bodyPr>
          <a:lstStyle/>
          <a:p>
            <a:r>
              <a:rPr lang="en-US" sz="1800" b="1" dirty="0" smtClean="0">
                <a:solidFill>
                  <a:schemeClr val="tx1">
                    <a:lumMod val="65000"/>
                    <a:lumOff val="35000"/>
                  </a:schemeClr>
                </a:solidFill>
              </a:rPr>
              <a:t>By Nirmal Kumar</a:t>
            </a:r>
            <a:endParaRPr lang="en-IN" sz="1800" b="1" dirty="0">
              <a:solidFill>
                <a:schemeClr val="tx1">
                  <a:lumMod val="65000"/>
                  <a:lumOff val="3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63" y="657875"/>
            <a:ext cx="8738219" cy="2272577"/>
          </a:xfrm>
          <a:prstGeom prst="rect">
            <a:avLst/>
          </a:prstGeom>
        </p:spPr>
      </p:pic>
      <p:sp>
        <p:nvSpPr>
          <p:cNvPr id="5" name="TextBox 4"/>
          <p:cNvSpPr txBox="1"/>
          <p:nvPr/>
        </p:nvSpPr>
        <p:spPr>
          <a:xfrm>
            <a:off x="6927271" y="3967089"/>
            <a:ext cx="3637565" cy="1015663"/>
          </a:xfrm>
          <a:prstGeom prst="rect">
            <a:avLst/>
          </a:prstGeom>
          <a:noFill/>
        </p:spPr>
        <p:txBody>
          <a:bodyPr wrap="square" rtlCol="0">
            <a:spAutoFit/>
          </a:bodyPr>
          <a:lstStyle/>
          <a:p>
            <a:pPr algn="ctr"/>
            <a:r>
              <a:rPr lang="en-US" sz="6000" dirty="0" smtClean="0">
                <a:solidFill>
                  <a:schemeClr val="bg2">
                    <a:lumMod val="75000"/>
                  </a:schemeClr>
                </a:solidFill>
              </a:rPr>
              <a:t>BASICS</a:t>
            </a:r>
            <a:endParaRPr lang="en-IN" sz="6000" dirty="0">
              <a:solidFill>
                <a:schemeClr val="bg2">
                  <a:lumMod val="75000"/>
                </a:schemeClr>
              </a:solidFill>
            </a:endParaRPr>
          </a:p>
        </p:txBody>
      </p:sp>
    </p:spTree>
    <p:extLst>
      <p:ext uri="{BB962C8B-B14F-4D97-AF65-F5344CB8AC3E}">
        <p14:creationId xmlns:p14="http://schemas.microsoft.com/office/powerpoint/2010/main" val="1113125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856" y="450274"/>
            <a:ext cx="10018713" cy="935182"/>
          </a:xfrm>
        </p:spPr>
        <p:txBody>
          <a:bodyPr/>
          <a:lstStyle/>
          <a:p>
            <a:r>
              <a:rPr lang="en-US" dirty="0" smtClean="0"/>
              <a:t>AngularJS Components</a:t>
            </a:r>
            <a:endParaRPr lang="en-IN" dirty="0"/>
          </a:p>
        </p:txBody>
      </p:sp>
      <p:sp>
        <p:nvSpPr>
          <p:cNvPr id="4" name="Rounded Rectangle 3"/>
          <p:cNvSpPr/>
          <p:nvPr/>
        </p:nvSpPr>
        <p:spPr>
          <a:xfrm>
            <a:off x="6710469" y="1880753"/>
            <a:ext cx="2286000" cy="12053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800" dirty="0" smtClean="0"/>
              <a:t>Views</a:t>
            </a:r>
          </a:p>
          <a:p>
            <a:pPr algn="ctr"/>
            <a:r>
              <a:rPr lang="en-US" sz="2800" dirty="0" smtClean="0"/>
              <a:t>[Directives]</a:t>
            </a:r>
            <a:endParaRPr lang="en-IN" sz="2800" dirty="0"/>
          </a:p>
        </p:txBody>
      </p:sp>
      <p:sp>
        <p:nvSpPr>
          <p:cNvPr id="5" name="Rounded Rectangle 4"/>
          <p:cNvSpPr/>
          <p:nvPr/>
        </p:nvSpPr>
        <p:spPr>
          <a:xfrm>
            <a:off x="3423856" y="3512125"/>
            <a:ext cx="2387097" cy="120534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800" dirty="0" smtClean="0"/>
              <a:t>Controllers</a:t>
            </a:r>
            <a:endParaRPr lang="en-IN" sz="2800" dirty="0"/>
          </a:p>
        </p:txBody>
      </p:sp>
      <p:sp>
        <p:nvSpPr>
          <p:cNvPr id="6" name="Rounded Rectangle 5"/>
          <p:cNvSpPr/>
          <p:nvPr/>
        </p:nvSpPr>
        <p:spPr>
          <a:xfrm>
            <a:off x="6710469" y="5153892"/>
            <a:ext cx="2286000" cy="120534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smtClean="0"/>
              <a:t>Services</a:t>
            </a:r>
            <a:endParaRPr lang="en-IN" sz="2800" dirty="0"/>
          </a:p>
        </p:txBody>
      </p:sp>
      <p:cxnSp>
        <p:nvCxnSpPr>
          <p:cNvPr id="8" name="Elbow Connector 7"/>
          <p:cNvCxnSpPr>
            <a:stCxn id="5" idx="0"/>
            <a:endCxn id="4" idx="1"/>
          </p:cNvCxnSpPr>
          <p:nvPr/>
        </p:nvCxnSpPr>
        <p:spPr>
          <a:xfrm rot="5400000" flipH="1" flipV="1">
            <a:off x="5149588" y="1951244"/>
            <a:ext cx="1028699" cy="2093064"/>
          </a:xfrm>
          <a:prstGeom prst="bentConnector2">
            <a:avLst/>
          </a:prstGeom>
          <a:ln w="7620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0" name="Elbow Connector 9"/>
          <p:cNvCxnSpPr>
            <a:stCxn id="5" idx="2"/>
            <a:endCxn id="6" idx="1"/>
          </p:cNvCxnSpPr>
          <p:nvPr/>
        </p:nvCxnSpPr>
        <p:spPr>
          <a:xfrm rot="16200000" flipH="1">
            <a:off x="5144390" y="4190486"/>
            <a:ext cx="1039094" cy="2093064"/>
          </a:xfrm>
          <a:prstGeom prst="bentConnector2">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616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6636"/>
          </a:xfrm>
        </p:spPr>
        <p:txBody>
          <a:bodyPr>
            <a:normAutofit/>
          </a:bodyPr>
          <a:lstStyle/>
          <a:p>
            <a:r>
              <a:rPr lang="en-US" dirty="0">
                <a:latin typeface="Calibri" panose="020F0502020204030204" pitchFamily="34" charset="0"/>
              </a:rPr>
              <a:t>Basic Concepts of </a:t>
            </a:r>
            <a:r>
              <a:rPr lang="en-US" dirty="0" smtClean="0">
                <a:latin typeface="Calibri" panose="020F0502020204030204" pitchFamily="34" charset="0"/>
              </a:rPr>
              <a:t>AngularJS</a:t>
            </a:r>
            <a:endParaRPr lang="en-IN" dirty="0"/>
          </a:p>
        </p:txBody>
      </p:sp>
      <p:sp>
        <p:nvSpPr>
          <p:cNvPr id="3" name="Content Placeholder 2"/>
          <p:cNvSpPr>
            <a:spLocks noGrp="1"/>
          </p:cNvSpPr>
          <p:nvPr>
            <p:ph idx="1"/>
          </p:nvPr>
        </p:nvSpPr>
        <p:spPr>
          <a:xfrm>
            <a:off x="1484310" y="1870365"/>
            <a:ext cx="10018713" cy="3920836"/>
          </a:xfrm>
        </p:spPr>
        <p:txBody>
          <a:bodyPr>
            <a:normAutofit/>
          </a:bodyPr>
          <a:lstStyle/>
          <a:p>
            <a:pPr lvl="1"/>
            <a:r>
              <a:rPr lang="en-US" sz="3600" dirty="0" smtClean="0">
                <a:solidFill>
                  <a:schemeClr val="accent6">
                    <a:lumMod val="50000"/>
                  </a:schemeClr>
                </a:solidFill>
                <a:latin typeface="Calibri" panose="020F0502020204030204" pitchFamily="34" charset="0"/>
              </a:rPr>
              <a:t>Two </a:t>
            </a:r>
            <a:r>
              <a:rPr lang="en-US" sz="3600" dirty="0">
                <a:solidFill>
                  <a:schemeClr val="accent6">
                    <a:lumMod val="50000"/>
                  </a:schemeClr>
                </a:solidFill>
                <a:latin typeface="Calibri" panose="020F0502020204030204" pitchFamily="34" charset="0"/>
              </a:rPr>
              <a:t>way Bindings</a:t>
            </a:r>
          </a:p>
          <a:p>
            <a:pPr lvl="1"/>
            <a:r>
              <a:rPr lang="en-US" sz="3600" dirty="0">
                <a:solidFill>
                  <a:schemeClr val="accent6">
                    <a:lumMod val="50000"/>
                  </a:schemeClr>
                </a:solidFill>
                <a:latin typeface="Calibri" panose="020F0502020204030204" pitchFamily="34" charset="0"/>
              </a:rPr>
              <a:t>Module</a:t>
            </a:r>
          </a:p>
          <a:p>
            <a:pPr lvl="1"/>
            <a:r>
              <a:rPr lang="en-US" sz="3600" dirty="0">
                <a:solidFill>
                  <a:schemeClr val="accent6">
                    <a:lumMod val="50000"/>
                  </a:schemeClr>
                </a:solidFill>
                <a:latin typeface="Calibri" panose="020F0502020204030204" pitchFamily="34" charset="0"/>
              </a:rPr>
              <a:t>$</a:t>
            </a:r>
            <a:r>
              <a:rPr lang="en-US" sz="3600" dirty="0" smtClean="0">
                <a:solidFill>
                  <a:schemeClr val="accent6">
                    <a:lumMod val="50000"/>
                  </a:schemeClr>
                </a:solidFill>
                <a:latin typeface="Calibri" panose="020F0502020204030204" pitchFamily="34" charset="0"/>
              </a:rPr>
              <a:t>scope  || $</a:t>
            </a:r>
            <a:r>
              <a:rPr lang="en-US" sz="3600" dirty="0" err="1" smtClean="0">
                <a:solidFill>
                  <a:schemeClr val="accent6">
                    <a:lumMod val="50000"/>
                  </a:schemeClr>
                </a:solidFill>
                <a:latin typeface="Calibri" panose="020F0502020204030204" pitchFamily="34" charset="0"/>
              </a:rPr>
              <a:t>rootScope</a:t>
            </a:r>
            <a:endParaRPr lang="en-IN" sz="3600" dirty="0">
              <a:solidFill>
                <a:schemeClr val="accent6">
                  <a:lumMod val="50000"/>
                </a:schemeClr>
              </a:solidFill>
              <a:latin typeface="Calibri" panose="020F0502020204030204" pitchFamily="34" charset="0"/>
            </a:endParaRPr>
          </a:p>
          <a:p>
            <a:pPr lvl="1"/>
            <a:r>
              <a:rPr lang="en-US" sz="3600" dirty="0" smtClean="0">
                <a:solidFill>
                  <a:schemeClr val="accent6">
                    <a:lumMod val="50000"/>
                  </a:schemeClr>
                </a:solidFill>
                <a:latin typeface="Calibri" panose="020F0502020204030204" pitchFamily="34" charset="0"/>
              </a:rPr>
              <a:t>Controller</a:t>
            </a:r>
            <a:endParaRPr lang="en-US" sz="3600" dirty="0">
              <a:solidFill>
                <a:schemeClr val="accent6">
                  <a:lumMod val="50000"/>
                </a:schemeClr>
              </a:solidFill>
              <a:latin typeface="Calibri" panose="020F0502020204030204" pitchFamily="34" charset="0"/>
            </a:endParaRPr>
          </a:p>
          <a:p>
            <a:endParaRPr lang="en-IN" sz="3600" dirty="0">
              <a:solidFill>
                <a:schemeClr val="accent6">
                  <a:lumMod val="50000"/>
                </a:schemeClr>
              </a:solidFill>
            </a:endParaRPr>
          </a:p>
        </p:txBody>
      </p:sp>
    </p:spTree>
    <p:extLst>
      <p:ext uri="{BB962C8B-B14F-4D97-AF65-F5344CB8AC3E}">
        <p14:creationId xmlns:p14="http://schemas.microsoft.com/office/powerpoint/2010/main" val="2278303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5138162" cy="907473"/>
          </a:xfrm>
        </p:spPr>
        <p:txBody>
          <a:bodyPr>
            <a:normAutofit/>
          </a:bodyPr>
          <a:lstStyle/>
          <a:p>
            <a:pPr algn="l"/>
            <a:r>
              <a:rPr lang="en-US" sz="2400" b="1" dirty="0" smtClean="0"/>
              <a:t>Two Way Binding</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2413" y="1482436"/>
            <a:ext cx="4133850" cy="30194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51" y="1482436"/>
            <a:ext cx="4543425" cy="4905375"/>
          </a:xfrm>
          <a:prstGeom prst="rect">
            <a:avLst/>
          </a:prstGeom>
        </p:spPr>
      </p:pic>
      <p:sp>
        <p:nvSpPr>
          <p:cNvPr id="6" name="TextBox 5"/>
          <p:cNvSpPr txBox="1"/>
          <p:nvPr/>
        </p:nvSpPr>
        <p:spPr>
          <a:xfrm>
            <a:off x="7632413" y="4501861"/>
            <a:ext cx="1446645" cy="369332"/>
          </a:xfrm>
          <a:prstGeom prst="rect">
            <a:avLst/>
          </a:prstGeom>
          <a:noFill/>
        </p:spPr>
        <p:txBody>
          <a:bodyPr wrap="square" rtlCol="0">
            <a:spAutoFit/>
          </a:bodyPr>
          <a:lstStyle/>
          <a:p>
            <a:r>
              <a:rPr lang="en-US" b="1" dirty="0" smtClean="0"/>
              <a:t>In AngularJS</a:t>
            </a:r>
            <a:endParaRPr lang="en-IN" b="1" dirty="0"/>
          </a:p>
        </p:txBody>
      </p:sp>
      <p:sp>
        <p:nvSpPr>
          <p:cNvPr id="7" name="TextBox 6"/>
          <p:cNvSpPr txBox="1"/>
          <p:nvPr/>
        </p:nvSpPr>
        <p:spPr>
          <a:xfrm>
            <a:off x="7037676" y="6018479"/>
            <a:ext cx="1164215" cy="369332"/>
          </a:xfrm>
          <a:prstGeom prst="rect">
            <a:avLst/>
          </a:prstGeom>
          <a:noFill/>
        </p:spPr>
        <p:txBody>
          <a:bodyPr wrap="square" rtlCol="0">
            <a:spAutoFit/>
          </a:bodyPr>
          <a:lstStyle/>
          <a:p>
            <a:r>
              <a:rPr lang="en-US" b="1" dirty="0" smtClean="0"/>
              <a:t>In Jquery</a:t>
            </a:r>
            <a:endParaRPr lang="en-IN" b="1" dirty="0"/>
          </a:p>
        </p:txBody>
      </p:sp>
    </p:spTree>
    <p:extLst>
      <p:ext uri="{BB962C8B-B14F-4D97-AF65-F5344CB8AC3E}">
        <p14:creationId xmlns:p14="http://schemas.microsoft.com/office/powerpoint/2010/main" val="437576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65909"/>
          </a:xfrm>
        </p:spPr>
        <p:txBody>
          <a:bodyPr/>
          <a:lstStyle/>
          <a:p>
            <a:r>
              <a:rPr lang="en-US" dirty="0" smtClean="0"/>
              <a:t>Two way Binding Continues…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9" y="1539396"/>
            <a:ext cx="6691746" cy="4969426"/>
          </a:xfrm>
          <a:prstGeom prst="rect">
            <a:avLst/>
          </a:prstGeom>
        </p:spPr>
      </p:pic>
    </p:spTree>
    <p:extLst>
      <p:ext uri="{BB962C8B-B14F-4D97-AF65-F5344CB8AC3E}">
        <p14:creationId xmlns:p14="http://schemas.microsoft.com/office/powerpoint/2010/main" val="108344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38200"/>
          </a:xfrm>
        </p:spPr>
        <p:txBody>
          <a:bodyPr/>
          <a:lstStyle/>
          <a:p>
            <a:r>
              <a:rPr lang="en-US" dirty="0" smtClean="0"/>
              <a:t>Module</a:t>
            </a:r>
            <a:endParaRPr lang="en-IN" dirty="0"/>
          </a:p>
        </p:txBody>
      </p:sp>
      <p:sp>
        <p:nvSpPr>
          <p:cNvPr id="3" name="Content Placeholder 2"/>
          <p:cNvSpPr>
            <a:spLocks noGrp="1"/>
          </p:cNvSpPr>
          <p:nvPr>
            <p:ph idx="1"/>
          </p:nvPr>
        </p:nvSpPr>
        <p:spPr>
          <a:xfrm>
            <a:off x="1484310" y="1524001"/>
            <a:ext cx="10018713" cy="4211781"/>
          </a:xfrm>
        </p:spPr>
        <p:txBody>
          <a:bodyPr>
            <a:normAutofit lnSpcReduction="10000"/>
          </a:bodyPr>
          <a:lstStyle/>
          <a:p>
            <a:r>
              <a:rPr lang="en-IN" dirty="0"/>
              <a:t>a module is the </a:t>
            </a:r>
            <a:r>
              <a:rPr lang="en-IN" i="1" dirty="0"/>
              <a:t>main </a:t>
            </a:r>
            <a:r>
              <a:rPr lang="en-IN" dirty="0"/>
              <a:t>way to define an AngularJS app. The module of an app is </a:t>
            </a:r>
            <a:r>
              <a:rPr lang="en-IN" dirty="0" smtClean="0"/>
              <a:t>where we'll </a:t>
            </a:r>
            <a:r>
              <a:rPr lang="en-IN" dirty="0"/>
              <a:t>contain all of our application code</a:t>
            </a:r>
            <a:r>
              <a:rPr lang="en-IN" dirty="0" smtClean="0"/>
              <a:t>.</a:t>
            </a:r>
          </a:p>
          <a:p>
            <a:r>
              <a:rPr lang="en-IN" dirty="0" smtClean="0"/>
              <a:t> </a:t>
            </a:r>
            <a:r>
              <a:rPr lang="en-IN" dirty="0"/>
              <a:t>An app can contain several modules, each one </a:t>
            </a:r>
            <a:r>
              <a:rPr lang="en-IN" dirty="0" smtClean="0"/>
              <a:t>containing code </a:t>
            </a:r>
            <a:r>
              <a:rPr lang="en-IN" dirty="0"/>
              <a:t>that pertains to specific </a:t>
            </a:r>
            <a:r>
              <a:rPr lang="en-IN" dirty="0" smtClean="0"/>
              <a:t>functionality</a:t>
            </a:r>
            <a:endParaRPr lang="en-US" dirty="0"/>
          </a:p>
          <a:p>
            <a:pPr marL="0" indent="0">
              <a:buNone/>
            </a:pPr>
            <a:r>
              <a:rPr lang="en-IN" dirty="0"/>
              <a:t>Using modules gives us a lot of advantages, such as:</a:t>
            </a:r>
          </a:p>
          <a:p>
            <a:pPr lvl="1"/>
            <a:r>
              <a:rPr lang="en-IN" dirty="0" smtClean="0"/>
              <a:t>Keeping </a:t>
            </a:r>
            <a:r>
              <a:rPr lang="en-IN" dirty="0"/>
              <a:t>our global namespace clean</a:t>
            </a:r>
          </a:p>
          <a:p>
            <a:pPr lvl="1"/>
            <a:r>
              <a:rPr lang="en-IN" dirty="0" smtClean="0"/>
              <a:t>Making </a:t>
            </a:r>
            <a:r>
              <a:rPr lang="en-IN" dirty="0"/>
              <a:t>tests easier to write and keeping them clean so as to more easily target </a:t>
            </a:r>
            <a:r>
              <a:rPr lang="en-IN" dirty="0" smtClean="0"/>
              <a:t>isolated functionality</a:t>
            </a:r>
            <a:endParaRPr lang="en-IN" dirty="0"/>
          </a:p>
          <a:p>
            <a:pPr lvl="1"/>
            <a:r>
              <a:rPr lang="en-IN" dirty="0" smtClean="0"/>
              <a:t>Making </a:t>
            </a:r>
            <a:r>
              <a:rPr lang="en-IN" dirty="0"/>
              <a:t>it easy to share code between applications</a:t>
            </a:r>
          </a:p>
          <a:p>
            <a:pPr lvl="1"/>
            <a:r>
              <a:rPr lang="en-IN" dirty="0" smtClean="0"/>
              <a:t>Allowing </a:t>
            </a:r>
            <a:r>
              <a:rPr lang="en-IN" dirty="0"/>
              <a:t>our app to load different parts of the code in any order</a:t>
            </a:r>
          </a:p>
        </p:txBody>
      </p:sp>
      <p:sp>
        <p:nvSpPr>
          <p:cNvPr id="4" name="TextBox 3"/>
          <p:cNvSpPr txBox="1"/>
          <p:nvPr/>
        </p:nvSpPr>
        <p:spPr>
          <a:xfrm>
            <a:off x="3200399" y="5888182"/>
            <a:ext cx="8104909" cy="523220"/>
          </a:xfrm>
          <a:prstGeom prst="rect">
            <a:avLst/>
          </a:prstGeom>
          <a:noFill/>
        </p:spPr>
        <p:txBody>
          <a:bodyPr wrap="square" rtlCol="0">
            <a:spAutoFit/>
          </a:bodyPr>
          <a:lstStyle/>
          <a:p>
            <a:r>
              <a:rPr lang="en-IN" sz="2800" dirty="0" err="1">
                <a:solidFill>
                  <a:schemeClr val="accent1"/>
                </a:solidFill>
              </a:rPr>
              <a:t>angular.module</a:t>
            </a:r>
            <a:r>
              <a:rPr lang="en-IN" sz="2800" dirty="0">
                <a:solidFill>
                  <a:schemeClr val="accent1"/>
                </a:solidFill>
              </a:rPr>
              <a:t>('</a:t>
            </a:r>
            <a:r>
              <a:rPr lang="en-IN" sz="2800" dirty="0" err="1">
                <a:solidFill>
                  <a:schemeClr val="accent1"/>
                </a:solidFill>
              </a:rPr>
              <a:t>myApp</a:t>
            </a:r>
            <a:r>
              <a:rPr lang="en-IN" sz="2800" dirty="0">
                <a:solidFill>
                  <a:schemeClr val="accent1"/>
                </a:solidFill>
              </a:rPr>
              <a:t>', []);</a:t>
            </a:r>
          </a:p>
        </p:txBody>
      </p:sp>
    </p:spTree>
    <p:extLst>
      <p:ext uri="{BB962C8B-B14F-4D97-AF65-F5344CB8AC3E}">
        <p14:creationId xmlns:p14="http://schemas.microsoft.com/office/powerpoint/2010/main" val="111833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41218"/>
          </a:xfrm>
        </p:spPr>
        <p:txBody>
          <a:bodyPr/>
          <a:lstStyle/>
          <a:p>
            <a:r>
              <a:rPr lang="en-US" dirty="0" smtClean="0"/>
              <a:t>Scopes</a:t>
            </a:r>
            <a:endParaRPr lang="en-IN" dirty="0"/>
          </a:p>
        </p:txBody>
      </p:sp>
      <p:sp>
        <p:nvSpPr>
          <p:cNvPr id="3" name="Content Placeholder 2"/>
          <p:cNvSpPr>
            <a:spLocks noGrp="1"/>
          </p:cNvSpPr>
          <p:nvPr>
            <p:ph idx="1"/>
          </p:nvPr>
        </p:nvSpPr>
        <p:spPr>
          <a:xfrm>
            <a:off x="1484310" y="1427019"/>
            <a:ext cx="10018713" cy="4558145"/>
          </a:xfrm>
        </p:spPr>
        <p:txBody>
          <a:bodyPr>
            <a:normAutofit fontScale="92500" lnSpcReduction="10000"/>
          </a:bodyPr>
          <a:lstStyle/>
          <a:p>
            <a:r>
              <a:rPr lang="en-IN" dirty="0"/>
              <a:t>Scopes are a </a:t>
            </a:r>
            <a:r>
              <a:rPr lang="en-IN" b="1" dirty="0"/>
              <a:t>core </a:t>
            </a:r>
            <a:r>
              <a:rPr lang="en-IN" dirty="0"/>
              <a:t>fundamental of any Angular app</a:t>
            </a:r>
            <a:r>
              <a:rPr lang="en-IN" dirty="0" smtClean="0"/>
              <a:t>.</a:t>
            </a:r>
          </a:p>
          <a:p>
            <a:r>
              <a:rPr lang="en-IN" dirty="0"/>
              <a:t>The scopes of the application refer to the application model. Scopes are the execution context </a:t>
            </a:r>
            <a:r>
              <a:rPr lang="en-IN" dirty="0" smtClean="0"/>
              <a:t>for expressions.</a:t>
            </a:r>
          </a:p>
          <a:p>
            <a:r>
              <a:rPr lang="en-IN" dirty="0"/>
              <a:t>The $scope object is where we define the business </a:t>
            </a:r>
            <a:r>
              <a:rPr lang="en-IN" dirty="0" smtClean="0"/>
              <a:t>functionality </a:t>
            </a:r>
            <a:r>
              <a:rPr lang="en-IN" dirty="0"/>
              <a:t>of the application, </a:t>
            </a:r>
            <a:r>
              <a:rPr lang="en-IN" dirty="0" smtClean="0"/>
              <a:t>the methods </a:t>
            </a:r>
            <a:r>
              <a:rPr lang="en-IN" dirty="0"/>
              <a:t>in our controllers, and properties in the views</a:t>
            </a:r>
            <a:r>
              <a:rPr lang="en-IN" dirty="0" smtClean="0"/>
              <a:t>.</a:t>
            </a:r>
          </a:p>
          <a:p>
            <a:r>
              <a:rPr lang="en-IN" dirty="0"/>
              <a:t>Scopes provide the ability to watch for model changes</a:t>
            </a:r>
            <a:r>
              <a:rPr lang="en-IN" dirty="0" smtClean="0"/>
              <a:t>.</a:t>
            </a:r>
          </a:p>
          <a:p>
            <a:r>
              <a:rPr lang="en-IN" dirty="0"/>
              <a:t>When Angular starts to run and generate the view, it will create a binding from the root </a:t>
            </a:r>
            <a:r>
              <a:rPr lang="en-IN" dirty="0" smtClean="0"/>
              <a:t>ng-app element </a:t>
            </a:r>
            <a:r>
              <a:rPr lang="en-IN" dirty="0"/>
              <a:t>to the $rootScope. This $rootScope is the eventual parent of all $scope objects</a:t>
            </a:r>
            <a:r>
              <a:rPr lang="en-IN" dirty="0" smtClean="0"/>
              <a:t>.</a:t>
            </a:r>
          </a:p>
          <a:p>
            <a:r>
              <a:rPr lang="en-IN" dirty="0"/>
              <a:t>This $scope object is a plain old JavaScript object</a:t>
            </a:r>
            <a:r>
              <a:rPr lang="en-IN" dirty="0" smtClean="0"/>
              <a:t>.</a:t>
            </a:r>
          </a:p>
          <a:p>
            <a:r>
              <a:rPr lang="en-IN" dirty="0"/>
              <a:t>It’s the </a:t>
            </a:r>
            <a:r>
              <a:rPr lang="en-IN" i="1" dirty="0"/>
              <a:t>glue </a:t>
            </a:r>
            <a:r>
              <a:rPr lang="en-IN" dirty="0"/>
              <a:t>between the view and </a:t>
            </a:r>
            <a:r>
              <a:rPr lang="en-IN" dirty="0" smtClean="0"/>
              <a:t>the controller</a:t>
            </a:r>
            <a:r>
              <a:rPr lang="en-IN" dirty="0"/>
              <a:t>.</a:t>
            </a:r>
          </a:p>
        </p:txBody>
      </p:sp>
    </p:spTree>
    <p:extLst>
      <p:ext uri="{BB962C8B-B14F-4D97-AF65-F5344CB8AC3E}">
        <p14:creationId xmlns:p14="http://schemas.microsoft.com/office/powerpoint/2010/main" val="4157525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58091"/>
          </a:xfrm>
        </p:spPr>
        <p:txBody>
          <a:bodyPr>
            <a:normAutofit fontScale="90000"/>
          </a:bodyPr>
          <a:lstStyle/>
          <a:p>
            <a:r>
              <a:rPr lang="en-US" dirty="0" smtClean="0"/>
              <a:t>Life Cycle of Scope Object</a:t>
            </a:r>
            <a:endParaRPr lang="en-IN" dirty="0"/>
          </a:p>
        </p:txBody>
      </p:sp>
      <p:sp>
        <p:nvSpPr>
          <p:cNvPr id="3" name="Content Placeholder 2"/>
          <p:cNvSpPr>
            <a:spLocks noGrp="1"/>
          </p:cNvSpPr>
          <p:nvPr>
            <p:ph idx="1"/>
          </p:nvPr>
        </p:nvSpPr>
        <p:spPr>
          <a:xfrm>
            <a:off x="1484310" y="1343891"/>
            <a:ext cx="10018713" cy="4918364"/>
          </a:xfrm>
        </p:spPr>
        <p:txBody>
          <a:bodyPr>
            <a:normAutofit fontScale="92500" lnSpcReduction="10000"/>
          </a:bodyPr>
          <a:lstStyle/>
          <a:p>
            <a:r>
              <a:rPr lang="en-IN" b="1" dirty="0" smtClean="0"/>
              <a:t>Creation</a:t>
            </a:r>
          </a:p>
          <a:p>
            <a:pPr marL="457200" lvl="1" indent="0">
              <a:buNone/>
            </a:pPr>
            <a:r>
              <a:rPr lang="en-IN" dirty="0" smtClean="0"/>
              <a:t>When </a:t>
            </a:r>
            <a:r>
              <a:rPr lang="en-IN" dirty="0"/>
              <a:t>we create a controller or directive, Angular creates a new scope with the $injector and </a:t>
            </a:r>
            <a:r>
              <a:rPr lang="en-IN" dirty="0" smtClean="0"/>
              <a:t>passes this </a:t>
            </a:r>
            <a:r>
              <a:rPr lang="en-IN" dirty="0"/>
              <a:t>new </a:t>
            </a:r>
            <a:r>
              <a:rPr lang="en-IN" dirty="0" smtClean="0"/>
              <a:t>scope </a:t>
            </a:r>
            <a:r>
              <a:rPr lang="en-IN" dirty="0"/>
              <a:t>for the controller or directive at runtime.</a:t>
            </a:r>
          </a:p>
          <a:p>
            <a:r>
              <a:rPr lang="en-IN" b="1" dirty="0"/>
              <a:t>Linking</a:t>
            </a:r>
          </a:p>
          <a:p>
            <a:pPr marL="457200" lvl="1" indent="0">
              <a:buNone/>
            </a:pPr>
            <a:r>
              <a:rPr lang="en-IN" dirty="0"/>
              <a:t>When the $scope is linked to the view, all directives that create $scopes will register their </a:t>
            </a:r>
            <a:r>
              <a:rPr lang="en-IN" dirty="0" smtClean="0"/>
              <a:t>watches on </a:t>
            </a:r>
            <a:r>
              <a:rPr lang="en-IN" dirty="0"/>
              <a:t>the parent scope. These watches watch for and propagate model changes from the view to </a:t>
            </a:r>
            <a:r>
              <a:rPr lang="en-IN" dirty="0" smtClean="0"/>
              <a:t>the directive</a:t>
            </a:r>
            <a:r>
              <a:rPr lang="en-IN" dirty="0"/>
              <a:t>.</a:t>
            </a:r>
          </a:p>
          <a:p>
            <a:r>
              <a:rPr lang="en-IN" b="1" dirty="0"/>
              <a:t>Updating</a:t>
            </a:r>
          </a:p>
          <a:p>
            <a:pPr marL="457200" lvl="1" indent="0">
              <a:buNone/>
            </a:pPr>
            <a:r>
              <a:rPr lang="en-IN" dirty="0"/>
              <a:t>During the $digest cycle, which executes on the $rootScope, all of the children scopes will </a:t>
            </a:r>
            <a:r>
              <a:rPr lang="en-IN" dirty="0" smtClean="0"/>
              <a:t>perform dirty </a:t>
            </a:r>
            <a:r>
              <a:rPr lang="en-IN" dirty="0"/>
              <a:t>digest checking. All of the watching expressions are checked for any changes, and the </a:t>
            </a:r>
            <a:r>
              <a:rPr lang="en-IN" dirty="0" smtClean="0"/>
              <a:t>scope calls </a:t>
            </a:r>
            <a:r>
              <a:rPr lang="en-IN" dirty="0"/>
              <a:t>the listener </a:t>
            </a:r>
            <a:r>
              <a:rPr lang="en-IN" dirty="0" smtClean="0"/>
              <a:t>call back </a:t>
            </a:r>
            <a:r>
              <a:rPr lang="en-IN" dirty="0"/>
              <a:t>when they are changed.</a:t>
            </a:r>
          </a:p>
          <a:p>
            <a:r>
              <a:rPr lang="en-IN" b="1" dirty="0"/>
              <a:t>Destruction</a:t>
            </a:r>
          </a:p>
          <a:p>
            <a:pPr marL="457200" lvl="1" indent="0">
              <a:buNone/>
            </a:pPr>
            <a:r>
              <a:rPr lang="en-IN" dirty="0"/>
              <a:t>When a $scope is no longer needed, the child scope creator will need to call scope.$destroy() </a:t>
            </a:r>
            <a:r>
              <a:rPr lang="en-IN" dirty="0" smtClean="0"/>
              <a:t>to clean </a:t>
            </a:r>
            <a:r>
              <a:rPr lang="en-IN" dirty="0"/>
              <a:t>up the child scope</a:t>
            </a:r>
            <a:r>
              <a:rPr lang="en-IN" dirty="0" smtClean="0"/>
              <a:t>. </a:t>
            </a:r>
            <a:endParaRPr lang="en-IN" dirty="0"/>
          </a:p>
        </p:txBody>
      </p:sp>
    </p:spTree>
    <p:extLst>
      <p:ext uri="{BB962C8B-B14F-4D97-AF65-F5344CB8AC3E}">
        <p14:creationId xmlns:p14="http://schemas.microsoft.com/office/powerpoint/2010/main" val="1683546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36" y="436418"/>
            <a:ext cx="9144000" cy="768927"/>
          </a:xfrm>
        </p:spPr>
        <p:txBody>
          <a:bodyPr/>
          <a:lstStyle/>
          <a:p>
            <a:r>
              <a:rPr lang="en-US" dirty="0" smtClean="0"/>
              <a:t>Controllers</a:t>
            </a:r>
            <a:endParaRPr lang="en-IN" dirty="0"/>
          </a:p>
        </p:txBody>
      </p:sp>
      <p:sp>
        <p:nvSpPr>
          <p:cNvPr id="3" name="Content Placeholder 2"/>
          <p:cNvSpPr>
            <a:spLocks noGrp="1"/>
          </p:cNvSpPr>
          <p:nvPr>
            <p:ph idx="1"/>
          </p:nvPr>
        </p:nvSpPr>
        <p:spPr>
          <a:xfrm>
            <a:off x="1484310" y="1205345"/>
            <a:ext cx="10018713" cy="4585855"/>
          </a:xfrm>
        </p:spPr>
        <p:txBody>
          <a:bodyPr>
            <a:normAutofit fontScale="70000" lnSpcReduction="20000"/>
          </a:bodyPr>
          <a:lstStyle/>
          <a:p>
            <a:r>
              <a:rPr lang="en-IN" sz="2900" dirty="0"/>
              <a:t>The controller in AngularJS is a function that adds additional functionality to the scope of the view.</a:t>
            </a:r>
          </a:p>
          <a:p>
            <a:r>
              <a:rPr lang="en-IN" sz="2900" dirty="0"/>
              <a:t>We use it to set up an initial state and to add custom </a:t>
            </a:r>
            <a:r>
              <a:rPr lang="en-IN" sz="2900" dirty="0" smtClean="0"/>
              <a:t>behaviour </a:t>
            </a:r>
            <a:r>
              <a:rPr lang="en-IN" sz="2900" dirty="0"/>
              <a:t>to the scope object</a:t>
            </a:r>
            <a:r>
              <a:rPr lang="en-IN" sz="2900" dirty="0" smtClean="0"/>
              <a:t>.</a:t>
            </a:r>
          </a:p>
          <a:p>
            <a:pPr marL="0" indent="0">
              <a:buNone/>
            </a:pPr>
            <a:endParaRPr lang="en-IN" dirty="0" smtClean="0"/>
          </a:p>
          <a:p>
            <a:pPr marL="457200" lvl="1" indent="0">
              <a:buNone/>
            </a:pPr>
            <a:r>
              <a:rPr lang="en-IN" b="1" dirty="0" smtClean="0"/>
              <a:t>function </a:t>
            </a:r>
            <a:r>
              <a:rPr lang="en-IN" dirty="0" err="1"/>
              <a:t>FirstController</a:t>
            </a:r>
            <a:r>
              <a:rPr lang="en-IN" dirty="0"/>
              <a:t>($scope) {</a:t>
            </a:r>
          </a:p>
          <a:p>
            <a:pPr marL="457200" lvl="1" indent="0">
              <a:buNone/>
            </a:pPr>
            <a:r>
              <a:rPr lang="en-IN" dirty="0" smtClean="0"/>
              <a:t>	$</a:t>
            </a:r>
            <a:r>
              <a:rPr lang="en-IN" dirty="0" err="1"/>
              <a:t>scope.message</a:t>
            </a:r>
            <a:r>
              <a:rPr lang="en-IN" dirty="0"/>
              <a:t> = "hello";</a:t>
            </a:r>
          </a:p>
          <a:p>
            <a:pPr marL="457200" lvl="1" indent="0">
              <a:buNone/>
            </a:pPr>
            <a:r>
              <a:rPr lang="en-IN" dirty="0" smtClean="0"/>
              <a:t>}</a:t>
            </a:r>
          </a:p>
          <a:p>
            <a:pPr marL="457200" lvl="1" indent="0">
              <a:buNone/>
            </a:pPr>
            <a:endParaRPr lang="en-US" dirty="0"/>
          </a:p>
          <a:p>
            <a:pPr marL="457200" lvl="1" indent="0">
              <a:buNone/>
            </a:pPr>
            <a:r>
              <a:rPr lang="en-US" dirty="0" smtClean="0"/>
              <a:t>//OR</a:t>
            </a:r>
          </a:p>
          <a:p>
            <a:pPr marL="0" indent="0">
              <a:buNone/>
            </a:pPr>
            <a:r>
              <a:rPr lang="en-IN" dirty="0" smtClean="0"/>
              <a:t>	//Best Practice</a:t>
            </a:r>
          </a:p>
          <a:p>
            <a:pPr marL="0" indent="0">
              <a:buNone/>
            </a:pPr>
            <a:r>
              <a:rPr lang="en-IN" b="1" dirty="0"/>
              <a:t>	</a:t>
            </a:r>
            <a:r>
              <a:rPr lang="en-IN" b="1" dirty="0" err="1" smtClean="0"/>
              <a:t>var</a:t>
            </a:r>
            <a:r>
              <a:rPr lang="en-IN" b="1" dirty="0" smtClean="0"/>
              <a:t> </a:t>
            </a:r>
            <a:r>
              <a:rPr lang="en-IN" dirty="0"/>
              <a:t>app = </a:t>
            </a:r>
            <a:r>
              <a:rPr lang="en-IN" dirty="0" err="1"/>
              <a:t>angular.module</a:t>
            </a:r>
            <a:r>
              <a:rPr lang="en-IN" dirty="0"/>
              <a:t>('app', []);</a:t>
            </a:r>
          </a:p>
          <a:p>
            <a:pPr marL="0" indent="0">
              <a:buNone/>
            </a:pPr>
            <a:r>
              <a:rPr lang="en-IN" dirty="0" smtClean="0"/>
              <a:t>	</a:t>
            </a:r>
            <a:r>
              <a:rPr lang="en-IN" dirty="0" err="1" smtClean="0"/>
              <a:t>app.controller</a:t>
            </a:r>
            <a:r>
              <a:rPr lang="en-IN" dirty="0"/>
              <a:t>('</a:t>
            </a:r>
            <a:r>
              <a:rPr lang="en-IN" dirty="0" err="1"/>
              <a:t>FirstController</a:t>
            </a:r>
            <a:r>
              <a:rPr lang="en-IN" dirty="0"/>
              <a:t>', </a:t>
            </a:r>
            <a:r>
              <a:rPr lang="en-IN" b="1" dirty="0"/>
              <a:t>function</a:t>
            </a:r>
            <a:r>
              <a:rPr lang="en-IN" dirty="0"/>
              <a:t>($scope) {</a:t>
            </a:r>
          </a:p>
          <a:p>
            <a:pPr marL="0" indent="0">
              <a:buNone/>
            </a:pPr>
            <a:r>
              <a:rPr lang="en-IN" dirty="0" smtClean="0"/>
              <a:t>		$</a:t>
            </a:r>
            <a:r>
              <a:rPr lang="en-IN" dirty="0" err="1"/>
              <a:t>scope.message</a:t>
            </a:r>
            <a:r>
              <a:rPr lang="en-IN" dirty="0"/>
              <a:t> = "hello";</a:t>
            </a:r>
          </a:p>
          <a:p>
            <a:pPr marL="0" indent="0">
              <a:buNone/>
            </a:pPr>
            <a:r>
              <a:rPr lang="en-IN" dirty="0" smtClean="0"/>
              <a:t>	});</a:t>
            </a:r>
            <a:endParaRPr lang="en-IN" dirty="0"/>
          </a:p>
        </p:txBody>
      </p:sp>
    </p:spTree>
    <p:extLst>
      <p:ext uri="{BB962C8B-B14F-4D97-AF65-F5344CB8AC3E}">
        <p14:creationId xmlns:p14="http://schemas.microsoft.com/office/powerpoint/2010/main" val="3047225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82" y="685800"/>
            <a:ext cx="9729642" cy="713509"/>
          </a:xfrm>
        </p:spPr>
        <p:txBody>
          <a:bodyPr/>
          <a:lstStyle/>
          <a:p>
            <a:r>
              <a:rPr lang="en-US" dirty="0" smtClean="0"/>
              <a:t>Filters</a:t>
            </a:r>
            <a:endParaRPr lang="en-IN" dirty="0"/>
          </a:p>
        </p:txBody>
      </p:sp>
      <p:sp>
        <p:nvSpPr>
          <p:cNvPr id="3" name="Content Placeholder 2"/>
          <p:cNvSpPr>
            <a:spLocks noGrp="1"/>
          </p:cNvSpPr>
          <p:nvPr>
            <p:ph idx="1"/>
          </p:nvPr>
        </p:nvSpPr>
        <p:spPr>
          <a:xfrm>
            <a:off x="1484310" y="1399309"/>
            <a:ext cx="10018713" cy="4585855"/>
          </a:xfrm>
        </p:spPr>
        <p:txBody>
          <a:bodyPr>
            <a:normAutofit fontScale="92500" lnSpcReduction="10000"/>
          </a:bodyPr>
          <a:lstStyle/>
          <a:p>
            <a:r>
              <a:rPr lang="en-IN" dirty="0"/>
              <a:t>F</a:t>
            </a:r>
            <a:r>
              <a:rPr lang="en-IN" dirty="0" smtClean="0"/>
              <a:t>ilter </a:t>
            </a:r>
            <a:r>
              <a:rPr lang="en-IN" dirty="0"/>
              <a:t>provides a way to format the data we display to the user</a:t>
            </a:r>
            <a:r>
              <a:rPr lang="en-IN" dirty="0" smtClean="0"/>
              <a:t>.</a:t>
            </a:r>
          </a:p>
          <a:p>
            <a:r>
              <a:rPr lang="en-IN" dirty="0" smtClean="0"/>
              <a:t> </a:t>
            </a:r>
            <a:r>
              <a:rPr lang="en-IN" dirty="0"/>
              <a:t>Angular gives </a:t>
            </a:r>
            <a:r>
              <a:rPr lang="en-IN" dirty="0" smtClean="0"/>
              <a:t>us several </a:t>
            </a:r>
            <a:r>
              <a:rPr lang="en-IN" dirty="0"/>
              <a:t>built-in filters as well as an easy way to create our own</a:t>
            </a:r>
            <a:r>
              <a:rPr lang="en-IN" dirty="0" smtClean="0"/>
              <a:t>.</a:t>
            </a:r>
          </a:p>
          <a:p>
            <a:r>
              <a:rPr lang="en-IN" dirty="0"/>
              <a:t>We invoke filters in our HTML with the | (pipe</a:t>
            </a:r>
            <a:r>
              <a:rPr lang="en-IN" dirty="0" smtClean="0"/>
              <a:t>).</a:t>
            </a:r>
          </a:p>
          <a:p>
            <a:pPr marL="0" indent="0">
              <a:buNone/>
            </a:pPr>
            <a:r>
              <a:rPr lang="en-IN" dirty="0" smtClean="0"/>
              <a:t>		</a:t>
            </a:r>
            <a:r>
              <a:rPr lang="en-IN" dirty="0" smtClean="0">
                <a:latin typeface="Arial Narrow" panose="020B0606020202030204" pitchFamily="34" charset="0"/>
              </a:rPr>
              <a:t>{{ </a:t>
            </a:r>
            <a:r>
              <a:rPr lang="en-IN" dirty="0">
                <a:latin typeface="Arial Narrow" panose="020B0606020202030204" pitchFamily="34" charset="0"/>
              </a:rPr>
              <a:t>name | uppercase </a:t>
            </a:r>
            <a:r>
              <a:rPr lang="en-IN" dirty="0" smtClean="0">
                <a:latin typeface="Arial Narrow" panose="020B0606020202030204" pitchFamily="34" charset="0"/>
              </a:rPr>
              <a:t>}}</a:t>
            </a:r>
          </a:p>
          <a:p>
            <a:r>
              <a:rPr lang="en-IN" dirty="0"/>
              <a:t>We can also use filters from within JavaScript by using the $filter service. </a:t>
            </a:r>
          </a:p>
          <a:p>
            <a:pPr marL="0" indent="0">
              <a:buNone/>
            </a:pPr>
            <a:r>
              <a:rPr lang="en-IN" dirty="0" smtClean="0"/>
              <a:t>		$</a:t>
            </a:r>
            <a:r>
              <a:rPr lang="en-IN" dirty="0"/>
              <a:t>scope.name = $filter('lowercase')('Ari</a:t>
            </a:r>
            <a:r>
              <a:rPr lang="en-IN" dirty="0" smtClean="0"/>
              <a:t>');</a:t>
            </a:r>
          </a:p>
          <a:p>
            <a:r>
              <a:rPr lang="en-IN" dirty="0"/>
              <a:t>To pass an argument to a filter in the HTML form, we pass it with a colon after the filter </a:t>
            </a:r>
            <a:r>
              <a:rPr lang="en-IN" dirty="0" smtClean="0"/>
              <a:t>name</a:t>
            </a:r>
          </a:p>
          <a:p>
            <a:pPr marL="0" indent="0">
              <a:buNone/>
            </a:pPr>
            <a:r>
              <a:rPr lang="en-IN" i="1" dirty="0" smtClean="0"/>
              <a:t>		&lt;!-- </a:t>
            </a:r>
            <a:r>
              <a:rPr lang="en-IN" i="1" dirty="0"/>
              <a:t>Displays: 123.46 --&gt;</a:t>
            </a:r>
          </a:p>
          <a:p>
            <a:pPr marL="0" indent="0">
              <a:buNone/>
            </a:pPr>
            <a:r>
              <a:rPr lang="en-IN" dirty="0" smtClean="0"/>
              <a:t>		{{ </a:t>
            </a:r>
            <a:r>
              <a:rPr lang="en-IN" dirty="0"/>
              <a:t>123.456789 | number:2 }}</a:t>
            </a:r>
          </a:p>
        </p:txBody>
      </p:sp>
    </p:spTree>
    <p:extLst>
      <p:ext uri="{BB962C8B-B14F-4D97-AF65-F5344CB8AC3E}">
        <p14:creationId xmlns:p14="http://schemas.microsoft.com/office/powerpoint/2010/main" val="3883145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41218"/>
          </a:xfrm>
        </p:spPr>
        <p:txBody>
          <a:bodyPr/>
          <a:lstStyle/>
          <a:p>
            <a:r>
              <a:rPr lang="en-US" dirty="0" smtClean="0"/>
              <a:t>Built in Filters</a:t>
            </a:r>
            <a:endParaRPr lang="en-IN" dirty="0"/>
          </a:p>
        </p:txBody>
      </p:sp>
      <p:sp>
        <p:nvSpPr>
          <p:cNvPr id="3" name="Content Placeholder 2"/>
          <p:cNvSpPr>
            <a:spLocks noGrp="1"/>
          </p:cNvSpPr>
          <p:nvPr>
            <p:ph idx="1"/>
          </p:nvPr>
        </p:nvSpPr>
        <p:spPr>
          <a:xfrm>
            <a:off x="1484310" y="1427019"/>
            <a:ext cx="10018713" cy="4364181"/>
          </a:xfrm>
        </p:spPr>
        <p:txBody>
          <a:bodyPr>
            <a:normAutofit/>
          </a:bodyPr>
          <a:lstStyle/>
          <a:p>
            <a:r>
              <a:rPr lang="en-US" dirty="0" smtClean="0"/>
              <a:t>Currency</a:t>
            </a:r>
          </a:p>
          <a:p>
            <a:r>
              <a:rPr lang="en-US" dirty="0" smtClean="0"/>
              <a:t>Date</a:t>
            </a:r>
          </a:p>
          <a:p>
            <a:r>
              <a:rPr lang="en-US" dirty="0" smtClean="0"/>
              <a:t>Number</a:t>
            </a:r>
          </a:p>
          <a:p>
            <a:r>
              <a:rPr lang="en-US" dirty="0" smtClean="0"/>
              <a:t>Lowercase</a:t>
            </a:r>
          </a:p>
          <a:p>
            <a:r>
              <a:rPr lang="en-US" dirty="0" smtClean="0"/>
              <a:t>Uppercase</a:t>
            </a:r>
          </a:p>
          <a:p>
            <a:r>
              <a:rPr lang="en-US" dirty="0" smtClean="0"/>
              <a:t>Object  || JSON filters</a:t>
            </a:r>
          </a:p>
          <a:p>
            <a:r>
              <a:rPr lang="en-US" dirty="0" smtClean="0"/>
              <a:t>Function</a:t>
            </a:r>
            <a:endParaRPr lang="en-IN" dirty="0"/>
          </a:p>
        </p:txBody>
      </p:sp>
    </p:spTree>
    <p:extLst>
      <p:ext uri="{BB962C8B-B14F-4D97-AF65-F5344CB8AC3E}">
        <p14:creationId xmlns:p14="http://schemas.microsoft.com/office/powerpoint/2010/main" val="3092052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2243627" cy="777240"/>
          </a:xfrm>
        </p:spPr>
        <p:txBody>
          <a:bodyPr/>
          <a:lstStyle/>
          <a:p>
            <a:r>
              <a:rPr lang="en-US" dirty="0" smtClean="0">
                <a:latin typeface="Calibri" panose="020F0502020204030204" pitchFamily="34" charset="0"/>
              </a:rPr>
              <a:t>Agenda:</a:t>
            </a:r>
            <a:endParaRPr lang="en-IN" dirty="0">
              <a:latin typeface="Calibri" panose="020F0502020204030204" pitchFamily="34" charset="0"/>
            </a:endParaRPr>
          </a:p>
        </p:txBody>
      </p:sp>
      <p:sp>
        <p:nvSpPr>
          <p:cNvPr id="3" name="Content Placeholder 2"/>
          <p:cNvSpPr>
            <a:spLocks noGrp="1"/>
          </p:cNvSpPr>
          <p:nvPr>
            <p:ph idx="1"/>
          </p:nvPr>
        </p:nvSpPr>
        <p:spPr>
          <a:xfrm>
            <a:off x="1484311" y="1865140"/>
            <a:ext cx="10018713" cy="3124201"/>
          </a:xfrm>
        </p:spPr>
        <p:txBody>
          <a:bodyPr/>
          <a:lstStyle/>
          <a:p>
            <a:r>
              <a:rPr lang="en-US" dirty="0" smtClean="0">
                <a:latin typeface="Calibri" panose="020F0502020204030204" pitchFamily="34" charset="0"/>
              </a:rPr>
              <a:t>Understanding Client Side MVC Framework</a:t>
            </a:r>
          </a:p>
          <a:p>
            <a:r>
              <a:rPr lang="en-US" dirty="0" smtClean="0">
                <a:latin typeface="Calibri" panose="020F0502020204030204" pitchFamily="34" charset="0"/>
              </a:rPr>
              <a:t>Understanding the Basic Features of AngularJS MVC</a:t>
            </a:r>
          </a:p>
          <a:p>
            <a:r>
              <a:rPr lang="en-US" dirty="0" smtClean="0">
                <a:latin typeface="Calibri" panose="020F0502020204030204" pitchFamily="34" charset="0"/>
              </a:rPr>
              <a:t>AngularJS Core Topics </a:t>
            </a:r>
          </a:p>
          <a:p>
            <a:r>
              <a:rPr lang="en-US" dirty="0" smtClean="0">
                <a:latin typeface="Calibri" panose="020F0502020204030204" pitchFamily="34" charset="0"/>
              </a:rPr>
              <a:t>Understanding Single Page Application[SPA]</a:t>
            </a:r>
          </a:p>
          <a:p>
            <a:r>
              <a:rPr lang="en-US" dirty="0" smtClean="0">
                <a:latin typeface="Calibri" panose="020F0502020204030204" pitchFamily="34" charset="0"/>
              </a:rPr>
              <a:t>Developing SPA using AngularJS</a:t>
            </a:r>
          </a:p>
        </p:txBody>
      </p:sp>
    </p:spTree>
    <p:extLst>
      <p:ext uri="{BB962C8B-B14F-4D97-AF65-F5344CB8AC3E}">
        <p14:creationId xmlns:p14="http://schemas.microsoft.com/office/powerpoint/2010/main" val="3367742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13509"/>
          </a:xfrm>
        </p:spPr>
        <p:txBody>
          <a:bodyPr/>
          <a:lstStyle/>
          <a:p>
            <a:r>
              <a:rPr lang="en-US" dirty="0" smtClean="0"/>
              <a:t>Directives</a:t>
            </a:r>
            <a:endParaRPr lang="en-IN" dirty="0"/>
          </a:p>
        </p:txBody>
      </p:sp>
      <p:sp>
        <p:nvSpPr>
          <p:cNvPr id="3" name="Content Placeholder 2"/>
          <p:cNvSpPr>
            <a:spLocks noGrp="1"/>
          </p:cNvSpPr>
          <p:nvPr>
            <p:ph idx="1"/>
          </p:nvPr>
        </p:nvSpPr>
        <p:spPr>
          <a:xfrm>
            <a:off x="1484310" y="1399309"/>
            <a:ext cx="10018713" cy="4391891"/>
          </a:xfrm>
        </p:spPr>
        <p:txBody>
          <a:bodyPr/>
          <a:lstStyle/>
          <a:p>
            <a:r>
              <a:rPr lang="en-IN" dirty="0"/>
              <a:t>Directives are the most important components of </a:t>
            </a:r>
            <a:r>
              <a:rPr lang="en-IN" dirty="0" smtClean="0"/>
              <a:t>AngularJS </a:t>
            </a:r>
            <a:r>
              <a:rPr lang="en-IN" dirty="0"/>
              <a:t>application. </a:t>
            </a:r>
            <a:endParaRPr lang="en-IN" dirty="0" smtClean="0"/>
          </a:p>
          <a:p>
            <a:r>
              <a:rPr lang="en-IN" dirty="0"/>
              <a:t>Directives in AngularJS are used to make custom HTML elements and simplify DOM manipulation</a:t>
            </a:r>
            <a:r>
              <a:rPr lang="en-IN" dirty="0" smtClean="0"/>
              <a:t>.</a:t>
            </a:r>
          </a:p>
          <a:p>
            <a:r>
              <a:rPr lang="en-IN" dirty="0"/>
              <a:t> They can modify the </a:t>
            </a:r>
            <a:r>
              <a:rPr lang="en-IN" dirty="0" smtClean="0"/>
              <a:t>behaviour </a:t>
            </a:r>
            <a:r>
              <a:rPr lang="en-IN" dirty="0"/>
              <a:t>of new and existing DOM elements, by adding custom </a:t>
            </a:r>
            <a:r>
              <a:rPr lang="en-IN" dirty="0" smtClean="0"/>
              <a:t>functionality</a:t>
            </a:r>
          </a:p>
          <a:p>
            <a:r>
              <a:rPr lang="en-IN" dirty="0"/>
              <a:t> AngularJS comes with its own set of built-in directives, as well as the ability to add your own ones</a:t>
            </a:r>
          </a:p>
        </p:txBody>
      </p:sp>
    </p:spTree>
    <p:extLst>
      <p:ext uri="{BB962C8B-B14F-4D97-AF65-F5344CB8AC3E}">
        <p14:creationId xmlns:p14="http://schemas.microsoft.com/office/powerpoint/2010/main" val="3719193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0834"/>
          </a:xfrm>
        </p:spPr>
        <p:txBody>
          <a:bodyPr>
            <a:noAutofit/>
          </a:bodyPr>
          <a:lstStyle/>
          <a:p>
            <a:pPr algn="l"/>
            <a:r>
              <a:rPr lang="en-US" sz="3200" dirty="0" smtClean="0"/>
              <a:t>Core Directives</a:t>
            </a:r>
            <a:endParaRPr lang="en-IN" sz="3200" dirty="0"/>
          </a:p>
        </p:txBody>
      </p:sp>
      <p:sp>
        <p:nvSpPr>
          <p:cNvPr id="3" name="Content Placeholder 2"/>
          <p:cNvSpPr>
            <a:spLocks noGrp="1"/>
          </p:cNvSpPr>
          <p:nvPr>
            <p:ph idx="1"/>
          </p:nvPr>
        </p:nvSpPr>
        <p:spPr>
          <a:xfrm>
            <a:off x="1883236" y="1509135"/>
            <a:ext cx="3544890" cy="4441902"/>
          </a:xfrm>
        </p:spPr>
        <p:txBody>
          <a:bodyPr>
            <a:normAutofit/>
          </a:bodyPr>
          <a:lstStyle/>
          <a:p>
            <a:r>
              <a:rPr lang="en-IN" dirty="0" err="1"/>
              <a:t>n</a:t>
            </a:r>
            <a:r>
              <a:rPr lang="en-IN" dirty="0" err="1" smtClean="0"/>
              <a:t>gApp</a:t>
            </a:r>
            <a:endParaRPr lang="en-IN" dirty="0" smtClean="0"/>
          </a:p>
          <a:p>
            <a:r>
              <a:rPr lang="en-IN" dirty="0" err="1" smtClean="0"/>
              <a:t>ngController</a:t>
            </a:r>
            <a:endParaRPr lang="en-IN" dirty="0" smtClean="0"/>
          </a:p>
          <a:p>
            <a:r>
              <a:rPr lang="en-IN" dirty="0" err="1" smtClean="0"/>
              <a:t>ngBind</a:t>
            </a:r>
            <a:endParaRPr lang="en-IN" dirty="0" smtClean="0"/>
          </a:p>
          <a:p>
            <a:r>
              <a:rPr lang="en-IN" dirty="0" err="1" smtClean="0"/>
              <a:t>ngInit</a:t>
            </a:r>
            <a:endParaRPr lang="en-IN" dirty="0" smtClean="0"/>
          </a:p>
          <a:p>
            <a:r>
              <a:rPr lang="en-IN" dirty="0" err="1" smtClean="0"/>
              <a:t>ngModel</a:t>
            </a:r>
            <a:endParaRPr lang="en-IN" dirty="0" smtClean="0"/>
          </a:p>
          <a:p>
            <a:r>
              <a:rPr lang="en-IN" dirty="0" err="1" smtClean="0"/>
              <a:t>ngRepeat</a:t>
            </a:r>
            <a:endParaRPr lang="en-IN" dirty="0" smtClean="0"/>
          </a:p>
          <a:p>
            <a:endParaRPr lang="en-IN" dirty="0"/>
          </a:p>
        </p:txBody>
      </p:sp>
      <p:sp>
        <p:nvSpPr>
          <p:cNvPr id="4" name="Content Placeholder 2"/>
          <p:cNvSpPr txBox="1">
            <a:spLocks/>
          </p:cNvSpPr>
          <p:nvPr/>
        </p:nvSpPr>
        <p:spPr>
          <a:xfrm>
            <a:off x="5863024"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err="1"/>
              <a:t>ngSrc</a:t>
            </a:r>
            <a:endParaRPr lang="en-IN" dirty="0"/>
          </a:p>
          <a:p>
            <a:r>
              <a:rPr lang="en-IN" dirty="0" err="1"/>
              <a:t>ngSwitch</a:t>
            </a:r>
            <a:endParaRPr lang="en-IN" dirty="0"/>
          </a:p>
          <a:p>
            <a:r>
              <a:rPr lang="en-IN" dirty="0" err="1" smtClean="0"/>
              <a:t>ngView</a:t>
            </a:r>
            <a:endParaRPr lang="en-IN" dirty="0" smtClean="0"/>
          </a:p>
          <a:p>
            <a:r>
              <a:rPr lang="en-IN" dirty="0" err="1" smtClean="0"/>
              <a:t>ngHref</a:t>
            </a:r>
            <a:endParaRPr lang="en-IN" dirty="0" smtClean="0"/>
          </a:p>
          <a:p>
            <a:r>
              <a:rPr lang="en-US" dirty="0" err="1" smtClean="0"/>
              <a:t>ngList</a:t>
            </a:r>
            <a:endParaRPr lang="en-IN" dirty="0" smtClean="0"/>
          </a:p>
          <a:p>
            <a:endParaRPr lang="en-IN" dirty="0"/>
          </a:p>
        </p:txBody>
      </p:sp>
    </p:spTree>
    <p:extLst>
      <p:ext uri="{BB962C8B-B14F-4D97-AF65-F5344CB8AC3E}">
        <p14:creationId xmlns:p14="http://schemas.microsoft.com/office/powerpoint/2010/main" val="1553069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0834"/>
          </a:xfrm>
        </p:spPr>
        <p:txBody>
          <a:bodyPr>
            <a:noAutofit/>
          </a:bodyPr>
          <a:lstStyle/>
          <a:p>
            <a:pPr algn="l"/>
            <a:r>
              <a:rPr lang="en-US" sz="3200" dirty="0" smtClean="0"/>
              <a:t>Display Directives</a:t>
            </a:r>
            <a:endParaRPr lang="en-IN" sz="3200" dirty="0"/>
          </a:p>
        </p:txBody>
      </p:sp>
      <p:sp>
        <p:nvSpPr>
          <p:cNvPr id="3" name="Content Placeholder 2"/>
          <p:cNvSpPr>
            <a:spLocks noGrp="1"/>
          </p:cNvSpPr>
          <p:nvPr>
            <p:ph idx="1"/>
          </p:nvPr>
        </p:nvSpPr>
        <p:spPr>
          <a:xfrm>
            <a:off x="1883236" y="1509135"/>
            <a:ext cx="3544890" cy="4441902"/>
          </a:xfrm>
        </p:spPr>
        <p:txBody>
          <a:bodyPr>
            <a:normAutofit/>
          </a:bodyPr>
          <a:lstStyle/>
          <a:p>
            <a:r>
              <a:rPr lang="en-IN" dirty="0" err="1"/>
              <a:t>ngClass</a:t>
            </a:r>
            <a:endParaRPr lang="en-IN" dirty="0"/>
          </a:p>
          <a:p>
            <a:r>
              <a:rPr lang="en-IN" dirty="0" err="1"/>
              <a:t>ngClassOdd</a:t>
            </a:r>
            <a:endParaRPr lang="en-IN" dirty="0"/>
          </a:p>
          <a:p>
            <a:r>
              <a:rPr lang="en-IN" dirty="0" err="1"/>
              <a:t>ngClassEven</a:t>
            </a:r>
            <a:endParaRPr lang="en-IN" dirty="0"/>
          </a:p>
          <a:p>
            <a:r>
              <a:rPr lang="en-IN" dirty="0" err="1"/>
              <a:t>ngHide</a:t>
            </a:r>
            <a:endParaRPr lang="en-IN" dirty="0"/>
          </a:p>
          <a:p>
            <a:r>
              <a:rPr lang="en-IN" dirty="0" err="1"/>
              <a:t>ngShow</a:t>
            </a:r>
            <a:endParaRPr lang="en-IN" dirty="0"/>
          </a:p>
          <a:p>
            <a:r>
              <a:rPr lang="en-IN" dirty="0" err="1"/>
              <a:t>ngStyle</a:t>
            </a:r>
            <a:endParaRPr lang="en-IN" dirty="0"/>
          </a:p>
        </p:txBody>
      </p:sp>
      <p:sp>
        <p:nvSpPr>
          <p:cNvPr id="4" name="Content Placeholder 2"/>
          <p:cNvSpPr txBox="1">
            <a:spLocks/>
          </p:cNvSpPr>
          <p:nvPr/>
        </p:nvSpPr>
        <p:spPr>
          <a:xfrm>
            <a:off x="5863024"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425926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0834"/>
          </a:xfrm>
        </p:spPr>
        <p:txBody>
          <a:bodyPr>
            <a:noAutofit/>
          </a:bodyPr>
          <a:lstStyle/>
          <a:p>
            <a:pPr algn="l"/>
            <a:r>
              <a:rPr lang="en-US" sz="3200" dirty="0" smtClean="0"/>
              <a:t>Event Directives</a:t>
            </a:r>
            <a:endParaRPr lang="en-IN" sz="3200" dirty="0"/>
          </a:p>
        </p:txBody>
      </p:sp>
      <p:sp>
        <p:nvSpPr>
          <p:cNvPr id="3" name="Content Placeholder 2"/>
          <p:cNvSpPr>
            <a:spLocks noGrp="1"/>
          </p:cNvSpPr>
          <p:nvPr>
            <p:ph idx="1"/>
          </p:nvPr>
        </p:nvSpPr>
        <p:spPr>
          <a:xfrm>
            <a:off x="1905539" y="1490553"/>
            <a:ext cx="3544890" cy="4088783"/>
          </a:xfrm>
        </p:spPr>
        <p:txBody>
          <a:bodyPr>
            <a:normAutofit/>
          </a:bodyPr>
          <a:lstStyle/>
          <a:p>
            <a:r>
              <a:rPr lang="en-IN" dirty="0" err="1"/>
              <a:t>ngChange</a:t>
            </a:r>
            <a:endParaRPr lang="en-IN" dirty="0"/>
          </a:p>
          <a:p>
            <a:r>
              <a:rPr lang="en-IN" dirty="0" err="1"/>
              <a:t>ngChecked</a:t>
            </a:r>
            <a:endParaRPr lang="en-IN" dirty="0"/>
          </a:p>
          <a:p>
            <a:r>
              <a:rPr lang="en-IN" dirty="0" err="1"/>
              <a:t>ngClick</a:t>
            </a:r>
            <a:endParaRPr lang="en-IN" dirty="0"/>
          </a:p>
          <a:p>
            <a:r>
              <a:rPr lang="en-IN" dirty="0" err="1"/>
              <a:t>ngDblclick</a:t>
            </a:r>
            <a:endParaRPr lang="en-IN" dirty="0"/>
          </a:p>
          <a:p>
            <a:r>
              <a:rPr lang="en-IN" dirty="0" err="1"/>
              <a:t>ngKeydown</a:t>
            </a:r>
            <a:endParaRPr lang="en-IN" dirty="0"/>
          </a:p>
          <a:p>
            <a:r>
              <a:rPr lang="en-IN" dirty="0" err="1"/>
              <a:t>ngKeypress</a:t>
            </a:r>
            <a:endParaRPr lang="en-IN" dirty="0"/>
          </a:p>
          <a:p>
            <a:r>
              <a:rPr lang="en-IN" dirty="0" err="1"/>
              <a:t>ngKeyup</a:t>
            </a:r>
            <a:endParaRPr lang="en-IN" dirty="0"/>
          </a:p>
        </p:txBody>
      </p:sp>
      <p:sp>
        <p:nvSpPr>
          <p:cNvPr id="4" name="Content Placeholder 2"/>
          <p:cNvSpPr txBox="1">
            <a:spLocks/>
          </p:cNvSpPr>
          <p:nvPr/>
        </p:nvSpPr>
        <p:spPr>
          <a:xfrm>
            <a:off x="5863024"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
        <p:nvSpPr>
          <p:cNvPr id="5" name="Content Placeholder 2"/>
          <p:cNvSpPr txBox="1">
            <a:spLocks/>
          </p:cNvSpPr>
          <p:nvPr/>
        </p:nvSpPr>
        <p:spPr>
          <a:xfrm>
            <a:off x="5953432"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IN" dirty="0" err="1"/>
              <a:t>ngMousedown</a:t>
            </a:r>
            <a:endParaRPr lang="en-IN" dirty="0"/>
          </a:p>
          <a:p>
            <a:r>
              <a:rPr lang="en-IN" dirty="0" err="1"/>
              <a:t>ngMouseenter</a:t>
            </a:r>
            <a:endParaRPr lang="en-IN" dirty="0"/>
          </a:p>
          <a:p>
            <a:r>
              <a:rPr lang="en-IN" dirty="0" err="1"/>
              <a:t>ngMouseleave</a:t>
            </a:r>
            <a:endParaRPr lang="en-IN" dirty="0"/>
          </a:p>
          <a:p>
            <a:r>
              <a:rPr lang="en-IN" dirty="0" err="1"/>
              <a:t>ngMousemove</a:t>
            </a:r>
            <a:endParaRPr lang="en-IN" dirty="0"/>
          </a:p>
          <a:p>
            <a:r>
              <a:rPr lang="en-IN" dirty="0" err="1" smtClean="0"/>
              <a:t>ngMouseup</a:t>
            </a:r>
            <a:endParaRPr lang="en-IN" dirty="0"/>
          </a:p>
          <a:p>
            <a:r>
              <a:rPr lang="en-IN" dirty="0" err="1" smtClean="0"/>
              <a:t>ngSubmit</a:t>
            </a:r>
            <a:endParaRPr lang="en-IN" dirty="0"/>
          </a:p>
        </p:txBody>
      </p:sp>
    </p:spTree>
    <p:extLst>
      <p:ext uri="{BB962C8B-B14F-4D97-AF65-F5344CB8AC3E}">
        <p14:creationId xmlns:p14="http://schemas.microsoft.com/office/powerpoint/2010/main" val="1841651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8437611" cy="501554"/>
          </a:xfrm>
        </p:spPr>
        <p:txBody>
          <a:bodyPr>
            <a:noAutofit/>
          </a:bodyPr>
          <a:lstStyle/>
          <a:p>
            <a:pPr algn="l"/>
            <a:r>
              <a:rPr lang="en-US" sz="2800" b="1" dirty="0" smtClean="0">
                <a:latin typeface="Calibri" panose="020F0502020204030204" pitchFamily="34" charset="0"/>
                <a:cs typeface="Calibri" panose="020F0502020204030204" pitchFamily="34" charset="0"/>
              </a:rPr>
              <a:t>AngularJS : Writing Custom Filter</a:t>
            </a:r>
            <a:endParaRPr lang="en-US" sz="28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1214651"/>
            <a:ext cx="10018713" cy="4708477"/>
          </a:xfrm>
        </p:spPr>
        <p:txBody>
          <a:bodyPr>
            <a:normAutofit/>
          </a:bodyPr>
          <a:lstStyle/>
          <a:p>
            <a:pPr marL="0" indent="0">
              <a:buNone/>
            </a:pPr>
            <a:r>
              <a:rPr lang="en-US" sz="1800" dirty="0" smtClean="0">
                <a:latin typeface="Calibri" panose="020F0502020204030204" pitchFamily="34" charset="0"/>
                <a:cs typeface="Calibri" panose="020F0502020204030204" pitchFamily="34" charset="0"/>
              </a:rPr>
              <a:t>	To </a:t>
            </a:r>
            <a:r>
              <a:rPr lang="en-US" sz="1800" dirty="0">
                <a:latin typeface="Calibri" panose="020F0502020204030204" pitchFamily="34" charset="0"/>
                <a:cs typeface="Calibri" panose="020F0502020204030204" pitchFamily="34" charset="0"/>
              </a:rPr>
              <a:t>create your own custom filter in AngularJS, you simply create a module first and then create a filter very </a:t>
            </a:r>
            <a:r>
              <a:rPr lang="en-US" sz="1800" dirty="0" smtClean="0">
                <a:latin typeface="Calibri" panose="020F0502020204030204" pitchFamily="34" charset="0"/>
                <a:cs typeface="Calibri" panose="020F0502020204030204" pitchFamily="34" charset="0"/>
              </a:rPr>
              <a:t>similar </a:t>
            </a:r>
            <a:r>
              <a:rPr lang="en-US" sz="1800" dirty="0">
                <a:latin typeface="Calibri" panose="020F0502020204030204" pitchFamily="34" charset="0"/>
                <a:cs typeface="Calibri" panose="020F0502020204030204" pitchFamily="34" charset="0"/>
              </a:rPr>
              <a:t>to creating a controller. </a:t>
            </a:r>
            <a:endParaRPr lang="en-US" sz="1800" dirty="0" smtClean="0">
              <a:latin typeface="Calibri" panose="020F0502020204030204" pitchFamily="34" charset="0"/>
              <a:cs typeface="Calibri" panose="020F0502020204030204" pitchFamily="34" charset="0"/>
            </a:endParaRPr>
          </a:p>
          <a:p>
            <a:pPr marL="0" indent="0">
              <a:buNone/>
            </a:pPr>
            <a:r>
              <a:rPr lang="en-US" sz="1800" dirty="0" smtClean="0"/>
              <a:t>		</a:t>
            </a:r>
            <a:r>
              <a:rPr lang="en-US" sz="1800" dirty="0" err="1" smtClean="0">
                <a:solidFill>
                  <a:schemeClr val="accent1"/>
                </a:solidFill>
              </a:rPr>
              <a:t>angular.module</a:t>
            </a:r>
            <a:r>
              <a:rPr lang="en-US" sz="1800" dirty="0" smtClean="0">
                <a:solidFill>
                  <a:schemeClr val="accent1"/>
                </a:solidFill>
              </a:rPr>
              <a:t>(‘</a:t>
            </a:r>
            <a:r>
              <a:rPr lang="en-US" sz="1800" dirty="0" err="1" smtClean="0">
                <a:solidFill>
                  <a:schemeClr val="accent1"/>
                </a:solidFill>
              </a:rPr>
              <a:t>moduleName</a:t>
            </a:r>
            <a:r>
              <a:rPr lang="en-US" sz="1800" dirty="0" smtClean="0">
                <a:solidFill>
                  <a:schemeClr val="accent1"/>
                </a:solidFill>
              </a:rPr>
              <a:t>', [])</a:t>
            </a:r>
          </a:p>
          <a:p>
            <a:pPr marL="0" indent="0">
              <a:buNone/>
            </a:pPr>
            <a:r>
              <a:rPr lang="en-US" sz="1800" dirty="0">
                <a:solidFill>
                  <a:schemeClr val="accent1"/>
                </a:solidFill>
              </a:rPr>
              <a:t>	</a:t>
            </a:r>
            <a:r>
              <a:rPr lang="en-US" sz="1800" dirty="0" smtClean="0">
                <a:solidFill>
                  <a:schemeClr val="accent1"/>
                </a:solidFill>
              </a:rPr>
              <a:t>	.filter(‘</a:t>
            </a:r>
            <a:r>
              <a:rPr lang="en-US" sz="1800" dirty="0" err="1" smtClean="0">
                <a:solidFill>
                  <a:schemeClr val="accent1"/>
                </a:solidFill>
              </a:rPr>
              <a:t>filterName</a:t>
            </a:r>
            <a:r>
              <a:rPr lang="en-US" sz="1800" dirty="0" smtClean="0">
                <a:solidFill>
                  <a:schemeClr val="accent1"/>
                </a:solidFill>
              </a:rPr>
              <a:t>', </a:t>
            </a:r>
            <a:r>
              <a:rPr lang="en-US" sz="1800" dirty="0">
                <a:solidFill>
                  <a:schemeClr val="accent1"/>
                </a:solidFill>
              </a:rPr>
              <a:t>function() { </a:t>
            </a:r>
            <a:endParaRPr lang="en-US" sz="1800" dirty="0" smtClean="0">
              <a:solidFill>
                <a:schemeClr val="accent1"/>
              </a:solidFill>
            </a:endParaRPr>
          </a:p>
          <a:p>
            <a:pPr marL="0" indent="0">
              <a:buNone/>
            </a:pPr>
            <a:r>
              <a:rPr lang="en-US" sz="1800" dirty="0">
                <a:solidFill>
                  <a:schemeClr val="accent1"/>
                </a:solidFill>
              </a:rPr>
              <a:t>	</a:t>
            </a:r>
            <a:r>
              <a:rPr lang="en-US" sz="1800" dirty="0" smtClean="0">
                <a:solidFill>
                  <a:schemeClr val="accent1"/>
                </a:solidFill>
              </a:rPr>
              <a:t>		return </a:t>
            </a:r>
            <a:r>
              <a:rPr lang="en-US" sz="1800" dirty="0">
                <a:solidFill>
                  <a:schemeClr val="accent1"/>
                </a:solidFill>
              </a:rPr>
              <a:t>function(input) </a:t>
            </a:r>
            <a:r>
              <a:rPr lang="en-US" sz="1800" dirty="0" smtClean="0">
                <a:solidFill>
                  <a:schemeClr val="accent1"/>
                </a:solidFill>
              </a:rPr>
              <a:t>{</a:t>
            </a:r>
          </a:p>
          <a:p>
            <a:pPr marL="0" indent="0">
              <a:buNone/>
            </a:pPr>
            <a:r>
              <a:rPr lang="en-US" sz="1800" dirty="0">
                <a:solidFill>
                  <a:schemeClr val="accent1"/>
                </a:solidFill>
              </a:rPr>
              <a:t>	</a:t>
            </a:r>
            <a:r>
              <a:rPr lang="en-US" sz="1800" dirty="0" smtClean="0">
                <a:solidFill>
                  <a:schemeClr val="accent1"/>
                </a:solidFill>
              </a:rPr>
              <a:t>			//process input</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return </a:t>
            </a:r>
            <a:r>
              <a:rPr lang="en-US" sz="1800" dirty="0" smtClean="0">
                <a:solidFill>
                  <a:schemeClr val="accent1"/>
                </a:solidFill>
              </a:rPr>
              <a:t>‘filtered output’; //any object</a:t>
            </a:r>
          </a:p>
          <a:p>
            <a:pPr marL="0" indent="0">
              <a:buNone/>
            </a:pPr>
            <a:r>
              <a:rPr lang="en-US" sz="1800" dirty="0">
                <a:solidFill>
                  <a:schemeClr val="accent1"/>
                </a:solidFill>
              </a:rPr>
              <a:t>	</a:t>
            </a:r>
            <a:r>
              <a:rPr lang="en-US" sz="1800" dirty="0" smtClean="0">
                <a:solidFill>
                  <a:schemeClr val="accent1"/>
                </a:solidFill>
              </a:rPr>
              <a:t>		};</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a:t>
            </a:r>
            <a:endParaRPr lang="en-US" sz="1800" dirty="0">
              <a:solidFill>
                <a:schemeClr val="accent1"/>
              </a:solidFill>
              <a:latin typeface="Calibri" panose="020F0502020204030204" pitchFamily="34" charset="0"/>
              <a:cs typeface="Calibri" panose="020F0502020204030204" pitchFamily="34" charset="0"/>
            </a:endParaRPr>
          </a:p>
          <a:p>
            <a:pPr marL="0" indent="0">
              <a:buNone/>
            </a:pPr>
            <a:r>
              <a:rPr lang="en-US" sz="1800" dirty="0" smtClean="0">
                <a:latin typeface="Calibri" panose="020F0502020204030204" pitchFamily="34" charset="0"/>
                <a:cs typeface="Calibri" panose="020F0502020204030204" pitchFamily="34" charset="0"/>
              </a:rPr>
              <a:t>	The </a:t>
            </a:r>
            <a:r>
              <a:rPr lang="en-US" sz="1800" dirty="0">
                <a:latin typeface="Calibri" panose="020F0502020204030204" pitchFamily="34" charset="0"/>
                <a:cs typeface="Calibri" panose="020F0502020204030204" pitchFamily="34" charset="0"/>
              </a:rPr>
              <a:t>first function allows you to inject any dependencies that you may need to access while performing the operation on the object. The filter function returns a function that is invoked on the bound value within the expression. This is then returned when the binding occurs. When the bound variable changes, the filter expression will be re-run.</a:t>
            </a:r>
          </a:p>
        </p:txBody>
      </p:sp>
    </p:spTree>
    <p:extLst>
      <p:ext uri="{BB962C8B-B14F-4D97-AF65-F5344CB8AC3E}">
        <p14:creationId xmlns:p14="http://schemas.microsoft.com/office/powerpoint/2010/main" val="421673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6977300" cy="460611"/>
          </a:xfrm>
        </p:spPr>
        <p:txBody>
          <a:bodyPr>
            <a:normAutofit fontScale="90000"/>
          </a:bodyPr>
          <a:lstStyle/>
          <a:p>
            <a:pPr algn="l"/>
            <a:r>
              <a:rPr lang="en-US" sz="2800" b="1" dirty="0">
                <a:latin typeface="Calibri" panose="020F0502020204030204" pitchFamily="34" charset="0"/>
                <a:cs typeface="Calibri" panose="020F0502020204030204" pitchFamily="34" charset="0"/>
              </a:rPr>
              <a:t>AngularJS : Writing Custom </a:t>
            </a:r>
            <a:r>
              <a:rPr lang="en-US" sz="2800" b="1" dirty="0" smtClean="0">
                <a:latin typeface="Calibri" panose="020F0502020204030204" pitchFamily="34" charset="0"/>
                <a:cs typeface="Calibri" panose="020F0502020204030204" pitchFamily="34" charset="0"/>
              </a:rPr>
              <a:t>Directive</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1119117"/>
            <a:ext cx="10018713" cy="5527344"/>
          </a:xfrm>
        </p:spPr>
        <p:txBody>
          <a:bodyPr>
            <a:normAutofit fontScale="62500" lnSpcReduction="20000"/>
          </a:bodyPr>
          <a:lstStyle/>
          <a:p>
            <a:endParaRPr lang="en-US" dirty="0" smtClean="0"/>
          </a:p>
          <a:p>
            <a:r>
              <a:rPr lang="en-US" dirty="0" smtClean="0"/>
              <a:t>It </a:t>
            </a:r>
            <a:r>
              <a:rPr lang="en-US" dirty="0"/>
              <a:t>is a really clever and powerful way to extend HTML to do new </a:t>
            </a:r>
            <a:r>
              <a:rPr lang="en-US" dirty="0" smtClean="0"/>
              <a:t>things. Directives give a new trick to HTML.</a:t>
            </a:r>
          </a:p>
          <a:p>
            <a:endParaRPr lang="en-US" dirty="0"/>
          </a:p>
          <a:p>
            <a:endParaRPr lang="en-US" dirty="0" smtClean="0"/>
          </a:p>
          <a:p>
            <a:pPr marL="0" indent="0">
              <a:buNone/>
            </a:pPr>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smtClean="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a:p>
            <a:pPr marL="0" indent="0">
              <a:buNone/>
            </a:pPr>
            <a:endParaRPr lang="en-US" sz="1800" dirty="0" smtClean="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smtClean="0">
                <a:latin typeface="Calibri" panose="020F0502020204030204" pitchFamily="34" charset="0"/>
                <a:cs typeface="Calibri" panose="020F0502020204030204" pitchFamily="34" charset="0"/>
              </a:rPr>
              <a:t>	</a:t>
            </a:r>
            <a:r>
              <a:rPr lang="en-US" sz="2600" b="1" dirty="0" smtClean="0">
                <a:latin typeface="Calibri" panose="020F0502020204030204" pitchFamily="34" charset="0"/>
                <a:cs typeface="Calibri" panose="020F0502020204030204" pitchFamily="34" charset="0"/>
              </a:rPr>
              <a:t>Angular JS Doc:</a:t>
            </a:r>
          </a:p>
          <a:p>
            <a:pPr marL="457200" lvl="1" indent="0">
              <a:buNone/>
            </a:pPr>
            <a:r>
              <a:rPr lang="en-US" sz="2600" dirty="0" smtClean="0">
                <a:latin typeface="Calibri" panose="020F0502020204030204" pitchFamily="34" charset="0"/>
                <a:cs typeface="Calibri" panose="020F0502020204030204" pitchFamily="34" charset="0"/>
                <a:hlinkClick r:id="rId2"/>
              </a:rPr>
              <a:t>https</a:t>
            </a:r>
            <a:r>
              <a:rPr lang="en-US" sz="2600" dirty="0">
                <a:latin typeface="Calibri" panose="020F0502020204030204" pitchFamily="34" charset="0"/>
                <a:cs typeface="Calibri" panose="020F0502020204030204" pitchFamily="34" charset="0"/>
                <a:hlinkClick r:id="rId2"/>
              </a:rPr>
              <a:t>://</a:t>
            </a:r>
            <a:r>
              <a:rPr lang="en-US" sz="2600" dirty="0" smtClean="0">
                <a:latin typeface="Calibri" panose="020F0502020204030204" pitchFamily="34" charset="0"/>
                <a:cs typeface="Calibri" panose="020F0502020204030204" pitchFamily="34" charset="0"/>
                <a:hlinkClick r:id="rId2"/>
              </a:rPr>
              <a:t>docs.angularjs.org/guide/directive</a:t>
            </a:r>
            <a:endParaRPr lang="en-US" sz="2600" dirty="0" smtClean="0">
              <a:latin typeface="Calibri" panose="020F0502020204030204" pitchFamily="34" charset="0"/>
              <a:cs typeface="Calibri" panose="020F0502020204030204" pitchFamily="34" charset="0"/>
            </a:endParaRPr>
          </a:p>
          <a:p>
            <a:pPr marL="457200" lvl="1" indent="0">
              <a:buNone/>
            </a:pPr>
            <a:endParaRPr lang="en-US" sz="180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099" y="1710091"/>
            <a:ext cx="6647171" cy="4026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95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40834"/>
          </a:xfrm>
        </p:spPr>
        <p:txBody>
          <a:bodyPr>
            <a:noAutofit/>
          </a:bodyPr>
          <a:lstStyle/>
          <a:p>
            <a:pPr algn="l"/>
            <a:r>
              <a:rPr lang="en-US" sz="3200" dirty="0" smtClean="0"/>
              <a:t>Form Directives</a:t>
            </a:r>
            <a:endParaRPr lang="en-IN" sz="3200" dirty="0"/>
          </a:p>
        </p:txBody>
      </p:sp>
      <p:sp>
        <p:nvSpPr>
          <p:cNvPr id="3" name="Content Placeholder 2"/>
          <p:cNvSpPr>
            <a:spLocks noGrp="1"/>
          </p:cNvSpPr>
          <p:nvPr>
            <p:ph idx="1"/>
          </p:nvPr>
        </p:nvSpPr>
        <p:spPr>
          <a:xfrm>
            <a:off x="1905539" y="1490553"/>
            <a:ext cx="4305690" cy="4363837"/>
          </a:xfrm>
        </p:spPr>
        <p:txBody>
          <a:bodyPr>
            <a:normAutofit fontScale="92500" lnSpcReduction="20000"/>
          </a:bodyPr>
          <a:lstStyle/>
          <a:p>
            <a:r>
              <a:rPr lang="en-IN" dirty="0" err="1"/>
              <a:t>ngForm</a:t>
            </a:r>
            <a:endParaRPr lang="en-IN" dirty="0"/>
          </a:p>
          <a:p>
            <a:r>
              <a:rPr lang="en-IN" dirty="0" err="1"/>
              <a:t>ngChange</a:t>
            </a:r>
            <a:endParaRPr lang="en-IN" dirty="0"/>
          </a:p>
          <a:p>
            <a:r>
              <a:rPr lang="en-IN" dirty="0" err="1"/>
              <a:t>ngChecked</a:t>
            </a:r>
            <a:endParaRPr lang="en-IN" dirty="0"/>
          </a:p>
          <a:p>
            <a:r>
              <a:rPr lang="en-IN" dirty="0" err="1"/>
              <a:t>ngDisabled</a:t>
            </a:r>
            <a:endParaRPr lang="en-IN" dirty="0"/>
          </a:p>
          <a:p>
            <a:r>
              <a:rPr lang="en-IN" dirty="0" err="1"/>
              <a:t>ngList</a:t>
            </a:r>
            <a:endParaRPr lang="en-IN" dirty="0"/>
          </a:p>
          <a:p>
            <a:r>
              <a:rPr lang="en-IN" dirty="0" err="1"/>
              <a:t>ngModel</a:t>
            </a:r>
            <a:endParaRPr lang="en-IN" dirty="0"/>
          </a:p>
          <a:p>
            <a:r>
              <a:rPr lang="en-IN" dirty="0" err="1"/>
              <a:t>ngMultiple</a:t>
            </a:r>
            <a:endParaRPr lang="en-IN" dirty="0"/>
          </a:p>
          <a:p>
            <a:r>
              <a:rPr lang="en-IN" dirty="0" err="1"/>
              <a:t>ngReadonly</a:t>
            </a:r>
            <a:endParaRPr lang="en-IN" dirty="0"/>
          </a:p>
          <a:p>
            <a:r>
              <a:rPr lang="en-IN" dirty="0" err="1"/>
              <a:t>ngSelected</a:t>
            </a:r>
            <a:endParaRPr lang="en-IN" dirty="0"/>
          </a:p>
          <a:p>
            <a:r>
              <a:rPr lang="en-IN" dirty="0" err="1"/>
              <a:t>ngSubmit</a:t>
            </a:r>
            <a:endParaRPr lang="en-IN" dirty="0"/>
          </a:p>
        </p:txBody>
      </p:sp>
      <p:sp>
        <p:nvSpPr>
          <p:cNvPr id="4" name="Content Placeholder 2"/>
          <p:cNvSpPr txBox="1">
            <a:spLocks/>
          </p:cNvSpPr>
          <p:nvPr/>
        </p:nvSpPr>
        <p:spPr>
          <a:xfrm>
            <a:off x="5863024"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
        <p:nvSpPr>
          <p:cNvPr id="5" name="Content Placeholder 2"/>
          <p:cNvSpPr txBox="1">
            <a:spLocks/>
          </p:cNvSpPr>
          <p:nvPr/>
        </p:nvSpPr>
        <p:spPr>
          <a:xfrm>
            <a:off x="5953432" y="1490553"/>
            <a:ext cx="3544890" cy="44419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IN" dirty="0"/>
          </a:p>
        </p:txBody>
      </p:sp>
    </p:spTree>
    <p:extLst>
      <p:ext uri="{BB962C8B-B14F-4D97-AF65-F5344CB8AC3E}">
        <p14:creationId xmlns:p14="http://schemas.microsoft.com/office/powerpoint/2010/main" val="1999700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6946011" cy="507380"/>
          </a:xfrm>
        </p:spPr>
        <p:txBody>
          <a:bodyPr>
            <a:noAutofit/>
          </a:bodyPr>
          <a:lstStyle/>
          <a:p>
            <a:pPr algn="l"/>
            <a:r>
              <a:rPr lang="en-US" sz="3200" dirty="0" smtClean="0"/>
              <a:t>AngularJS Form Validation</a:t>
            </a:r>
            <a:endParaRPr lang="en-US" sz="3200" dirty="0"/>
          </a:p>
        </p:txBody>
      </p:sp>
      <p:sp>
        <p:nvSpPr>
          <p:cNvPr id="3" name="Content Placeholder 2"/>
          <p:cNvSpPr>
            <a:spLocks noGrp="1"/>
          </p:cNvSpPr>
          <p:nvPr>
            <p:ph idx="1"/>
          </p:nvPr>
        </p:nvSpPr>
        <p:spPr>
          <a:xfrm>
            <a:off x="1484310" y="1271239"/>
            <a:ext cx="10018713" cy="4519961"/>
          </a:xfrm>
        </p:spPr>
        <p:txBody>
          <a:bodyPr>
            <a:normAutofit fontScale="92500" lnSpcReduction="10000"/>
          </a:bodyPr>
          <a:lstStyle/>
          <a:p>
            <a:pPr marL="0" indent="0" algn="ctr">
              <a:buNone/>
            </a:pPr>
            <a:r>
              <a:rPr lang="en-US" sz="1600" b="1" dirty="0" smtClean="0">
                <a:solidFill>
                  <a:srgbClr val="0070C0"/>
                </a:solidFill>
                <a:latin typeface="Calibri" panose="020F0502020204030204" pitchFamily="34" charset="0"/>
                <a:cs typeface="Calibri" panose="020F0502020204030204" pitchFamily="34" charset="0"/>
              </a:rPr>
              <a:t>Reference : http</a:t>
            </a:r>
            <a:r>
              <a:rPr lang="en-US" sz="1600" b="1" dirty="0">
                <a:solidFill>
                  <a:srgbClr val="0070C0"/>
                </a:solidFill>
                <a:latin typeface="Calibri" panose="020F0502020204030204" pitchFamily="34" charset="0"/>
                <a:cs typeface="Calibri" panose="020F0502020204030204" pitchFamily="34" charset="0"/>
              </a:rPr>
              <a:t>://jsfiddle.net/nirmalkumar_86/9F89Q/77/</a:t>
            </a:r>
            <a:endParaRPr lang="en-US" sz="1600" b="1" dirty="0" smtClean="0">
              <a:solidFill>
                <a:srgbClr val="0070C0"/>
              </a:solidFill>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Client-side </a:t>
            </a:r>
            <a:r>
              <a:rPr lang="en-US" sz="1600" dirty="0">
                <a:latin typeface="Calibri" panose="020F0502020204030204" pitchFamily="34" charset="0"/>
                <a:cs typeface="Calibri" panose="020F0502020204030204" pitchFamily="34" charset="0"/>
              </a:rPr>
              <a:t>form validations are one of the coolest features inside of AngularJS. </a:t>
            </a: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AngularJS </a:t>
            </a:r>
            <a:r>
              <a:rPr lang="en-US" sz="1600" dirty="0">
                <a:latin typeface="Calibri" panose="020F0502020204030204" pitchFamily="34" charset="0"/>
                <a:cs typeface="Calibri" panose="020F0502020204030204" pitchFamily="34" charset="0"/>
              </a:rPr>
              <a:t>form validation enables you to write a modern HTML5 form that is interactive and </a:t>
            </a:r>
            <a:r>
              <a:rPr lang="en-US" sz="1600" dirty="0" smtClean="0">
                <a:latin typeface="Calibri" panose="020F0502020204030204" pitchFamily="34" charset="0"/>
                <a:cs typeface="Calibri" panose="020F0502020204030204" pitchFamily="34" charset="0"/>
              </a:rPr>
              <a:t>responsive.</a:t>
            </a:r>
          </a:p>
          <a:p>
            <a:pPr marL="0" indent="0">
              <a:buNone/>
            </a:pPr>
            <a:r>
              <a:rPr lang="en-US" sz="1600" dirty="0"/>
              <a:t>There are many form validation directives available in AngularJS. </a:t>
            </a:r>
            <a:r>
              <a:rPr lang="en-US" sz="1600" dirty="0" smtClean="0"/>
              <a:t>Some of the common directives are.</a:t>
            </a:r>
          </a:p>
          <a:p>
            <a:pPr marL="0" indent="0">
              <a:buNone/>
            </a:pPr>
            <a:endParaRPr lang="en-US" sz="1600" dirty="0" smtClean="0"/>
          </a:p>
          <a:p>
            <a:r>
              <a:rPr lang="en-US" sz="1600" dirty="0" smtClean="0">
                <a:latin typeface="Calibri" panose="020F0502020204030204" pitchFamily="34" charset="0"/>
                <a:cs typeface="Calibri" panose="020F0502020204030204" pitchFamily="34" charset="0"/>
              </a:rPr>
              <a:t>Required</a:t>
            </a:r>
          </a:p>
          <a:p>
            <a:r>
              <a:rPr lang="en-US" sz="1600" dirty="0" err="1" smtClean="0">
                <a:latin typeface="Calibri" panose="020F0502020204030204" pitchFamily="34" charset="0"/>
                <a:cs typeface="Calibri" panose="020F0502020204030204" pitchFamily="34" charset="0"/>
              </a:rPr>
              <a:t>ngMinLength</a:t>
            </a:r>
            <a:endParaRPr lang="en-US" sz="1600" dirty="0" smtClean="0">
              <a:latin typeface="Calibri" panose="020F0502020204030204" pitchFamily="34" charset="0"/>
              <a:cs typeface="Calibri" panose="020F0502020204030204" pitchFamily="34" charset="0"/>
            </a:endParaRPr>
          </a:p>
          <a:p>
            <a:r>
              <a:rPr lang="en-US" sz="1600" dirty="0" err="1" smtClean="0">
                <a:latin typeface="Calibri" panose="020F0502020204030204" pitchFamily="34" charset="0"/>
                <a:cs typeface="Calibri" panose="020F0502020204030204" pitchFamily="34" charset="0"/>
              </a:rPr>
              <a:t>ngMaxLength</a:t>
            </a:r>
            <a:endParaRPr lang="en-US" sz="1600" dirty="0" smtClean="0">
              <a:latin typeface="Calibri" panose="020F0502020204030204" pitchFamily="34" charset="0"/>
              <a:cs typeface="Calibri" panose="020F0502020204030204" pitchFamily="34" charset="0"/>
            </a:endParaRPr>
          </a:p>
          <a:p>
            <a:r>
              <a:rPr lang="en-US" sz="1600" dirty="0" err="1" smtClean="0">
                <a:latin typeface="Calibri" panose="020F0502020204030204" pitchFamily="34" charset="0"/>
                <a:cs typeface="Calibri" panose="020F0502020204030204" pitchFamily="34" charset="0"/>
              </a:rPr>
              <a:t>ngPattern</a:t>
            </a: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Email</a:t>
            </a:r>
          </a:p>
          <a:p>
            <a:r>
              <a:rPr lang="en-US" sz="1600" dirty="0" smtClean="0">
                <a:latin typeface="Calibri" panose="020F0502020204030204" pitchFamily="34" charset="0"/>
                <a:cs typeface="Calibri" panose="020F0502020204030204" pitchFamily="34" charset="0"/>
              </a:rPr>
              <a:t>Number</a:t>
            </a:r>
          </a:p>
          <a:p>
            <a:r>
              <a:rPr lang="en-US" sz="1600" dirty="0" err="1" smtClean="0">
                <a:latin typeface="Calibri" panose="020F0502020204030204" pitchFamily="34" charset="0"/>
                <a:cs typeface="Calibri" panose="020F0502020204030204" pitchFamily="34" charset="0"/>
              </a:rPr>
              <a:t>Url</a:t>
            </a:r>
            <a:endParaRPr lang="en-US" sz="1600" dirty="0" smtClean="0">
              <a:latin typeface="Calibri" panose="020F0502020204030204" pitchFamily="34" charset="0"/>
              <a:cs typeface="Calibri" panose="020F0502020204030204" pitchFamily="34" charset="0"/>
            </a:endParaRPr>
          </a:p>
          <a:p>
            <a:r>
              <a:rPr lang="en-US" sz="1600" dirty="0" smtClean="0">
                <a:latin typeface="Calibri" panose="020F0502020204030204" pitchFamily="34" charset="0"/>
                <a:cs typeface="Calibri" panose="020F0502020204030204" pitchFamily="34" charset="0"/>
              </a:rPr>
              <a:t>And Validation using Custom Directives.</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013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6936358" cy="474260"/>
          </a:xfrm>
        </p:spPr>
        <p:txBody>
          <a:bodyPr>
            <a:noAutofit/>
          </a:bodyPr>
          <a:lstStyle/>
          <a:p>
            <a:pPr algn="l"/>
            <a:r>
              <a:rPr lang="en-US" sz="3200" dirty="0" smtClean="0">
                <a:latin typeface="Calibri" panose="020F0502020204030204" pitchFamily="34" charset="0"/>
                <a:cs typeface="Calibri" panose="020F0502020204030204" pitchFamily="34" charset="0"/>
              </a:rPr>
              <a:t>Form Validation Continues…</a:t>
            </a: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1187355"/>
            <a:ext cx="10280060" cy="4926842"/>
          </a:xfrm>
        </p:spPr>
        <p:txBody>
          <a:bodyPr>
            <a:normAutofit/>
          </a:bodyPr>
          <a:lstStyle/>
          <a:p>
            <a:pPr marL="0" indent="0">
              <a:buNone/>
            </a:pPr>
            <a:r>
              <a:rPr lang="en-US" sz="1800" dirty="0">
                <a:latin typeface="Calibri" panose="020F0502020204030204" pitchFamily="34" charset="0"/>
                <a:cs typeface="Calibri" panose="020F0502020204030204" pitchFamily="34" charset="0"/>
              </a:rPr>
              <a:t>AngularJS makes properties available on the containing $scope object available to us as a result of setting a form inside the DOM. These enable us to react to the form in </a:t>
            </a:r>
            <a:r>
              <a:rPr lang="en-US" sz="1800" i="1" dirty="0" smtClean="0">
                <a:latin typeface="Calibri" panose="020F0502020204030204" pitchFamily="34" charset="0"/>
                <a:cs typeface="Calibri" panose="020F0502020204030204" pitchFamily="34" charset="0"/>
              </a:rPr>
              <a:t>real time</a:t>
            </a:r>
            <a:r>
              <a:rPr lang="en-US" sz="1800" dirty="0">
                <a:latin typeface="Calibri" panose="020F0502020204030204" pitchFamily="34" charset="0"/>
                <a:cs typeface="Calibri" panose="020F0502020204030204" pitchFamily="34" charset="0"/>
              </a:rPr>
              <a:t> (just like everything else in AngularJS). The properties that are available </a:t>
            </a:r>
            <a:r>
              <a:rPr lang="en-US" sz="1800" dirty="0" smtClean="0">
                <a:latin typeface="Calibri" panose="020F0502020204030204" pitchFamily="34" charset="0"/>
                <a:cs typeface="Calibri" panose="020F0502020204030204" pitchFamily="34" charset="0"/>
              </a:rPr>
              <a:t>are:</a:t>
            </a:r>
          </a:p>
          <a:p>
            <a:pPr marL="0" indent="0">
              <a:buNone/>
            </a:pP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Form validation properties are access by below format</a:t>
            </a:r>
          </a:p>
          <a:p>
            <a:pPr marL="0" indent="0">
              <a:buNone/>
            </a:pPr>
            <a:r>
              <a:rPr lang="en-US"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	</a:t>
            </a:r>
            <a:r>
              <a:rPr lang="en-US" sz="1400" dirty="0" smtClean="0">
                <a:latin typeface="Bookman Old Style" panose="02050604050505020204" pitchFamily="18" charset="0"/>
              </a:rPr>
              <a:t>formName.inputFieldName.property</a:t>
            </a:r>
            <a:endParaRPr lang="en-US" sz="1400" dirty="0" smtClean="0">
              <a:latin typeface="Bookman Old Style" panose="02050604050505020204" pitchFamily="18" charset="0"/>
              <a:cs typeface="Calibri" panose="020F0502020204030204" pitchFamily="34" charset="0"/>
            </a:endParaRPr>
          </a:p>
          <a:p>
            <a:r>
              <a:rPr lang="en-US" sz="1400" dirty="0"/>
              <a:t>$</a:t>
            </a:r>
            <a:r>
              <a:rPr lang="en-US" sz="1400" dirty="0" smtClean="0"/>
              <a:t>pristine</a:t>
            </a:r>
          </a:p>
          <a:p>
            <a:r>
              <a:rPr lang="en-US" sz="1400" dirty="0"/>
              <a:t>$</a:t>
            </a:r>
            <a:r>
              <a:rPr lang="en-US" sz="1400" dirty="0" smtClean="0"/>
              <a:t>dirty</a:t>
            </a:r>
          </a:p>
          <a:p>
            <a:r>
              <a:rPr lang="en-US" sz="1400" dirty="0"/>
              <a:t>$</a:t>
            </a:r>
            <a:r>
              <a:rPr lang="en-US" sz="1400" dirty="0" smtClean="0"/>
              <a:t>valid</a:t>
            </a:r>
          </a:p>
          <a:p>
            <a:r>
              <a:rPr lang="en-US" sz="1400" dirty="0"/>
              <a:t>$</a:t>
            </a:r>
            <a:r>
              <a:rPr lang="en-US" sz="1400" dirty="0" smtClean="0"/>
              <a:t>invalid</a:t>
            </a:r>
          </a:p>
          <a:p>
            <a:r>
              <a:rPr lang="en-US" sz="1400" dirty="0"/>
              <a:t>.$</a:t>
            </a:r>
            <a:r>
              <a:rPr lang="en-US" sz="1400" dirty="0" smtClean="0"/>
              <a:t>error</a:t>
            </a:r>
          </a:p>
          <a:p>
            <a:pPr lvl="1"/>
            <a:r>
              <a:rPr lang="en-US" sz="1400" dirty="0" smtClean="0">
                <a:latin typeface="Calibri" panose="020F0502020204030204" pitchFamily="34" charset="0"/>
                <a:cs typeface="Calibri" panose="020F0502020204030204" pitchFamily="34" charset="0"/>
              </a:rPr>
              <a:t>$</a:t>
            </a:r>
            <a:r>
              <a:rPr lang="en-US" sz="1400" dirty="0" err="1" smtClean="0">
                <a:latin typeface="Calibri" panose="020F0502020204030204" pitchFamily="34" charset="0"/>
                <a:cs typeface="Calibri" panose="020F0502020204030204" pitchFamily="34" charset="0"/>
              </a:rPr>
              <a:t>error.required</a:t>
            </a:r>
            <a:endParaRPr lang="en-US" sz="1400" dirty="0" smtClean="0">
              <a:latin typeface="Calibri" panose="020F0502020204030204" pitchFamily="34" charset="0"/>
              <a:cs typeface="Calibri" panose="020F0502020204030204" pitchFamily="34" charset="0"/>
            </a:endParaRPr>
          </a:p>
          <a:p>
            <a:pPr lvl="1"/>
            <a:r>
              <a:rPr lang="en-US" sz="1400" dirty="0" smtClean="0">
                <a:latin typeface="Calibri" panose="020F0502020204030204" pitchFamily="34" charset="0"/>
                <a:cs typeface="Calibri" panose="020F0502020204030204" pitchFamily="34" charset="0"/>
              </a:rPr>
              <a:t>$</a:t>
            </a:r>
            <a:r>
              <a:rPr lang="en-US" sz="1400" dirty="0" err="1" smtClean="0">
                <a:latin typeface="Calibri" panose="020F0502020204030204" pitchFamily="34" charset="0"/>
                <a:cs typeface="Calibri" panose="020F0502020204030204" pitchFamily="34" charset="0"/>
              </a:rPr>
              <a:t>error.minlength</a:t>
            </a:r>
            <a:endParaRPr lang="en-US" sz="1400" dirty="0" smtClean="0">
              <a:latin typeface="Calibri" panose="020F0502020204030204" pitchFamily="34" charset="0"/>
              <a:cs typeface="Calibri" panose="020F0502020204030204" pitchFamily="34" charset="0"/>
            </a:endParaRPr>
          </a:p>
          <a:p>
            <a:pPr lvl="1"/>
            <a:r>
              <a:rPr lang="en-US" sz="1400" dirty="0" smtClean="0">
                <a:latin typeface="Calibri" panose="020F0502020204030204" pitchFamily="34" charset="0"/>
                <a:cs typeface="Calibri" panose="020F0502020204030204" pitchFamily="34" charset="0"/>
              </a:rPr>
              <a:t>$</a:t>
            </a:r>
            <a:r>
              <a:rPr lang="en-US" sz="1400" dirty="0" err="1" smtClean="0">
                <a:latin typeface="Calibri" panose="020F0502020204030204" pitchFamily="34" charset="0"/>
                <a:cs typeface="Calibri" panose="020F0502020204030204" pitchFamily="34" charset="0"/>
              </a:rPr>
              <a:t>error.maxlength</a:t>
            </a:r>
            <a:endParaRPr lang="en-US" sz="1400" dirty="0" smtClean="0">
              <a:latin typeface="Calibri" panose="020F0502020204030204" pitchFamily="34" charset="0"/>
              <a:cs typeface="Calibri" panose="020F0502020204030204" pitchFamily="34" charset="0"/>
            </a:endParaRPr>
          </a:p>
          <a:p>
            <a:pPr lvl="1"/>
            <a:r>
              <a:rPr lang="en-US" sz="1400" dirty="0" smtClean="0">
                <a:latin typeface="Calibri" panose="020F0502020204030204" pitchFamily="34" charset="0"/>
                <a:cs typeface="Calibri" panose="020F0502020204030204" pitchFamily="34" charset="0"/>
              </a:rPr>
              <a:t>$</a:t>
            </a:r>
            <a:r>
              <a:rPr lang="en-US" sz="1400" dirty="0" err="1" smtClean="0">
                <a:latin typeface="Calibri" panose="020F0502020204030204" pitchFamily="34" charset="0"/>
                <a:cs typeface="Calibri" panose="020F0502020204030204" pitchFamily="34" charset="0"/>
              </a:rPr>
              <a:t>error.number</a:t>
            </a:r>
            <a:endParaRPr lang="en-US" sz="1400" dirty="0" smtClean="0">
              <a:latin typeface="Calibri" panose="020F0502020204030204" pitchFamily="34" charset="0"/>
              <a:cs typeface="Calibri" panose="020F0502020204030204" pitchFamily="34" charset="0"/>
            </a:endParaRPr>
          </a:p>
          <a:p>
            <a:pPr lvl="1"/>
            <a:r>
              <a:rPr lang="en-US" sz="1400" dirty="0" smtClean="0">
                <a:latin typeface="Calibri" panose="020F0502020204030204" pitchFamily="34" charset="0"/>
                <a:cs typeface="Calibri" panose="020F0502020204030204" pitchFamily="34" charset="0"/>
              </a:rPr>
              <a:t>$</a:t>
            </a:r>
            <a:r>
              <a:rPr lang="en-US" sz="1400" dirty="0" err="1" smtClean="0">
                <a:latin typeface="Calibri" panose="020F0502020204030204" pitchFamily="34" charset="0"/>
                <a:cs typeface="Calibri" panose="020F0502020204030204" pitchFamily="34" charset="0"/>
              </a:rPr>
              <a:t>error.email</a:t>
            </a:r>
            <a:endParaRPr lang="en-US" sz="1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720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624385"/>
          </a:xfrm>
        </p:spPr>
        <p:txBody>
          <a:bodyPr>
            <a:noAutofit/>
          </a:bodyPr>
          <a:lstStyle/>
          <a:p>
            <a:pPr algn="l"/>
            <a:r>
              <a:rPr lang="en-US" sz="2800" dirty="0" smtClean="0">
                <a:latin typeface="Calibri" panose="020F0502020204030204" pitchFamily="34" charset="0"/>
                <a:cs typeface="Calibri" panose="020F0502020204030204" pitchFamily="34" charset="0"/>
              </a:rPr>
              <a:t>AngularJS : Routing Service</a:t>
            </a:r>
            <a:endParaRPr lang="en-US"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84310" y="1296538"/>
            <a:ext cx="10018713" cy="2088108"/>
          </a:xfrm>
        </p:spPr>
        <p:txBody>
          <a:bodyPr>
            <a:normAutofit fontScale="92500" lnSpcReduction="20000"/>
          </a:bodyPr>
          <a:lstStyle/>
          <a:p>
            <a:pPr marL="0" indent="0">
              <a:buNone/>
            </a:pPr>
            <a:r>
              <a:rPr lang="en-US"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magic of Routing is taken care by a service provider that Angular provides out of the box called $</a:t>
            </a:r>
            <a:r>
              <a:rPr lang="en-US" sz="1800" dirty="0" smtClean="0">
                <a:latin typeface="Calibri" panose="020F0502020204030204" pitchFamily="34" charset="0"/>
                <a:cs typeface="Calibri" panose="020F0502020204030204" pitchFamily="34" charset="0"/>
              </a:rPr>
              <a:t>routeProvider.</a:t>
            </a:r>
          </a:p>
          <a:p>
            <a:pPr marL="0" indent="0">
              <a:buNone/>
            </a:pPr>
            <a:r>
              <a:rPr lang="en-US" sz="1800" dirty="0" smtClean="0"/>
              <a:t>	An</a:t>
            </a:r>
            <a:r>
              <a:rPr lang="en-US" sz="1800" dirty="0"/>
              <a:t> </a:t>
            </a:r>
            <a:r>
              <a:rPr lang="en-US" sz="1800" dirty="0">
                <a:hlinkClick r:id="rId2"/>
              </a:rPr>
              <a:t>Angular service</a:t>
            </a:r>
            <a:r>
              <a:rPr lang="en-US" sz="1800" dirty="0"/>
              <a:t> is a singleton object created by a service factory. These service factories are functions which, in turn, are created by a service provider. </a:t>
            </a:r>
            <a:endParaRPr lang="en-US" sz="1800" dirty="0" smtClean="0"/>
          </a:p>
          <a:p>
            <a:pPr marL="0" indent="0">
              <a:buNone/>
            </a:pPr>
            <a:r>
              <a:rPr lang="en-US" sz="1800" dirty="0" smtClean="0"/>
              <a:t>	Application </a:t>
            </a:r>
            <a:r>
              <a:rPr lang="en-US" sz="1800" dirty="0"/>
              <a:t>routes in Angular are declared via the $routeProvider, which is the provider of the $route service. This service makes it easy to wire together controllers, view templates, and the current URL location in the browser. </a:t>
            </a:r>
            <a:endParaRPr lang="en-US" sz="1800" dirty="0" smtClean="0"/>
          </a:p>
          <a:p>
            <a:pPr marL="0" indent="0">
              <a:buNone/>
            </a:pPr>
            <a:endParaRPr lang="en-US" sz="1800" dirty="0">
              <a:latin typeface="Calibri" panose="020F0502020204030204" pitchFamily="34" charset="0"/>
              <a:cs typeface="Calibri" panose="020F0502020204030204" pitchFamily="34" charset="0"/>
            </a:endParaRPr>
          </a:p>
        </p:txBody>
      </p:sp>
      <p:sp>
        <p:nvSpPr>
          <p:cNvPr id="4" name="TextBox 3"/>
          <p:cNvSpPr txBox="1"/>
          <p:nvPr/>
        </p:nvSpPr>
        <p:spPr>
          <a:xfrm>
            <a:off x="2674962" y="3098043"/>
            <a:ext cx="5404513" cy="3323987"/>
          </a:xfrm>
          <a:prstGeom prst="rect">
            <a:avLst/>
          </a:prstGeom>
          <a:noFill/>
        </p:spPr>
        <p:txBody>
          <a:bodyPr wrap="square" rtlCol="0">
            <a:spAutoFit/>
          </a:bodyPr>
          <a:lstStyle/>
          <a:p>
            <a:pPr fontAlgn="base"/>
            <a:r>
              <a:rPr lang="en-US" sz="1400" dirty="0" err="1"/>
              <a:t>var</a:t>
            </a:r>
            <a:r>
              <a:rPr lang="en-US" sz="1400" dirty="0"/>
              <a:t> </a:t>
            </a:r>
            <a:r>
              <a:rPr lang="en-US" sz="1400" dirty="0" err="1"/>
              <a:t>sampleApp</a:t>
            </a:r>
            <a:r>
              <a:rPr lang="en-US" sz="1400" dirty="0"/>
              <a:t> = </a:t>
            </a:r>
            <a:r>
              <a:rPr lang="en-US" sz="1400" dirty="0" err="1"/>
              <a:t>angular.module</a:t>
            </a:r>
            <a:r>
              <a:rPr lang="en-US" sz="1400" dirty="0" smtClean="0"/>
              <a:t>(‘</a:t>
            </a:r>
            <a:r>
              <a:rPr lang="en-US" sz="1400" dirty="0" err="1" smtClean="0"/>
              <a:t>moduleName</a:t>
            </a:r>
            <a:r>
              <a:rPr lang="en-US" sz="1400" dirty="0" smtClean="0"/>
              <a:t>', </a:t>
            </a:r>
            <a:r>
              <a:rPr lang="en-US" sz="1400" dirty="0"/>
              <a:t>[]);</a:t>
            </a:r>
          </a:p>
          <a:p>
            <a:pPr fontAlgn="base"/>
            <a:r>
              <a:rPr lang="en-US" sz="1400" dirty="0"/>
              <a:t>  </a:t>
            </a:r>
          </a:p>
          <a:p>
            <a:pPr fontAlgn="base"/>
            <a:r>
              <a:rPr lang="en-US" sz="1400" dirty="0" err="1" smtClean="0"/>
              <a:t>sampleApp.config</a:t>
            </a:r>
            <a:r>
              <a:rPr lang="en-US" sz="1400" dirty="0"/>
              <a:t>(['$routeProvider</a:t>
            </a:r>
            <a:r>
              <a:rPr lang="en-US" sz="1400" dirty="0" smtClean="0"/>
              <a:t>',</a:t>
            </a:r>
            <a:r>
              <a:rPr lang="en-US" sz="1400" dirty="0"/>
              <a:t> function($routeProvider) {</a:t>
            </a:r>
          </a:p>
          <a:p>
            <a:pPr fontAlgn="base"/>
            <a:r>
              <a:rPr lang="en-US" sz="1400" dirty="0"/>
              <a:t>	</a:t>
            </a:r>
            <a:r>
              <a:rPr lang="en-US" sz="1400" dirty="0" smtClean="0"/>
              <a:t>$</a:t>
            </a:r>
            <a:r>
              <a:rPr lang="en-US" sz="1400" dirty="0"/>
              <a:t>routeProvider</a:t>
            </a:r>
            <a:r>
              <a:rPr lang="en-US" sz="1400" dirty="0" smtClean="0"/>
              <a:t>.</a:t>
            </a:r>
            <a:r>
              <a:rPr lang="en-US" sz="1400" dirty="0"/>
              <a:t> when('/</a:t>
            </a:r>
            <a:r>
              <a:rPr lang="en-US" sz="1400" dirty="0" err="1"/>
              <a:t>addOrder</a:t>
            </a:r>
            <a:r>
              <a:rPr lang="en-US" sz="1400" dirty="0"/>
              <a:t>', {</a:t>
            </a:r>
          </a:p>
          <a:p>
            <a:pPr fontAlgn="base"/>
            <a:r>
              <a:rPr lang="en-US" sz="1400" dirty="0" smtClean="0"/>
              <a:t>		</a:t>
            </a:r>
            <a:r>
              <a:rPr lang="en-US" sz="1400" dirty="0" err="1" smtClean="0"/>
              <a:t>templateUrl</a:t>
            </a:r>
            <a:r>
              <a:rPr lang="en-US" sz="1400" dirty="0"/>
              <a:t>: 'templates/add-order.html',</a:t>
            </a:r>
          </a:p>
          <a:p>
            <a:pPr fontAlgn="base"/>
            <a:r>
              <a:rPr lang="en-US" sz="1400" dirty="0" smtClean="0"/>
              <a:t>		controller</a:t>
            </a:r>
            <a:r>
              <a:rPr lang="en-US" sz="1400" dirty="0"/>
              <a:t>: '</a:t>
            </a:r>
            <a:r>
              <a:rPr lang="en-US" sz="1400" dirty="0" err="1"/>
              <a:t>AddOrderController</a:t>
            </a:r>
            <a:r>
              <a:rPr lang="en-US" sz="1400" dirty="0"/>
              <a:t>'</a:t>
            </a:r>
          </a:p>
          <a:p>
            <a:pPr fontAlgn="base"/>
            <a:r>
              <a:rPr lang="en-US" sz="1400" dirty="0" smtClean="0"/>
              <a:t>	}). when</a:t>
            </a:r>
            <a:r>
              <a:rPr lang="en-US" sz="1400" dirty="0"/>
              <a:t>('/</a:t>
            </a:r>
            <a:r>
              <a:rPr lang="en-US" sz="1400" dirty="0" err="1"/>
              <a:t>showOrders</a:t>
            </a:r>
            <a:r>
              <a:rPr lang="en-US" sz="1400" dirty="0"/>
              <a:t>', {</a:t>
            </a:r>
          </a:p>
          <a:p>
            <a:pPr fontAlgn="base"/>
            <a:r>
              <a:rPr lang="en-US" sz="1400" dirty="0" smtClean="0"/>
              <a:t>		</a:t>
            </a:r>
            <a:r>
              <a:rPr lang="en-US" sz="1400" dirty="0" err="1" smtClean="0"/>
              <a:t>templateUrl</a:t>
            </a:r>
            <a:r>
              <a:rPr lang="en-US" sz="1400" dirty="0"/>
              <a:t>: 'templates/show-orders.html',</a:t>
            </a:r>
          </a:p>
          <a:p>
            <a:pPr fontAlgn="base"/>
            <a:r>
              <a:rPr lang="en-US" sz="1400" dirty="0" smtClean="0"/>
              <a:t>		controller</a:t>
            </a:r>
            <a:r>
              <a:rPr lang="en-US" sz="1400" dirty="0"/>
              <a:t>: '</a:t>
            </a:r>
            <a:r>
              <a:rPr lang="en-US" sz="1400" dirty="0" err="1"/>
              <a:t>ShowOrdersController</a:t>
            </a:r>
            <a:r>
              <a:rPr lang="en-US" sz="1400" dirty="0"/>
              <a:t>'</a:t>
            </a:r>
          </a:p>
          <a:p>
            <a:pPr fontAlgn="base"/>
            <a:r>
              <a:rPr lang="en-US" sz="1400" dirty="0" smtClean="0"/>
              <a:t>	}).</a:t>
            </a:r>
            <a:endParaRPr lang="en-US" sz="1400" dirty="0"/>
          </a:p>
          <a:p>
            <a:pPr fontAlgn="base"/>
            <a:r>
              <a:rPr lang="en-US" sz="1400" dirty="0" smtClean="0"/>
              <a:t>	otherwise</a:t>
            </a:r>
            <a:r>
              <a:rPr lang="en-US" sz="1400" dirty="0"/>
              <a:t>({</a:t>
            </a:r>
          </a:p>
          <a:p>
            <a:pPr fontAlgn="base"/>
            <a:r>
              <a:rPr lang="en-US" sz="1400" dirty="0" smtClean="0"/>
              <a:t>		</a:t>
            </a:r>
            <a:r>
              <a:rPr lang="en-US" sz="1400" dirty="0" err="1" smtClean="0"/>
              <a:t>redirectTo</a:t>
            </a:r>
            <a:r>
              <a:rPr lang="en-US" sz="1400" dirty="0"/>
              <a:t>: '/</a:t>
            </a:r>
            <a:r>
              <a:rPr lang="en-US" sz="1400" dirty="0" err="1"/>
              <a:t>addOrder</a:t>
            </a:r>
            <a:r>
              <a:rPr lang="en-US" sz="1400" dirty="0"/>
              <a:t>'</a:t>
            </a:r>
          </a:p>
          <a:p>
            <a:pPr fontAlgn="base"/>
            <a:r>
              <a:rPr lang="en-US" sz="1400" dirty="0" smtClean="0"/>
              <a:t>	});</a:t>
            </a:r>
            <a:endParaRPr lang="en-US" sz="1400" dirty="0"/>
          </a:p>
          <a:p>
            <a:pPr fontAlgn="base"/>
            <a:r>
              <a:rPr lang="en-US" sz="1400" dirty="0"/>
              <a:t>  }]);</a:t>
            </a:r>
          </a:p>
          <a:p>
            <a:endParaRPr lang="en-US" sz="1400" dirty="0"/>
          </a:p>
        </p:txBody>
      </p:sp>
    </p:spTree>
    <p:extLst>
      <p:ext uri="{BB962C8B-B14F-4D97-AF65-F5344CB8AC3E}">
        <p14:creationId xmlns:p14="http://schemas.microsoft.com/office/powerpoint/2010/main" val="27060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413634" cy="608428"/>
          </a:xfrm>
        </p:spPr>
        <p:txBody>
          <a:bodyPr>
            <a:normAutofit fontScale="90000"/>
          </a:bodyPr>
          <a:lstStyle/>
          <a:p>
            <a:r>
              <a:rPr lang="en-US" dirty="0" smtClean="0">
                <a:latin typeface="Calibri" panose="020F0502020204030204" pitchFamily="34" charset="0"/>
              </a:rPr>
              <a:t>Day 1</a:t>
            </a:r>
            <a:endParaRPr lang="en-IN" dirty="0">
              <a:latin typeface="Calibri" panose="020F0502020204030204" pitchFamily="34" charset="0"/>
            </a:endParaRPr>
          </a:p>
        </p:txBody>
      </p:sp>
      <p:sp>
        <p:nvSpPr>
          <p:cNvPr id="3" name="Content Placeholder 2"/>
          <p:cNvSpPr>
            <a:spLocks noGrp="1"/>
          </p:cNvSpPr>
          <p:nvPr>
            <p:ph idx="1"/>
          </p:nvPr>
        </p:nvSpPr>
        <p:spPr>
          <a:xfrm>
            <a:off x="2261466" y="1266096"/>
            <a:ext cx="4142765" cy="4459457"/>
          </a:xfrm>
        </p:spPr>
        <p:txBody>
          <a:bodyPr>
            <a:normAutofit/>
          </a:bodyPr>
          <a:lstStyle/>
          <a:p>
            <a:r>
              <a:rPr lang="en-US" dirty="0" smtClean="0">
                <a:latin typeface="Calibri" panose="020F0502020204030204" pitchFamily="34" charset="0"/>
              </a:rPr>
              <a:t>What in Client Side MVC</a:t>
            </a:r>
          </a:p>
          <a:p>
            <a:r>
              <a:rPr lang="en-US" dirty="0" smtClean="0">
                <a:latin typeface="Calibri" panose="020F0502020204030204" pitchFamily="34" charset="0"/>
              </a:rPr>
              <a:t>What is AngularJS?</a:t>
            </a:r>
          </a:p>
          <a:p>
            <a:r>
              <a:rPr lang="en-US" dirty="0" smtClean="0">
                <a:latin typeface="Calibri" panose="020F0502020204030204" pitchFamily="34" charset="0"/>
              </a:rPr>
              <a:t>Basic Concepts of AngularJS</a:t>
            </a:r>
          </a:p>
          <a:p>
            <a:pPr lvl="1"/>
            <a:r>
              <a:rPr lang="en-US" dirty="0" smtClean="0">
                <a:latin typeface="Calibri" panose="020F0502020204030204" pitchFamily="34" charset="0"/>
              </a:rPr>
              <a:t>Two way Bindings</a:t>
            </a:r>
          </a:p>
          <a:p>
            <a:pPr lvl="1"/>
            <a:r>
              <a:rPr lang="en-US" dirty="0" smtClean="0">
                <a:latin typeface="Calibri" panose="020F0502020204030204" pitchFamily="34" charset="0"/>
              </a:rPr>
              <a:t>Module</a:t>
            </a:r>
          </a:p>
          <a:p>
            <a:pPr lvl="1"/>
            <a:r>
              <a:rPr lang="en-US" dirty="0">
                <a:latin typeface="Calibri" panose="020F0502020204030204" pitchFamily="34" charset="0"/>
              </a:rPr>
              <a:t>$</a:t>
            </a:r>
            <a:r>
              <a:rPr lang="en-US" dirty="0" smtClean="0">
                <a:latin typeface="Calibri" panose="020F0502020204030204" pitchFamily="34" charset="0"/>
              </a:rPr>
              <a:t>scope || $root Scope</a:t>
            </a:r>
            <a:endParaRPr lang="en-IN" dirty="0">
              <a:latin typeface="Calibri" panose="020F0502020204030204" pitchFamily="34" charset="0"/>
            </a:endParaRPr>
          </a:p>
          <a:p>
            <a:pPr lvl="1"/>
            <a:r>
              <a:rPr lang="en-US" dirty="0" smtClean="0">
                <a:latin typeface="Calibri" panose="020F0502020204030204" pitchFamily="34" charset="0"/>
              </a:rPr>
              <a:t>Controller</a:t>
            </a:r>
          </a:p>
        </p:txBody>
      </p:sp>
      <p:sp>
        <p:nvSpPr>
          <p:cNvPr id="4" name="Content Placeholder 2"/>
          <p:cNvSpPr txBox="1">
            <a:spLocks/>
          </p:cNvSpPr>
          <p:nvPr/>
        </p:nvSpPr>
        <p:spPr>
          <a:xfrm>
            <a:off x="6937888" y="1442819"/>
            <a:ext cx="5254112" cy="4317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Calibri" panose="020F0502020204030204" pitchFamily="34" charset="0"/>
              </a:rPr>
              <a:t>Filters</a:t>
            </a:r>
          </a:p>
          <a:p>
            <a:r>
              <a:rPr lang="en-US" dirty="0" smtClean="0">
                <a:latin typeface="Calibri" panose="020F0502020204030204" pitchFamily="34" charset="0"/>
              </a:rPr>
              <a:t>Directives</a:t>
            </a:r>
          </a:p>
          <a:p>
            <a:pPr lvl="1"/>
            <a:r>
              <a:rPr lang="en-US" dirty="0" smtClean="0">
                <a:latin typeface="Calibri" panose="020F0502020204030204" pitchFamily="34" charset="0"/>
              </a:rPr>
              <a:t>Core Directives</a:t>
            </a:r>
          </a:p>
          <a:p>
            <a:pPr lvl="1"/>
            <a:r>
              <a:rPr lang="en-US" dirty="0" smtClean="0">
                <a:latin typeface="Calibri" panose="020F0502020204030204" pitchFamily="34" charset="0"/>
              </a:rPr>
              <a:t>Display Directives</a:t>
            </a:r>
          </a:p>
          <a:p>
            <a:pPr lvl="1"/>
            <a:r>
              <a:rPr lang="en-US" dirty="0" smtClean="0">
                <a:latin typeface="Calibri" panose="020F0502020204030204" pitchFamily="34" charset="0"/>
              </a:rPr>
              <a:t>Form Directives</a:t>
            </a:r>
          </a:p>
          <a:p>
            <a:pPr lvl="1"/>
            <a:r>
              <a:rPr lang="en-US" dirty="0" smtClean="0">
                <a:latin typeface="Calibri" panose="020F0502020204030204" pitchFamily="34" charset="0"/>
              </a:rPr>
              <a:t>Event Directives</a:t>
            </a:r>
          </a:p>
          <a:p>
            <a:r>
              <a:rPr lang="en-US" dirty="0" smtClean="0">
                <a:solidFill>
                  <a:schemeClr val="bg1">
                    <a:lumMod val="50000"/>
                  </a:schemeClr>
                </a:solidFill>
                <a:latin typeface="Calibri" panose="020F0502020204030204" pitchFamily="34" charset="0"/>
              </a:rPr>
              <a:t>Angular </a:t>
            </a:r>
            <a:r>
              <a:rPr lang="en-US" dirty="0">
                <a:solidFill>
                  <a:schemeClr val="bg1">
                    <a:lumMod val="50000"/>
                  </a:schemeClr>
                </a:solidFill>
                <a:latin typeface="Calibri" panose="020F0502020204030204" pitchFamily="34" charset="0"/>
              </a:rPr>
              <a:t>Built in </a:t>
            </a:r>
            <a:r>
              <a:rPr lang="en-US" dirty="0" smtClean="0">
                <a:solidFill>
                  <a:schemeClr val="bg1">
                    <a:lumMod val="50000"/>
                  </a:schemeClr>
                </a:solidFill>
                <a:latin typeface="Calibri" panose="020F0502020204030204" pitchFamily="34" charset="0"/>
              </a:rPr>
              <a:t>Functions</a:t>
            </a:r>
            <a:endParaRPr lang="en-IN" dirty="0">
              <a:solidFill>
                <a:schemeClr val="bg1">
                  <a:lumMod val="50000"/>
                </a:schemeClr>
              </a:solidFill>
              <a:latin typeface="Calibri" panose="020F0502020204030204" pitchFamily="34" charset="0"/>
            </a:endParaRPr>
          </a:p>
        </p:txBody>
      </p:sp>
      <p:cxnSp>
        <p:nvCxnSpPr>
          <p:cNvPr id="6" name="Straight Connector 5"/>
          <p:cNvCxnSpPr/>
          <p:nvPr/>
        </p:nvCxnSpPr>
        <p:spPr>
          <a:xfrm>
            <a:off x="6404231" y="1308296"/>
            <a:ext cx="0" cy="458607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14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998376" cy="528851"/>
          </a:xfrm>
        </p:spPr>
        <p:txBody>
          <a:bodyPr>
            <a:normAutofit/>
          </a:bodyPr>
          <a:lstStyle/>
          <a:p>
            <a:pPr algn="l"/>
            <a:r>
              <a:rPr lang="en-US" sz="2800" dirty="0">
                <a:latin typeface="Calibri" panose="020F0502020204030204" pitchFamily="34" charset="0"/>
                <a:cs typeface="Calibri" panose="020F0502020204030204" pitchFamily="34" charset="0"/>
              </a:rPr>
              <a:t>AngularJS : </a:t>
            </a:r>
            <a:r>
              <a:rPr lang="en-US" sz="2800" dirty="0" smtClean="0">
                <a:latin typeface="Calibri" panose="020F0502020204030204" pitchFamily="34" charset="0"/>
                <a:cs typeface="Calibri" panose="020F0502020204030204" pitchFamily="34" charset="0"/>
              </a:rPr>
              <a:t>$http </a:t>
            </a:r>
            <a:r>
              <a:rPr lang="en-US" sz="2800" dirty="0">
                <a:latin typeface="Calibri" panose="020F0502020204030204" pitchFamily="34" charset="0"/>
                <a:cs typeface="Calibri" panose="020F0502020204030204" pitchFamily="34" charset="0"/>
              </a:rPr>
              <a:t>Service</a:t>
            </a:r>
            <a:endParaRPr lang="en-US" sz="2800" dirty="0"/>
          </a:p>
        </p:txBody>
      </p:sp>
      <p:sp>
        <p:nvSpPr>
          <p:cNvPr id="3" name="Content Placeholder 2"/>
          <p:cNvSpPr>
            <a:spLocks noGrp="1"/>
          </p:cNvSpPr>
          <p:nvPr>
            <p:ph idx="1"/>
          </p:nvPr>
        </p:nvSpPr>
        <p:spPr>
          <a:xfrm>
            <a:off x="1484310" y="1364776"/>
            <a:ext cx="10018713" cy="4940489"/>
          </a:xfrm>
        </p:spPr>
        <p:txBody>
          <a:bodyPr>
            <a:normAutofit fontScale="77500" lnSpcReduction="20000"/>
          </a:bodyPr>
          <a:lstStyle/>
          <a:p>
            <a:pPr marL="0" indent="0">
              <a:buNone/>
            </a:pPr>
            <a:r>
              <a:rPr lang="en-US" sz="1800" dirty="0" smtClean="0"/>
              <a:t>	</a:t>
            </a:r>
            <a:r>
              <a:rPr lang="en-US" sz="2100" dirty="0" smtClean="0"/>
              <a:t>The</a:t>
            </a:r>
            <a:r>
              <a:rPr lang="en-US" sz="2100" dirty="0"/>
              <a:t> $http service is a core Angular service that facilitates communication with the remote HTTP servers via the browser's </a:t>
            </a:r>
            <a:r>
              <a:rPr lang="en-US" sz="2100" dirty="0" err="1">
                <a:hlinkClick r:id="rId2"/>
              </a:rPr>
              <a:t>XMLHttpRequest</a:t>
            </a:r>
            <a:r>
              <a:rPr lang="en-US" sz="2100" dirty="0"/>
              <a:t> object or via </a:t>
            </a:r>
            <a:r>
              <a:rPr lang="en-US" sz="2100" dirty="0" smtClean="0">
                <a:hlinkClick r:id="rId3"/>
              </a:rPr>
              <a:t>JSONP</a:t>
            </a:r>
            <a:r>
              <a:rPr lang="en-US" sz="2100" dirty="0" smtClean="0"/>
              <a:t>.</a:t>
            </a:r>
          </a:p>
          <a:p>
            <a:pPr marL="0" indent="0">
              <a:buNone/>
            </a:pPr>
            <a:r>
              <a:rPr lang="en-US" sz="2100" dirty="0" smtClean="0"/>
              <a:t>	The </a:t>
            </a:r>
            <a:r>
              <a:rPr lang="en-US" sz="2100" dirty="0"/>
              <a:t>$http API is based on the </a:t>
            </a:r>
            <a:r>
              <a:rPr lang="en-US" sz="2100" dirty="0">
                <a:hlinkClick r:id="rId4"/>
              </a:rPr>
              <a:t>deferred/promise APIs</a:t>
            </a:r>
            <a:r>
              <a:rPr lang="en-US" sz="2100" dirty="0"/>
              <a:t> exposed by the $q </a:t>
            </a:r>
            <a:r>
              <a:rPr lang="en-US" sz="2100" dirty="0" smtClean="0"/>
              <a:t>service</a:t>
            </a:r>
          </a:p>
          <a:p>
            <a:pPr marL="0" indent="0">
              <a:buNone/>
            </a:pPr>
            <a:r>
              <a:rPr lang="en-US" sz="2100" dirty="0" smtClean="0"/>
              <a:t>	The</a:t>
            </a:r>
            <a:r>
              <a:rPr lang="en-US" sz="2100" dirty="0"/>
              <a:t> $http service is a function which takes a single argument — a configuration object — that is used to generate an HTTP request and returns a </a:t>
            </a:r>
            <a:r>
              <a:rPr lang="en-US" sz="2100" dirty="0">
                <a:hlinkClick r:id="rId4"/>
              </a:rPr>
              <a:t>promise</a:t>
            </a:r>
            <a:r>
              <a:rPr lang="en-US" sz="2100" dirty="0"/>
              <a:t> with two $http </a:t>
            </a:r>
            <a:r>
              <a:rPr lang="en-US" sz="2100" dirty="0" smtClean="0"/>
              <a:t>specific methods names success and error.</a:t>
            </a:r>
          </a:p>
          <a:p>
            <a:pPr marL="0" indent="0">
              <a:buNone/>
            </a:pPr>
            <a:r>
              <a:rPr lang="en-US" sz="1800" dirty="0" smtClean="0"/>
              <a:t>		</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http({method: 'GET', url: '/</a:t>
            </a:r>
            <a:r>
              <a:rPr lang="en-US" sz="1800" dirty="0" err="1">
                <a:solidFill>
                  <a:schemeClr val="accent1"/>
                </a:solidFill>
              </a:rPr>
              <a:t>someUrl</a:t>
            </a:r>
            <a:r>
              <a:rPr lang="en-US" sz="1800" dirty="0" smtClean="0">
                <a:solidFill>
                  <a:schemeClr val="accent1"/>
                </a:solidFill>
              </a:rPr>
              <a:t>'})</a:t>
            </a:r>
          </a:p>
          <a:p>
            <a:pPr marL="0" indent="0">
              <a:buNone/>
            </a:pPr>
            <a:r>
              <a:rPr lang="en-US" sz="1800" dirty="0">
                <a:solidFill>
                  <a:schemeClr val="accent1"/>
                </a:solidFill>
              </a:rPr>
              <a:t>	</a:t>
            </a:r>
            <a:r>
              <a:rPr lang="en-US" sz="1800" dirty="0" smtClean="0">
                <a:solidFill>
                  <a:schemeClr val="accent1"/>
                </a:solidFill>
              </a:rPr>
              <a:t>	. </a:t>
            </a:r>
            <a:r>
              <a:rPr lang="en-US" sz="1800" dirty="0">
                <a:solidFill>
                  <a:schemeClr val="accent1"/>
                </a:solidFill>
              </a:rPr>
              <a:t>success(function(data, status, headers, </a:t>
            </a:r>
            <a:r>
              <a:rPr lang="en-US" sz="1800" dirty="0" err="1">
                <a:solidFill>
                  <a:schemeClr val="accent1"/>
                </a:solidFill>
              </a:rPr>
              <a:t>config</a:t>
            </a:r>
            <a:r>
              <a:rPr lang="en-US" sz="1800" dirty="0">
                <a:solidFill>
                  <a:schemeClr val="accent1"/>
                </a:solidFill>
              </a:rPr>
              <a:t>) </a:t>
            </a:r>
            <a:r>
              <a:rPr lang="en-US" sz="1800" dirty="0" smtClean="0">
                <a:solidFill>
                  <a:schemeClr val="accent1"/>
                </a:solidFill>
              </a:rPr>
              <a:t>{</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 this callback will be called </a:t>
            </a:r>
            <a:r>
              <a:rPr lang="en-US" sz="1800" dirty="0" smtClean="0">
                <a:solidFill>
                  <a:schemeClr val="accent1"/>
                </a:solidFill>
              </a:rPr>
              <a:t>asynchronously</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 when the response is available </a:t>
            </a:r>
            <a:r>
              <a:rPr lang="en-US" sz="1800" dirty="0" smtClean="0">
                <a:solidFill>
                  <a:schemeClr val="accent1"/>
                </a:solidFill>
              </a:rPr>
              <a:t>})</a:t>
            </a:r>
          </a:p>
          <a:p>
            <a:pPr marL="0" indent="0">
              <a:buNone/>
            </a:pPr>
            <a:r>
              <a:rPr lang="en-US" sz="1800" dirty="0">
                <a:solidFill>
                  <a:schemeClr val="accent1"/>
                </a:solidFill>
              </a:rPr>
              <a:t>	</a:t>
            </a:r>
            <a:r>
              <a:rPr lang="en-US" sz="1800" dirty="0" smtClean="0">
                <a:solidFill>
                  <a:schemeClr val="accent1"/>
                </a:solidFill>
              </a:rPr>
              <a:t>	. </a:t>
            </a:r>
            <a:r>
              <a:rPr lang="en-US" sz="1800" dirty="0">
                <a:solidFill>
                  <a:schemeClr val="accent1"/>
                </a:solidFill>
              </a:rPr>
              <a:t>error(function(data, status, headers, </a:t>
            </a:r>
            <a:r>
              <a:rPr lang="en-US" sz="1800" dirty="0" err="1">
                <a:solidFill>
                  <a:schemeClr val="accent1"/>
                </a:solidFill>
              </a:rPr>
              <a:t>config</a:t>
            </a:r>
            <a:r>
              <a:rPr lang="en-US" sz="1800" dirty="0">
                <a:solidFill>
                  <a:schemeClr val="accent1"/>
                </a:solidFill>
              </a:rPr>
              <a:t>) </a:t>
            </a:r>
            <a:r>
              <a:rPr lang="en-US" sz="1800" dirty="0" smtClean="0">
                <a:solidFill>
                  <a:schemeClr val="accent1"/>
                </a:solidFill>
              </a:rPr>
              <a:t>{</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 called asynchronously if an error </a:t>
            </a:r>
            <a:r>
              <a:rPr lang="en-US" sz="1800" dirty="0" smtClean="0">
                <a:solidFill>
                  <a:schemeClr val="accent1"/>
                </a:solidFill>
              </a:rPr>
              <a:t>occurs</a:t>
            </a:r>
          </a:p>
          <a:p>
            <a:pPr marL="0" indent="0">
              <a:buNone/>
            </a:pPr>
            <a:r>
              <a:rPr lang="en-US" sz="1800" dirty="0">
                <a:solidFill>
                  <a:schemeClr val="accent1"/>
                </a:solidFill>
              </a:rPr>
              <a:t>	</a:t>
            </a:r>
            <a:r>
              <a:rPr lang="en-US" sz="1800" dirty="0" smtClean="0">
                <a:solidFill>
                  <a:schemeClr val="accent1"/>
                </a:solidFill>
              </a:rPr>
              <a:t>		 </a:t>
            </a:r>
            <a:r>
              <a:rPr lang="en-US" sz="1800" dirty="0">
                <a:solidFill>
                  <a:schemeClr val="accent1"/>
                </a:solidFill>
              </a:rPr>
              <a:t>// or server returns response with an error status. </a:t>
            </a:r>
            <a:endParaRPr lang="en-US" sz="1800" dirty="0" smtClean="0">
              <a:solidFill>
                <a:schemeClr val="accent1"/>
              </a:solidFill>
            </a:endParaRPr>
          </a:p>
          <a:p>
            <a:pPr marL="0" indent="0">
              <a:buNone/>
            </a:pPr>
            <a:r>
              <a:rPr lang="en-US" sz="1800" dirty="0">
                <a:solidFill>
                  <a:schemeClr val="accent1"/>
                </a:solidFill>
              </a:rPr>
              <a:t>	</a:t>
            </a:r>
            <a:r>
              <a:rPr lang="en-US" sz="1800" dirty="0" smtClean="0">
                <a:solidFill>
                  <a:schemeClr val="accent1"/>
                </a:solidFill>
              </a:rPr>
              <a:t>	}); </a:t>
            </a:r>
          </a:p>
          <a:p>
            <a:pPr marL="0" indent="0">
              <a:buNone/>
            </a:pPr>
            <a:endParaRPr lang="en-US" sz="1800" dirty="0" smtClean="0">
              <a:solidFill>
                <a:schemeClr val="accent1"/>
              </a:solidFill>
            </a:endParaRPr>
          </a:p>
          <a:p>
            <a:pPr marL="0" indent="0">
              <a:buNone/>
            </a:pPr>
            <a:r>
              <a:rPr lang="en-US" sz="1800" b="1" dirty="0" smtClean="0"/>
              <a:t>AngularJS Doc:</a:t>
            </a:r>
          </a:p>
          <a:p>
            <a:pPr marL="0" indent="0">
              <a:buNone/>
            </a:pPr>
            <a:r>
              <a:rPr lang="en-US" sz="1800" dirty="0" smtClean="0"/>
              <a:t>	</a:t>
            </a:r>
            <a:r>
              <a:rPr lang="en-US" sz="1800" dirty="0" smtClean="0">
                <a:hlinkClick r:id="rId5"/>
              </a:rPr>
              <a:t>https</a:t>
            </a:r>
            <a:r>
              <a:rPr lang="en-US" sz="1800" dirty="0">
                <a:hlinkClick r:id="rId5"/>
              </a:rPr>
              <a:t>://docs.angularjs.org/api/ng/service/$</a:t>
            </a:r>
            <a:r>
              <a:rPr lang="en-US" sz="1800" dirty="0" smtClean="0">
                <a:hlinkClick r:id="rId5"/>
              </a:rPr>
              <a:t>http</a:t>
            </a:r>
            <a:endParaRPr lang="en-US" sz="1800" dirty="0" smtClean="0"/>
          </a:p>
          <a:p>
            <a:pPr marL="0" indent="0">
              <a:buNone/>
            </a:pPr>
            <a:endParaRPr lang="en-US" sz="1800" dirty="0"/>
          </a:p>
        </p:txBody>
      </p:sp>
    </p:spTree>
    <p:extLst>
      <p:ext uri="{BB962C8B-B14F-4D97-AF65-F5344CB8AC3E}">
        <p14:creationId xmlns:p14="http://schemas.microsoft.com/office/powerpoint/2010/main" val="140406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5571582" cy="678976"/>
          </a:xfrm>
        </p:spPr>
        <p:txBody>
          <a:bodyPr>
            <a:normAutofit/>
          </a:bodyPr>
          <a:lstStyle/>
          <a:p>
            <a:pPr algn="l"/>
            <a:r>
              <a:rPr lang="en-US" sz="2800" dirty="0" smtClean="0"/>
              <a:t>AngularJS : Writing custom services</a:t>
            </a:r>
            <a:endParaRPr lang="en-US" sz="2800" dirty="0"/>
          </a:p>
        </p:txBody>
      </p:sp>
      <p:sp>
        <p:nvSpPr>
          <p:cNvPr id="3" name="Content Placeholder 2"/>
          <p:cNvSpPr>
            <a:spLocks noGrp="1"/>
          </p:cNvSpPr>
          <p:nvPr>
            <p:ph idx="1"/>
          </p:nvPr>
        </p:nvSpPr>
        <p:spPr>
          <a:xfrm>
            <a:off x="1484310" y="1364777"/>
            <a:ext cx="10018713" cy="4426424"/>
          </a:xfrm>
        </p:spPr>
        <p:txBody>
          <a:bodyPr>
            <a:normAutofit lnSpcReduction="10000"/>
          </a:bodyPr>
          <a:lstStyle/>
          <a:p>
            <a:pPr marL="0" indent="0">
              <a:buNone/>
            </a:pPr>
            <a:r>
              <a:rPr lang="en-US" sz="2000" dirty="0" smtClean="0">
                <a:latin typeface="Calibri" panose="020F0502020204030204" pitchFamily="34" charset="0"/>
                <a:cs typeface="Calibri" panose="020F0502020204030204" pitchFamily="34" charset="0"/>
              </a:rPr>
              <a:t>	Angular </a:t>
            </a:r>
            <a:r>
              <a:rPr lang="en-US" sz="2000" dirty="0">
                <a:latin typeface="Calibri" panose="020F0502020204030204" pitchFamily="34" charset="0"/>
                <a:cs typeface="Calibri" panose="020F0502020204030204" pitchFamily="34" charset="0"/>
              </a:rPr>
              <a:t>services are substitutable objects that are wired together using </a:t>
            </a:r>
            <a:r>
              <a:rPr lang="en-US" sz="2000" dirty="0">
                <a:latin typeface="Calibri" panose="020F0502020204030204" pitchFamily="34" charset="0"/>
                <a:cs typeface="Calibri" panose="020F0502020204030204" pitchFamily="34" charset="0"/>
                <a:hlinkClick r:id="rId2"/>
              </a:rPr>
              <a:t>dependency injection (DI)</a:t>
            </a:r>
            <a:r>
              <a:rPr lang="en-US" sz="2000" dirty="0">
                <a:latin typeface="Calibri" panose="020F0502020204030204" pitchFamily="34" charset="0"/>
                <a:cs typeface="Calibri" panose="020F0502020204030204" pitchFamily="34" charset="0"/>
              </a:rPr>
              <a:t>. You can use services to organize and share code across your app</a:t>
            </a:r>
            <a:r>
              <a:rPr lang="en-US" sz="2000" dirty="0" smtClean="0">
                <a:latin typeface="Calibri" panose="020F0502020204030204" pitchFamily="34" charset="0"/>
                <a:cs typeface="Calibri" panose="020F0502020204030204" pitchFamily="34" charset="0"/>
              </a:rPr>
              <a:t>.</a:t>
            </a:r>
          </a:p>
          <a:p>
            <a:pPr marL="0" indent="0">
              <a:buNone/>
            </a:pPr>
            <a:r>
              <a:rPr lang="en-US" sz="2000" dirty="0" smtClean="0">
                <a:latin typeface="Calibri" panose="020F0502020204030204" pitchFamily="34" charset="0"/>
                <a:cs typeface="Calibri" panose="020F0502020204030204" pitchFamily="34" charset="0"/>
              </a:rPr>
              <a:t>	The</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service factory function</a:t>
            </a:r>
            <a:r>
              <a:rPr lang="en-US" sz="2000" dirty="0">
                <a:latin typeface="Calibri" panose="020F0502020204030204" pitchFamily="34" charset="0"/>
                <a:cs typeface="Calibri" panose="020F0502020204030204" pitchFamily="34" charset="0"/>
              </a:rPr>
              <a:t> generates the single object or function that represents the service to the rest of the application. The object or function returned by the service is injected into any component (controller, service, filter or directive) that specifies a dependency on the service</a:t>
            </a:r>
            <a:r>
              <a:rPr lang="en-US" sz="2000" dirty="0" smtClean="0">
                <a:latin typeface="Calibri" panose="020F0502020204030204" pitchFamily="34" charset="0"/>
                <a:cs typeface="Calibri" panose="020F0502020204030204" pitchFamily="34" charset="0"/>
              </a:rPr>
              <a:t>.</a:t>
            </a:r>
          </a:p>
          <a:p>
            <a:pPr marL="0" indent="0">
              <a:buNone/>
            </a:pPr>
            <a:r>
              <a:rPr lang="en-US" sz="2000" dirty="0" smtClean="0"/>
              <a:t>	</a:t>
            </a:r>
            <a:r>
              <a:rPr lang="en-US" sz="2000" dirty="0" err="1" smtClean="0">
                <a:solidFill>
                  <a:schemeClr val="accent1"/>
                </a:solidFill>
              </a:rPr>
              <a:t>var</a:t>
            </a:r>
            <a:r>
              <a:rPr lang="en-US" sz="2000" dirty="0" smtClean="0">
                <a:solidFill>
                  <a:schemeClr val="accent1"/>
                </a:solidFill>
              </a:rPr>
              <a:t> </a:t>
            </a:r>
            <a:r>
              <a:rPr lang="en-US" sz="2000" dirty="0" err="1">
                <a:solidFill>
                  <a:schemeClr val="accent1"/>
                </a:solidFill>
              </a:rPr>
              <a:t>myModule</a:t>
            </a:r>
            <a:r>
              <a:rPr lang="en-US" sz="2000" dirty="0">
                <a:solidFill>
                  <a:schemeClr val="accent1"/>
                </a:solidFill>
              </a:rPr>
              <a:t> = </a:t>
            </a:r>
            <a:r>
              <a:rPr lang="en-US" sz="2000" dirty="0" err="1">
                <a:solidFill>
                  <a:schemeClr val="accent1"/>
                </a:solidFill>
              </a:rPr>
              <a:t>angular.module</a:t>
            </a:r>
            <a:r>
              <a:rPr lang="en-US" sz="2000" dirty="0">
                <a:solidFill>
                  <a:schemeClr val="accent1"/>
                </a:solidFill>
              </a:rPr>
              <a:t>('</a:t>
            </a:r>
            <a:r>
              <a:rPr lang="en-US" sz="2000" dirty="0" err="1">
                <a:solidFill>
                  <a:schemeClr val="accent1"/>
                </a:solidFill>
              </a:rPr>
              <a:t>myModule</a:t>
            </a:r>
            <a:r>
              <a:rPr lang="en-US" sz="2000" dirty="0">
                <a:solidFill>
                  <a:schemeClr val="accent1"/>
                </a:solidFill>
              </a:rPr>
              <a:t>', []); </a:t>
            </a:r>
            <a:endParaRPr lang="en-US" sz="2000" dirty="0" smtClean="0">
              <a:solidFill>
                <a:schemeClr val="accent1"/>
              </a:solidFill>
            </a:endParaRPr>
          </a:p>
          <a:p>
            <a:pPr marL="0" indent="0">
              <a:buNone/>
            </a:pPr>
            <a:r>
              <a:rPr lang="en-US" sz="2000" dirty="0">
                <a:solidFill>
                  <a:schemeClr val="accent1"/>
                </a:solidFill>
              </a:rPr>
              <a:t>	</a:t>
            </a:r>
            <a:r>
              <a:rPr lang="en-US" sz="2000" dirty="0" err="1" smtClean="0">
                <a:solidFill>
                  <a:schemeClr val="accent1"/>
                </a:solidFill>
              </a:rPr>
              <a:t>myModule.factory</a:t>
            </a:r>
            <a:r>
              <a:rPr lang="en-US" sz="2000" dirty="0" smtClean="0">
                <a:solidFill>
                  <a:schemeClr val="accent1"/>
                </a:solidFill>
              </a:rPr>
              <a:t>(‘</a:t>
            </a:r>
            <a:r>
              <a:rPr lang="en-US" sz="2000" dirty="0" err="1" smtClean="0">
                <a:solidFill>
                  <a:schemeClr val="accent1"/>
                </a:solidFill>
              </a:rPr>
              <a:t>serviceName</a:t>
            </a:r>
            <a:r>
              <a:rPr lang="en-US" sz="2000" dirty="0" smtClean="0">
                <a:solidFill>
                  <a:schemeClr val="accent1"/>
                </a:solidFill>
              </a:rPr>
              <a:t>', </a:t>
            </a:r>
            <a:r>
              <a:rPr lang="en-US" sz="2000" dirty="0">
                <a:solidFill>
                  <a:schemeClr val="accent1"/>
                </a:solidFill>
              </a:rPr>
              <a:t>function() { </a:t>
            </a:r>
            <a:endParaRPr lang="en-US" sz="2000" dirty="0" smtClean="0">
              <a:solidFill>
                <a:schemeClr val="accent1"/>
              </a:solidFill>
            </a:endParaRPr>
          </a:p>
          <a:p>
            <a:pPr marL="0" indent="0">
              <a:buNone/>
            </a:pPr>
            <a:r>
              <a:rPr lang="en-US" sz="2000" dirty="0">
                <a:solidFill>
                  <a:schemeClr val="accent1"/>
                </a:solidFill>
              </a:rPr>
              <a:t>	</a:t>
            </a:r>
            <a:r>
              <a:rPr lang="en-US" sz="2000" dirty="0" smtClean="0">
                <a:solidFill>
                  <a:schemeClr val="accent1"/>
                </a:solidFill>
              </a:rPr>
              <a:t>	</a:t>
            </a:r>
            <a:r>
              <a:rPr lang="en-US" sz="2000" dirty="0" err="1" smtClean="0">
                <a:solidFill>
                  <a:schemeClr val="accent1"/>
                </a:solidFill>
              </a:rPr>
              <a:t>var</a:t>
            </a:r>
            <a:r>
              <a:rPr lang="en-US" sz="2000" dirty="0" smtClean="0">
                <a:solidFill>
                  <a:schemeClr val="accent1"/>
                </a:solidFill>
              </a:rPr>
              <a:t> </a:t>
            </a:r>
            <a:r>
              <a:rPr lang="en-US" sz="2000" b="1" dirty="0" err="1" smtClean="0">
                <a:solidFill>
                  <a:schemeClr val="accent1"/>
                </a:solidFill>
              </a:rPr>
              <a:t>serviceInstance</a:t>
            </a:r>
            <a:r>
              <a:rPr lang="en-US" sz="2000" dirty="0" smtClean="0">
                <a:solidFill>
                  <a:schemeClr val="accent1"/>
                </a:solidFill>
              </a:rPr>
              <a:t>= {}; </a:t>
            </a:r>
          </a:p>
          <a:p>
            <a:pPr marL="0" indent="0">
              <a:buNone/>
            </a:pPr>
            <a:r>
              <a:rPr lang="en-US" sz="2000" dirty="0">
                <a:solidFill>
                  <a:schemeClr val="accent1"/>
                </a:solidFill>
              </a:rPr>
              <a:t>	</a:t>
            </a:r>
            <a:r>
              <a:rPr lang="en-US" sz="2000" dirty="0" smtClean="0">
                <a:solidFill>
                  <a:schemeClr val="accent1"/>
                </a:solidFill>
              </a:rPr>
              <a:t>	//</a:t>
            </a:r>
            <a:r>
              <a:rPr lang="en-US" sz="2000" dirty="0">
                <a:solidFill>
                  <a:schemeClr val="accent1"/>
                </a:solidFill>
              </a:rPr>
              <a:t>factory function body that constructs </a:t>
            </a:r>
            <a:r>
              <a:rPr lang="en-US" sz="2000" b="1" dirty="0" err="1">
                <a:solidFill>
                  <a:schemeClr val="accent1"/>
                </a:solidFill>
              </a:rPr>
              <a:t>serviceInstance</a:t>
            </a:r>
            <a:endParaRPr lang="en-US" sz="2000" b="1" dirty="0" smtClean="0">
              <a:solidFill>
                <a:schemeClr val="accent1"/>
              </a:solidFill>
            </a:endParaRPr>
          </a:p>
          <a:p>
            <a:pPr marL="0" indent="0">
              <a:buNone/>
            </a:pPr>
            <a:r>
              <a:rPr lang="en-US" sz="2000" dirty="0">
                <a:solidFill>
                  <a:schemeClr val="accent1"/>
                </a:solidFill>
              </a:rPr>
              <a:t>	</a:t>
            </a:r>
            <a:r>
              <a:rPr lang="en-US" sz="2000" dirty="0" smtClean="0">
                <a:solidFill>
                  <a:schemeClr val="accent1"/>
                </a:solidFill>
              </a:rPr>
              <a:t>	return </a:t>
            </a:r>
            <a:r>
              <a:rPr lang="en-US" sz="2000" b="1" dirty="0" err="1">
                <a:solidFill>
                  <a:schemeClr val="accent1"/>
                </a:solidFill>
              </a:rPr>
              <a:t>serviceInstance</a:t>
            </a:r>
            <a:r>
              <a:rPr lang="en-US" sz="2000" dirty="0" smtClean="0">
                <a:solidFill>
                  <a:schemeClr val="accent1"/>
                </a:solidFill>
              </a:rPr>
              <a:t>; </a:t>
            </a:r>
          </a:p>
          <a:p>
            <a:pPr marL="0" indent="0">
              <a:buNone/>
            </a:pPr>
            <a:r>
              <a:rPr lang="en-US" sz="2000" dirty="0">
                <a:solidFill>
                  <a:schemeClr val="accent1"/>
                </a:solidFill>
              </a:rPr>
              <a:t>	</a:t>
            </a:r>
            <a:r>
              <a:rPr lang="en-US" sz="2000" dirty="0" smtClean="0">
                <a:solidFill>
                  <a:schemeClr val="accent1"/>
                </a:solidFill>
              </a:rPr>
              <a:t>});</a:t>
            </a:r>
            <a:endParaRPr lang="en-US" sz="20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89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01555"/>
          </a:xfrm>
        </p:spPr>
        <p:txBody>
          <a:bodyPr>
            <a:normAutofit fontScale="90000"/>
          </a:bodyPr>
          <a:lstStyle/>
          <a:p>
            <a:pPr algn="l"/>
            <a:r>
              <a:rPr lang="en-US" dirty="0" smtClean="0"/>
              <a:t>Demo Project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798" y="1608587"/>
            <a:ext cx="9166888" cy="4079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738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367" y="2528248"/>
            <a:ext cx="10018713" cy="1752599"/>
          </a:xfrm>
        </p:spPr>
        <p:txBody>
          <a:bodyPr>
            <a:normAutofit/>
          </a:bodyPr>
          <a:lstStyle/>
          <a:p>
            <a:r>
              <a:rPr lang="en-US" sz="7200" dirty="0" smtClean="0">
                <a:latin typeface="Calibri" panose="020F0502020204030204" pitchFamily="34" charset="0"/>
                <a:cs typeface="Calibri" panose="020F0502020204030204" pitchFamily="34" charset="0"/>
              </a:rPr>
              <a:t>Questions?</a:t>
            </a:r>
            <a:endParaRPr lang="en-US" sz="7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2796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2678373"/>
            <a:ext cx="10018713" cy="1752599"/>
          </a:xfrm>
        </p:spPr>
        <p:txBody>
          <a:bodyPr>
            <a:normAutofit/>
          </a:bodyPr>
          <a:lstStyle/>
          <a:p>
            <a:r>
              <a:rPr lang="en-US" sz="8000" dirty="0" smtClean="0"/>
              <a:t>END</a:t>
            </a:r>
            <a:endParaRPr lang="en-US" sz="8000" dirty="0"/>
          </a:p>
        </p:txBody>
      </p:sp>
    </p:spTree>
    <p:extLst>
      <p:ext uri="{BB962C8B-B14F-4D97-AF65-F5344CB8AC3E}">
        <p14:creationId xmlns:p14="http://schemas.microsoft.com/office/powerpoint/2010/main" val="44676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1" y="685801"/>
            <a:ext cx="1413634" cy="608428"/>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Calibri" panose="020F0502020204030204" pitchFamily="34" charset="0"/>
              </a:rPr>
              <a:t>Day 2</a:t>
            </a:r>
            <a:endParaRPr lang="en-IN" dirty="0">
              <a:latin typeface="Calibri" panose="020F0502020204030204" pitchFamily="34" charset="0"/>
            </a:endParaRPr>
          </a:p>
        </p:txBody>
      </p:sp>
      <p:sp>
        <p:nvSpPr>
          <p:cNvPr id="5" name="Content Placeholder 2"/>
          <p:cNvSpPr txBox="1">
            <a:spLocks/>
          </p:cNvSpPr>
          <p:nvPr/>
        </p:nvSpPr>
        <p:spPr>
          <a:xfrm>
            <a:off x="2261465" y="1443507"/>
            <a:ext cx="4142765" cy="445945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latin typeface="Calibri" panose="020F0502020204030204" pitchFamily="34" charset="0"/>
              </a:rPr>
              <a:t>AngularJS Form Validation</a:t>
            </a:r>
          </a:p>
          <a:p>
            <a:r>
              <a:rPr lang="en-US" dirty="0" smtClean="0">
                <a:latin typeface="Calibri" panose="020F0502020204030204" pitchFamily="34" charset="0"/>
              </a:rPr>
              <a:t>Custom Filters</a:t>
            </a:r>
          </a:p>
          <a:p>
            <a:r>
              <a:rPr lang="en-US" dirty="0" smtClean="0">
                <a:latin typeface="Calibri" panose="020F0502020204030204" pitchFamily="34" charset="0"/>
              </a:rPr>
              <a:t>Custom Directives</a:t>
            </a:r>
          </a:p>
          <a:p>
            <a:r>
              <a:rPr lang="en-US" dirty="0" smtClean="0">
                <a:latin typeface="Calibri" panose="020F0502020204030204" pitchFamily="34" charset="0"/>
              </a:rPr>
              <a:t>AngularJS Services</a:t>
            </a:r>
          </a:p>
          <a:p>
            <a:pPr lvl="1"/>
            <a:r>
              <a:rPr lang="en-US" dirty="0" smtClean="0">
                <a:latin typeface="Calibri" panose="020F0502020204030204" pitchFamily="34" charset="0"/>
              </a:rPr>
              <a:t>Router Services</a:t>
            </a:r>
          </a:p>
          <a:p>
            <a:pPr lvl="1"/>
            <a:r>
              <a:rPr lang="en-US" dirty="0" smtClean="0">
                <a:latin typeface="Calibri" panose="020F0502020204030204" pitchFamily="34" charset="0"/>
              </a:rPr>
              <a:t>Http Services</a:t>
            </a:r>
          </a:p>
          <a:p>
            <a:r>
              <a:rPr lang="en-US" dirty="0" smtClean="0">
                <a:latin typeface="Calibri" panose="020F0502020204030204" pitchFamily="34" charset="0"/>
              </a:rPr>
              <a:t>Custom Services</a:t>
            </a:r>
          </a:p>
          <a:p>
            <a:endParaRPr lang="en-IN" dirty="0">
              <a:latin typeface="Calibri" panose="020F0502020204030204" pitchFamily="34" charset="0"/>
            </a:endParaRPr>
          </a:p>
        </p:txBody>
      </p:sp>
      <p:sp>
        <p:nvSpPr>
          <p:cNvPr id="6" name="Content Placeholder 2"/>
          <p:cNvSpPr txBox="1">
            <a:spLocks/>
          </p:cNvSpPr>
          <p:nvPr/>
        </p:nvSpPr>
        <p:spPr>
          <a:xfrm>
            <a:off x="6937888" y="1442819"/>
            <a:ext cx="5254112" cy="4317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latin typeface="Calibri" panose="020F0502020204030204" pitchFamily="34" charset="0"/>
              </a:rPr>
              <a:t>HANDS ON DEMO</a:t>
            </a:r>
            <a:endParaRPr lang="en-IN" dirty="0">
              <a:latin typeface="Calibri" panose="020F0502020204030204" pitchFamily="34" charset="0"/>
            </a:endParaRPr>
          </a:p>
        </p:txBody>
      </p:sp>
      <p:cxnSp>
        <p:nvCxnSpPr>
          <p:cNvPr id="7" name="Straight Connector 6"/>
          <p:cNvCxnSpPr/>
          <p:nvPr/>
        </p:nvCxnSpPr>
        <p:spPr>
          <a:xfrm>
            <a:off x="6404231" y="1308296"/>
            <a:ext cx="0" cy="458607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198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10707688" cy="422563"/>
          </a:xfrm>
        </p:spPr>
        <p:txBody>
          <a:bodyPr>
            <a:noAutofit/>
          </a:bodyPr>
          <a:lstStyle/>
          <a:p>
            <a:r>
              <a:rPr lang="en-US" sz="3200" dirty="0" smtClean="0">
                <a:latin typeface="Calibri" panose="020F0502020204030204" pitchFamily="34" charset="0"/>
              </a:rPr>
              <a:t>What is Client Side MVC Framework ?</a:t>
            </a:r>
            <a:endParaRPr lang="en-IN" sz="3200" dirty="0">
              <a:latin typeface="Calibri" panose="020F0502020204030204" pitchFamily="34" charset="0"/>
            </a:endParaRPr>
          </a:p>
        </p:txBody>
      </p:sp>
      <p:sp>
        <p:nvSpPr>
          <p:cNvPr id="6" name="TextBox 5"/>
          <p:cNvSpPr txBox="1"/>
          <p:nvPr/>
        </p:nvSpPr>
        <p:spPr>
          <a:xfrm>
            <a:off x="2105891" y="1454727"/>
            <a:ext cx="7592291" cy="2031325"/>
          </a:xfrm>
          <a:prstGeom prst="rect">
            <a:avLst/>
          </a:prstGeom>
          <a:noFill/>
        </p:spPr>
        <p:txBody>
          <a:bodyPr wrap="square" rtlCol="0">
            <a:spAutoFit/>
          </a:bodyPr>
          <a:lstStyle/>
          <a:p>
            <a:r>
              <a:rPr lang="en-US" b="1" dirty="0" smtClean="0"/>
              <a:t>MVC	-	Design Pattern</a:t>
            </a:r>
          </a:p>
          <a:p>
            <a:endParaRPr lang="en-US" b="1" dirty="0"/>
          </a:p>
          <a:p>
            <a:r>
              <a:rPr lang="en-US" b="1" dirty="0" smtClean="0"/>
              <a:t>	</a:t>
            </a:r>
            <a:r>
              <a:rPr lang="en-US" dirty="0" smtClean="0"/>
              <a:t>Model		-	Data</a:t>
            </a:r>
          </a:p>
          <a:p>
            <a:r>
              <a:rPr lang="en-US" b="1" dirty="0"/>
              <a:t>	</a:t>
            </a:r>
            <a:r>
              <a:rPr lang="en-US" dirty="0" smtClean="0"/>
              <a:t>View		-	Template</a:t>
            </a:r>
          </a:p>
          <a:p>
            <a:r>
              <a:rPr lang="en-US" b="1" dirty="0"/>
              <a:t>	</a:t>
            </a:r>
            <a:r>
              <a:rPr lang="en-US" dirty="0" smtClean="0"/>
              <a:t>Controller	-	Business Logic</a:t>
            </a:r>
            <a:endParaRPr lang="en-US" b="1" dirty="0" smtClean="0"/>
          </a:p>
          <a:p>
            <a:endParaRPr lang="en-US" b="1" dirty="0"/>
          </a:p>
          <a:p>
            <a:endParaRPr lang="en-IN" b="1" dirty="0"/>
          </a:p>
        </p:txBody>
      </p:sp>
      <p:sp>
        <p:nvSpPr>
          <p:cNvPr id="7" name="Rounded Rectangle 6"/>
          <p:cNvSpPr/>
          <p:nvPr/>
        </p:nvSpPr>
        <p:spPr>
          <a:xfrm>
            <a:off x="2639291" y="3260099"/>
            <a:ext cx="2175164" cy="142701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smtClean="0"/>
              <a:t>Model</a:t>
            </a:r>
            <a:endParaRPr lang="en-IN" sz="3200" dirty="0"/>
          </a:p>
        </p:txBody>
      </p:sp>
      <p:sp>
        <p:nvSpPr>
          <p:cNvPr id="8" name="Rounded Rectangle 7"/>
          <p:cNvSpPr/>
          <p:nvPr/>
        </p:nvSpPr>
        <p:spPr>
          <a:xfrm>
            <a:off x="5195457" y="5152878"/>
            <a:ext cx="2175164" cy="142701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200" dirty="0" smtClean="0"/>
              <a:t>Controller</a:t>
            </a:r>
            <a:endParaRPr lang="en-IN" sz="3200" dirty="0"/>
          </a:p>
        </p:txBody>
      </p:sp>
      <p:sp>
        <p:nvSpPr>
          <p:cNvPr id="9" name="Rounded Rectangle 8"/>
          <p:cNvSpPr/>
          <p:nvPr/>
        </p:nvSpPr>
        <p:spPr>
          <a:xfrm>
            <a:off x="7523018" y="3260099"/>
            <a:ext cx="2175164" cy="1427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dirty="0" smtClean="0"/>
              <a:t>View</a:t>
            </a:r>
            <a:endParaRPr lang="en-IN" sz="3600" dirty="0"/>
          </a:p>
        </p:txBody>
      </p:sp>
      <p:cxnSp>
        <p:nvCxnSpPr>
          <p:cNvPr id="11" name="Straight Arrow Connector 10"/>
          <p:cNvCxnSpPr/>
          <p:nvPr/>
        </p:nvCxnSpPr>
        <p:spPr>
          <a:xfrm>
            <a:off x="4814455" y="3973608"/>
            <a:ext cx="2708563"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cxnSp>
        <p:nvCxnSpPr>
          <p:cNvPr id="13" name="Elbow Connector 12"/>
          <p:cNvCxnSpPr>
            <a:stCxn id="8" idx="1"/>
            <a:endCxn id="7" idx="2"/>
          </p:cNvCxnSpPr>
          <p:nvPr/>
        </p:nvCxnSpPr>
        <p:spPr>
          <a:xfrm rot="10800000">
            <a:off x="3726873" y="4687117"/>
            <a:ext cx="1468584" cy="1179270"/>
          </a:xfrm>
          <a:prstGeom prst="bentConnector2">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22" name="Elbow Connector 21"/>
          <p:cNvCxnSpPr>
            <a:stCxn id="8" idx="3"/>
            <a:endCxn id="9" idx="2"/>
          </p:cNvCxnSpPr>
          <p:nvPr/>
        </p:nvCxnSpPr>
        <p:spPr>
          <a:xfrm flipV="1">
            <a:off x="7370621" y="4687117"/>
            <a:ext cx="1239979" cy="1179270"/>
          </a:xfrm>
          <a:prstGeom prst="bentConnector2">
            <a:avLst/>
          </a:prstGeom>
          <a:ln w="76200">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45436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4126780" cy="727364"/>
          </a:xfrm>
        </p:spPr>
        <p:txBody>
          <a:bodyPr/>
          <a:lstStyle/>
          <a:p>
            <a:r>
              <a:rPr lang="en-US" dirty="0" smtClean="0"/>
              <a:t>Server Side MVC</a:t>
            </a:r>
            <a:endParaRPr lang="en-IN" dirty="0"/>
          </a:p>
        </p:txBody>
      </p:sp>
      <p:sp>
        <p:nvSpPr>
          <p:cNvPr id="5" name="TextBox 4"/>
          <p:cNvSpPr txBox="1"/>
          <p:nvPr/>
        </p:nvSpPr>
        <p:spPr>
          <a:xfrm>
            <a:off x="2230582" y="1898073"/>
            <a:ext cx="3574473" cy="461665"/>
          </a:xfrm>
          <a:prstGeom prst="rect">
            <a:avLst/>
          </a:prstGeom>
          <a:noFill/>
        </p:spPr>
        <p:txBody>
          <a:bodyPr wrap="square" rtlCol="0">
            <a:spAutoFit/>
          </a:bodyPr>
          <a:lstStyle/>
          <a:p>
            <a:pPr algn="ctr"/>
            <a:r>
              <a:rPr lang="en-US" sz="2400" dirty="0" smtClean="0"/>
              <a:t>Browser</a:t>
            </a:r>
            <a:endParaRPr lang="en-IN" sz="2400" dirty="0"/>
          </a:p>
        </p:txBody>
      </p:sp>
      <p:cxnSp>
        <p:nvCxnSpPr>
          <p:cNvPr id="7" name="Straight Connector 6"/>
          <p:cNvCxnSpPr/>
          <p:nvPr/>
        </p:nvCxnSpPr>
        <p:spPr>
          <a:xfrm>
            <a:off x="6400800" y="1898073"/>
            <a:ext cx="0" cy="4114800"/>
          </a:xfrm>
          <a:prstGeom prst="line">
            <a:avLst/>
          </a:prstGeom>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7370619" y="1898073"/>
            <a:ext cx="3574473" cy="461665"/>
          </a:xfrm>
          <a:prstGeom prst="rect">
            <a:avLst/>
          </a:prstGeom>
          <a:noFill/>
        </p:spPr>
        <p:txBody>
          <a:bodyPr wrap="square" rtlCol="0">
            <a:spAutoFit/>
          </a:bodyPr>
          <a:lstStyle/>
          <a:p>
            <a:pPr algn="ctr"/>
            <a:r>
              <a:rPr lang="en-US" sz="2400" dirty="0" smtClean="0"/>
              <a:t>Server</a:t>
            </a:r>
            <a:endParaRPr lang="en-IN" sz="2400" dirty="0"/>
          </a:p>
        </p:txBody>
      </p:sp>
      <p:sp>
        <p:nvSpPr>
          <p:cNvPr id="10" name="TextBox 9"/>
          <p:cNvSpPr txBox="1"/>
          <p:nvPr/>
        </p:nvSpPr>
        <p:spPr>
          <a:xfrm>
            <a:off x="7453745" y="2833577"/>
            <a:ext cx="1482437" cy="1938992"/>
          </a:xfrm>
          <a:prstGeom prst="rect">
            <a:avLst/>
          </a:prstGeom>
          <a:noFill/>
        </p:spPr>
        <p:txBody>
          <a:bodyPr wrap="square" rtlCol="0">
            <a:spAutoFit/>
          </a:bodyPr>
          <a:lstStyle/>
          <a:p>
            <a:pPr algn="ctr"/>
            <a:r>
              <a:rPr lang="en-US" sz="2400" dirty="0" smtClean="0"/>
              <a:t>Model</a:t>
            </a:r>
          </a:p>
          <a:p>
            <a:pPr algn="ctr"/>
            <a:endParaRPr lang="en-US" sz="2400" dirty="0"/>
          </a:p>
          <a:p>
            <a:pPr algn="ctr"/>
            <a:r>
              <a:rPr lang="en-US" sz="2400" dirty="0" smtClean="0"/>
              <a:t>+</a:t>
            </a:r>
          </a:p>
          <a:p>
            <a:pPr algn="ctr"/>
            <a:endParaRPr lang="en-US" sz="2400" dirty="0"/>
          </a:p>
          <a:p>
            <a:pPr algn="ctr"/>
            <a:r>
              <a:rPr lang="en-US" sz="2400" dirty="0" smtClean="0"/>
              <a:t>View</a:t>
            </a:r>
            <a:endParaRPr lang="en-IN" sz="2400" dirty="0"/>
          </a:p>
        </p:txBody>
      </p:sp>
      <p:sp>
        <p:nvSpPr>
          <p:cNvPr id="11" name="Left Brace 10"/>
          <p:cNvSpPr/>
          <p:nvPr/>
        </p:nvSpPr>
        <p:spPr>
          <a:xfrm>
            <a:off x="5430982" y="2833577"/>
            <a:ext cx="3505200" cy="193899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12" name="TextBox 11"/>
          <p:cNvSpPr txBox="1"/>
          <p:nvPr/>
        </p:nvSpPr>
        <p:spPr>
          <a:xfrm>
            <a:off x="3075709" y="3565085"/>
            <a:ext cx="2355273" cy="461665"/>
          </a:xfrm>
          <a:prstGeom prst="rect">
            <a:avLst/>
          </a:prstGeom>
          <a:noFill/>
        </p:spPr>
        <p:txBody>
          <a:bodyPr wrap="square" rtlCol="0">
            <a:spAutoFit/>
          </a:bodyPr>
          <a:lstStyle/>
          <a:p>
            <a:pPr algn="ctr"/>
            <a:r>
              <a:rPr lang="en-US" sz="2400" dirty="0" smtClean="0"/>
              <a:t>Static HTML</a:t>
            </a:r>
            <a:endParaRPr lang="en-IN" sz="2400" dirty="0"/>
          </a:p>
        </p:txBody>
      </p:sp>
      <p:sp>
        <p:nvSpPr>
          <p:cNvPr id="13" name="TextBox 12"/>
          <p:cNvSpPr txBox="1"/>
          <p:nvPr/>
        </p:nvSpPr>
        <p:spPr>
          <a:xfrm>
            <a:off x="9448800" y="3432253"/>
            <a:ext cx="2230582" cy="523220"/>
          </a:xfrm>
          <a:prstGeom prst="rect">
            <a:avLst/>
          </a:prstGeom>
          <a:noFill/>
        </p:spPr>
        <p:txBody>
          <a:bodyPr wrap="square" rtlCol="0">
            <a:spAutoFit/>
          </a:bodyPr>
          <a:lstStyle/>
          <a:p>
            <a:pPr algn="ctr"/>
            <a:r>
              <a:rPr lang="en-US" sz="2800" dirty="0" smtClean="0">
                <a:solidFill>
                  <a:schemeClr val="accent1"/>
                </a:solidFill>
              </a:rPr>
              <a:t>Controller</a:t>
            </a:r>
            <a:endParaRPr lang="en-IN" sz="2800" dirty="0">
              <a:solidFill>
                <a:schemeClr val="accent1"/>
              </a:solidFill>
            </a:endParaRPr>
          </a:p>
        </p:txBody>
      </p:sp>
      <p:cxnSp>
        <p:nvCxnSpPr>
          <p:cNvPr id="15" name="Straight Arrow Connector 14"/>
          <p:cNvCxnSpPr/>
          <p:nvPr/>
        </p:nvCxnSpPr>
        <p:spPr>
          <a:xfrm flipH="1" flipV="1">
            <a:off x="8631382" y="3075709"/>
            <a:ext cx="1163781" cy="6181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H="1">
            <a:off x="8631382" y="3778939"/>
            <a:ext cx="1163782" cy="6992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65052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34" y="2132359"/>
            <a:ext cx="7874738" cy="4173686"/>
          </a:xfrm>
          <a:prstGeom prst="rect">
            <a:avLst/>
          </a:prstGeom>
        </p:spPr>
      </p:pic>
      <p:sp>
        <p:nvSpPr>
          <p:cNvPr id="3" name="Title 1"/>
          <p:cNvSpPr>
            <a:spLocks noGrp="1"/>
          </p:cNvSpPr>
          <p:nvPr>
            <p:ph type="title"/>
          </p:nvPr>
        </p:nvSpPr>
        <p:spPr>
          <a:xfrm>
            <a:off x="1664420" y="505692"/>
            <a:ext cx="5401397" cy="727364"/>
          </a:xfrm>
        </p:spPr>
        <p:txBody>
          <a:bodyPr>
            <a:normAutofit/>
          </a:bodyPr>
          <a:lstStyle/>
          <a:p>
            <a:pPr algn="l"/>
            <a:r>
              <a:rPr lang="en-US" dirty="0" smtClean="0"/>
              <a:t>Client Side MVC</a:t>
            </a:r>
            <a:endParaRPr lang="en-IN" dirty="0"/>
          </a:p>
        </p:txBody>
      </p:sp>
      <p:sp>
        <p:nvSpPr>
          <p:cNvPr id="2" name="TextBox 1"/>
          <p:cNvSpPr txBox="1"/>
          <p:nvPr/>
        </p:nvSpPr>
        <p:spPr>
          <a:xfrm>
            <a:off x="2405334" y="1593273"/>
            <a:ext cx="7874738" cy="369332"/>
          </a:xfrm>
          <a:prstGeom prst="rect">
            <a:avLst/>
          </a:prstGeom>
          <a:noFill/>
        </p:spPr>
        <p:txBody>
          <a:bodyPr wrap="square" rtlCol="0">
            <a:spAutoFit/>
          </a:bodyPr>
          <a:lstStyle/>
          <a:p>
            <a:r>
              <a:rPr lang="en-US" dirty="0" smtClean="0"/>
              <a:t>It is otherwise called as JavaScript MVC Framework</a:t>
            </a:r>
            <a:endParaRPr lang="en-IN" dirty="0"/>
          </a:p>
        </p:txBody>
      </p:sp>
    </p:spTree>
    <p:extLst>
      <p:ext uri="{BB962C8B-B14F-4D97-AF65-F5344CB8AC3E}">
        <p14:creationId xmlns:p14="http://schemas.microsoft.com/office/powerpoint/2010/main" val="1917863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74" y="685800"/>
            <a:ext cx="9945689" cy="768927"/>
          </a:xfrm>
        </p:spPr>
        <p:txBody>
          <a:bodyPr>
            <a:normAutofit/>
          </a:bodyPr>
          <a:lstStyle/>
          <a:p>
            <a:r>
              <a:rPr lang="en-US" dirty="0" smtClean="0"/>
              <a:t>What is AngularJS ?</a:t>
            </a:r>
            <a:endParaRPr lang="en-IN" dirty="0"/>
          </a:p>
        </p:txBody>
      </p:sp>
      <p:sp>
        <p:nvSpPr>
          <p:cNvPr id="3" name="Content Placeholder 2"/>
          <p:cNvSpPr>
            <a:spLocks noGrp="1"/>
          </p:cNvSpPr>
          <p:nvPr>
            <p:ph sz="half" idx="1"/>
          </p:nvPr>
        </p:nvSpPr>
        <p:spPr>
          <a:xfrm>
            <a:off x="1983075" y="1662545"/>
            <a:ext cx="9945689" cy="4405746"/>
          </a:xfrm>
        </p:spPr>
        <p:txBody>
          <a:bodyPr>
            <a:normAutofit/>
          </a:bodyPr>
          <a:lstStyle/>
          <a:p>
            <a:r>
              <a:rPr lang="en-IN" sz="2400" dirty="0" smtClean="0"/>
              <a:t>is </a:t>
            </a:r>
            <a:r>
              <a:rPr lang="en-IN" sz="2400" dirty="0"/>
              <a:t>not a JavaScript library (</a:t>
            </a:r>
            <a:r>
              <a:rPr lang="en-IN" sz="2400" dirty="0" err="1"/>
              <a:t>e.g</a:t>
            </a:r>
            <a:r>
              <a:rPr lang="en-IN" sz="2400" dirty="0"/>
              <a:t> jQuery)</a:t>
            </a:r>
          </a:p>
          <a:p>
            <a:r>
              <a:rPr lang="en-IN" sz="2400" dirty="0"/>
              <a:t>is not a Platform (</a:t>
            </a:r>
            <a:r>
              <a:rPr lang="en-IN" sz="2400" dirty="0" err="1"/>
              <a:t>e.g</a:t>
            </a:r>
            <a:r>
              <a:rPr lang="en-IN" sz="2400" dirty="0"/>
              <a:t> </a:t>
            </a:r>
            <a:r>
              <a:rPr lang="en-IN" sz="2400" dirty="0" err="1"/>
              <a:t>.Net</a:t>
            </a:r>
            <a:r>
              <a:rPr lang="en-IN" sz="2400" dirty="0"/>
              <a:t>, Java) or a Language (</a:t>
            </a:r>
            <a:r>
              <a:rPr lang="en-IN" sz="2400" dirty="0" err="1"/>
              <a:t>e.g</a:t>
            </a:r>
            <a:r>
              <a:rPr lang="en-IN" sz="2400" dirty="0"/>
              <a:t> C#)</a:t>
            </a:r>
          </a:p>
          <a:p>
            <a:r>
              <a:rPr lang="en-IN" sz="2400" dirty="0"/>
              <a:t>is not a Plugin or a browser extension</a:t>
            </a:r>
          </a:p>
          <a:p>
            <a:r>
              <a:rPr lang="en-IN" sz="2400" dirty="0"/>
              <a:t>doesn’t abstract away HTML, CSS, or JavaScript</a:t>
            </a:r>
          </a:p>
          <a:p>
            <a:r>
              <a:rPr lang="en-IN" sz="2400" dirty="0"/>
              <a:t>doesn’t require jQuery or inheritance from proprietary types</a:t>
            </a:r>
          </a:p>
          <a:p>
            <a:r>
              <a:rPr lang="en-IN" sz="2400" dirty="0"/>
              <a:t>doesn’t use one-way data binding</a:t>
            </a:r>
          </a:p>
          <a:p>
            <a:r>
              <a:rPr lang="en-IN" sz="2400" dirty="0"/>
              <a:t>doesn’t require boilerplate code</a:t>
            </a:r>
          </a:p>
          <a:p>
            <a:r>
              <a:rPr lang="en-IN" sz="2400" dirty="0"/>
              <a:t>is not that complicated</a:t>
            </a:r>
          </a:p>
        </p:txBody>
      </p:sp>
    </p:spTree>
    <p:extLst>
      <p:ext uri="{BB962C8B-B14F-4D97-AF65-F5344CB8AC3E}">
        <p14:creationId xmlns:p14="http://schemas.microsoft.com/office/powerpoint/2010/main" val="232593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96636"/>
          </a:xfrm>
        </p:spPr>
        <p:txBody>
          <a:bodyPr/>
          <a:lstStyle/>
          <a:p>
            <a:r>
              <a:rPr lang="en-US" dirty="0" smtClean="0"/>
              <a:t>….then what it is….!!!!!</a:t>
            </a:r>
            <a:endParaRPr lang="en-IN" dirty="0"/>
          </a:p>
        </p:txBody>
      </p:sp>
      <p:sp>
        <p:nvSpPr>
          <p:cNvPr id="5" name="TextBox 4"/>
          <p:cNvSpPr txBox="1"/>
          <p:nvPr/>
        </p:nvSpPr>
        <p:spPr>
          <a:xfrm>
            <a:off x="2036618" y="1482438"/>
            <a:ext cx="9254837" cy="4524315"/>
          </a:xfrm>
          <a:prstGeom prst="rect">
            <a:avLst/>
          </a:prstGeom>
          <a:noFill/>
        </p:spPr>
        <p:txBody>
          <a:bodyPr wrap="square" rtlCol="0">
            <a:spAutoFit/>
          </a:bodyPr>
          <a:lstStyle/>
          <a:p>
            <a:r>
              <a:rPr lang="en-US" sz="3200" dirty="0" smtClean="0"/>
              <a:t>Its an awesome JavaScript MVC Framework bundle of features.</a:t>
            </a:r>
          </a:p>
          <a:p>
            <a:endParaRPr lang="en-US" sz="3200" dirty="0"/>
          </a:p>
          <a:p>
            <a:pPr marL="285750" indent="-285750">
              <a:buFont typeface="Arial" panose="020B0604020202020204" pitchFamily="34" charset="0"/>
              <a:buChar char="•"/>
            </a:pPr>
            <a:r>
              <a:rPr lang="en-US" sz="3200" dirty="0" smtClean="0">
                <a:solidFill>
                  <a:schemeClr val="accent6">
                    <a:lumMod val="50000"/>
                  </a:schemeClr>
                </a:solidFill>
              </a:rPr>
              <a:t>Two Binding</a:t>
            </a:r>
          </a:p>
          <a:p>
            <a:pPr marL="285750" indent="-285750">
              <a:buFont typeface="Arial" panose="020B0604020202020204" pitchFamily="34" charset="0"/>
              <a:buChar char="•"/>
            </a:pPr>
            <a:r>
              <a:rPr lang="en-US" sz="3200" dirty="0" smtClean="0">
                <a:solidFill>
                  <a:schemeClr val="accent6">
                    <a:lumMod val="50000"/>
                  </a:schemeClr>
                </a:solidFill>
              </a:rPr>
              <a:t>Dirty Checking</a:t>
            </a:r>
          </a:p>
          <a:p>
            <a:pPr marL="285750" indent="-285750">
              <a:buFont typeface="Arial" panose="020B0604020202020204" pitchFamily="34" charset="0"/>
              <a:buChar char="•"/>
            </a:pPr>
            <a:r>
              <a:rPr lang="en-US" sz="3200" dirty="0" smtClean="0">
                <a:solidFill>
                  <a:schemeClr val="accent6">
                    <a:lumMod val="50000"/>
                  </a:schemeClr>
                </a:solidFill>
              </a:rPr>
              <a:t>Dependency Injection</a:t>
            </a:r>
          </a:p>
          <a:p>
            <a:pPr marL="285750" indent="-285750">
              <a:buFont typeface="Arial" panose="020B0604020202020204" pitchFamily="34" charset="0"/>
              <a:buChar char="•"/>
            </a:pPr>
            <a:r>
              <a:rPr lang="en-US" sz="3200" dirty="0" smtClean="0">
                <a:solidFill>
                  <a:schemeClr val="accent6">
                    <a:lumMod val="50000"/>
                  </a:schemeClr>
                </a:solidFill>
              </a:rPr>
              <a:t>Service Integration</a:t>
            </a:r>
          </a:p>
          <a:p>
            <a:pPr marL="285750" indent="-285750">
              <a:buFont typeface="Arial" panose="020B0604020202020204" pitchFamily="34" charset="0"/>
              <a:buChar char="•"/>
            </a:pPr>
            <a:r>
              <a:rPr lang="en-US" sz="3200" dirty="0" smtClean="0">
                <a:solidFill>
                  <a:schemeClr val="accent6">
                    <a:lumMod val="50000"/>
                  </a:schemeClr>
                </a:solidFill>
              </a:rPr>
              <a:t>And lot more..</a:t>
            </a:r>
          </a:p>
          <a:p>
            <a:endParaRPr lang="en-IN" sz="3200" dirty="0"/>
          </a:p>
        </p:txBody>
      </p:sp>
    </p:spTree>
    <p:extLst>
      <p:ext uri="{BB962C8B-B14F-4D97-AF65-F5344CB8AC3E}">
        <p14:creationId xmlns:p14="http://schemas.microsoft.com/office/powerpoint/2010/main" val="2798464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TC103457496[[fn=Parallax]]</Template>
  <TotalTime>567</TotalTime>
  <Words>942</Words>
  <Application>Microsoft Office PowerPoint</Application>
  <PresentationFormat>Widescreen</PresentationFormat>
  <Paragraphs>295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Narrow</vt:lpstr>
      <vt:lpstr>Bookman Old Style</vt:lpstr>
      <vt:lpstr>Calibri</vt:lpstr>
      <vt:lpstr>Corbel</vt:lpstr>
      <vt:lpstr>Parallax</vt:lpstr>
      <vt:lpstr>PowerPoint Presentation</vt:lpstr>
      <vt:lpstr>Agenda:</vt:lpstr>
      <vt:lpstr>Day 1</vt:lpstr>
      <vt:lpstr>PowerPoint Presentation</vt:lpstr>
      <vt:lpstr>What is Client Side MVC Framework ?</vt:lpstr>
      <vt:lpstr>Server Side MVC</vt:lpstr>
      <vt:lpstr>Client Side MVC</vt:lpstr>
      <vt:lpstr>What is AngularJS ?</vt:lpstr>
      <vt:lpstr>….then what it is….!!!!!</vt:lpstr>
      <vt:lpstr>AngularJS Components</vt:lpstr>
      <vt:lpstr>Basic Concepts of AngularJS</vt:lpstr>
      <vt:lpstr>Two Way Binding</vt:lpstr>
      <vt:lpstr>Two way Binding Continues…</vt:lpstr>
      <vt:lpstr>Module</vt:lpstr>
      <vt:lpstr>Scopes</vt:lpstr>
      <vt:lpstr>Life Cycle of Scope Object</vt:lpstr>
      <vt:lpstr>Controllers</vt:lpstr>
      <vt:lpstr>Filters</vt:lpstr>
      <vt:lpstr>Built in Filters</vt:lpstr>
      <vt:lpstr>Directives</vt:lpstr>
      <vt:lpstr>Core Directives</vt:lpstr>
      <vt:lpstr>Display Directives</vt:lpstr>
      <vt:lpstr>Event Directives</vt:lpstr>
      <vt:lpstr>AngularJS : Writing Custom Filter</vt:lpstr>
      <vt:lpstr>AngularJS : Writing Custom Directive</vt:lpstr>
      <vt:lpstr>Form Directives</vt:lpstr>
      <vt:lpstr>AngularJS Form Validation</vt:lpstr>
      <vt:lpstr>Form Validation Continues…</vt:lpstr>
      <vt:lpstr>AngularJS : Routing Service</vt:lpstr>
      <vt:lpstr>AngularJS : $http Service</vt:lpstr>
      <vt:lpstr>AngularJS : Writing custom services</vt:lpstr>
      <vt:lpstr>Demo Project</vt:lpstr>
      <vt:lpstr>Questions?</vt:lpstr>
      <vt:lpstr>END</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Kumar kumar</dc:creator>
  <cp:lastModifiedBy>Nirmal Kumar kumar</cp:lastModifiedBy>
  <cp:revision>129</cp:revision>
  <dcterms:created xsi:type="dcterms:W3CDTF">2014-05-21T16:51:00Z</dcterms:created>
  <dcterms:modified xsi:type="dcterms:W3CDTF">2014-10-22T16:35:54Z</dcterms:modified>
</cp:coreProperties>
</file>