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5DBCC9-FC4C-405F-8E1C-953FE459B9BA}">
  <a:tblStyle styleId="{0B5DBCC9-FC4C-405F-8E1C-953FE459B9B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863fa3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863fa3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7158676e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7158676e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7158676e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7158676e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7158676e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7158676e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7158676e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7158676e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7158676e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7158676e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7158676e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7158676e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97158676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97158676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7158676e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7158676e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7158676e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7158676e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c1eb2e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c1eb2e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7158676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7158676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c1eb2e2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c1eb2e2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7158676e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7158676e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7158676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7158676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07400" cy="414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Introduction to Automation Testing using Selenium</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Criteria for Automation Test cases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42857"/>
              </a:lnSpc>
              <a:spcBef>
                <a:spcPts val="0"/>
              </a:spcBef>
              <a:spcAft>
                <a:spcPts val="0"/>
              </a:spcAft>
              <a:buClr>
                <a:schemeClr val="dk1"/>
              </a:buClr>
              <a:buSzPts val="1100"/>
              <a:buFont typeface="Arial"/>
              <a:buNone/>
            </a:pPr>
            <a:r>
              <a:rPr b="1" lang="en" sz="2100">
                <a:solidFill>
                  <a:srgbClr val="222222"/>
                </a:solidFill>
                <a:highlight>
                  <a:srgbClr val="FFFFFF"/>
                </a:highlight>
              </a:rPr>
              <a:t>Which Test Cases to Automate?</a:t>
            </a:r>
            <a:endParaRPr b="1" sz="2100">
              <a:solidFill>
                <a:srgbClr val="222222"/>
              </a:solidFill>
              <a:highlight>
                <a:srgbClr val="FFFFFF"/>
              </a:highlight>
            </a:endParaRPr>
          </a:p>
          <a:p>
            <a:pPr indent="0" lvl="0" marL="0" rtl="0" algn="l">
              <a:spcBef>
                <a:spcPts val="900"/>
              </a:spcBef>
              <a:spcAft>
                <a:spcPts val="0"/>
              </a:spcAft>
              <a:buClr>
                <a:schemeClr val="dk1"/>
              </a:buClr>
              <a:buSzPts val="1100"/>
              <a:buFont typeface="Arial"/>
              <a:buNone/>
            </a:pPr>
            <a:r>
              <a:rPr lang="en" sz="1500">
                <a:solidFill>
                  <a:srgbClr val="222222"/>
                </a:solidFill>
                <a:highlight>
                  <a:srgbClr val="FFFFFF"/>
                </a:highlight>
              </a:rPr>
              <a:t>Test cases to be automated can be selected using the following criterion to increase the automation ROI</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High Risk – Business Critical test cases</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Test cases that are repeatedly executed</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Test Cases that are very tedious or difficult to perform manually</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Test Cases which are time-consuming</a:t>
            </a:r>
            <a:endParaRPr sz="1500">
              <a:solidFill>
                <a:srgbClr val="222222"/>
              </a:solidFill>
              <a:highlight>
                <a:srgbClr val="FFFFFF"/>
              </a:highlight>
            </a:endParaRPr>
          </a:p>
          <a:p>
            <a:pPr indent="0" lvl="0" marL="457200" rtl="0" algn="l">
              <a:spcBef>
                <a:spcPts val="0"/>
              </a:spcBef>
              <a:spcAft>
                <a:spcPts val="0"/>
              </a:spcAft>
              <a:buNone/>
            </a:pPr>
            <a:r>
              <a:t/>
            </a:r>
            <a:endParaRPr sz="1500">
              <a:solidFill>
                <a:srgbClr val="222222"/>
              </a:solidFill>
              <a:highlight>
                <a:srgbClr val="FFFFFF"/>
              </a:highlight>
            </a:endParaRPr>
          </a:p>
          <a:p>
            <a:pPr indent="0" lvl="0" marL="0" rtl="0" algn="l">
              <a:spcBef>
                <a:spcPts val="0"/>
              </a:spcBef>
              <a:spcAft>
                <a:spcPts val="0"/>
              </a:spcAft>
              <a:buNone/>
            </a:pPr>
            <a:r>
              <a:rPr b="1" lang="en" sz="1500">
                <a:solidFill>
                  <a:srgbClr val="222222"/>
                </a:solidFill>
                <a:highlight>
                  <a:srgbClr val="FFFFFF"/>
                </a:highlight>
              </a:rPr>
              <a:t>The following category of test cases are not suitable for automation:</a:t>
            </a:r>
            <a:endParaRPr b="1" sz="15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b="1"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Test Cases that are newly designed and not executed manually at least once</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Test Cases for which the requirements are frequently changing</a:t>
            </a:r>
            <a:endParaRPr sz="1500">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5212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Automation Testing Scope</a:t>
            </a:r>
            <a:endParaRPr b="1" sz="2720"/>
          </a:p>
        </p:txBody>
      </p:sp>
      <p:sp>
        <p:nvSpPr>
          <p:cNvPr id="113" name="Google Shape;113;p23"/>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Web Automation- Selenium, CyPress, PlayWright, Karate etc</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Mobile Automation- Appium, Robotium, Expresso, XCUITests etc</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API Automation - Rest Assured, Karate etc</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Performance Testing - Jmeter, gatling etc</a:t>
            </a:r>
            <a:endParaRPr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31250"/>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Selenium is Preferred for Web Automation over tools in the market?</a:t>
            </a:r>
            <a:endParaRPr b="1" sz="2720"/>
          </a:p>
        </p:txBody>
      </p:sp>
      <p:pic>
        <p:nvPicPr>
          <p:cNvPr id="119" name="Google Shape;119;p24"/>
          <p:cNvPicPr preferRelativeResize="0"/>
          <p:nvPr/>
        </p:nvPicPr>
        <p:blipFill rotWithShape="1">
          <a:blip r:embed="rId3">
            <a:alphaModFix/>
          </a:blip>
          <a:srcRect b="0" l="0" r="0" t="0"/>
          <a:stretch/>
        </p:blipFill>
        <p:spPr>
          <a:xfrm>
            <a:off x="1418675" y="1243850"/>
            <a:ext cx="6396326" cy="3843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Selenium Components</a:t>
            </a:r>
            <a:endParaRPr b="1" sz="2720"/>
          </a:p>
        </p:txBody>
      </p:sp>
      <p:sp>
        <p:nvSpPr>
          <p:cNvPr id="125" name="Google Shape;125;p25"/>
          <p:cNvSpPr txBox="1"/>
          <p:nvPr>
            <p:ph idx="1" type="body"/>
          </p:nvPr>
        </p:nvSpPr>
        <p:spPr>
          <a:xfrm>
            <a:off x="311700" y="35912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Selenium IDE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Webdriver</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Grid</a:t>
            </a:r>
            <a:endParaRPr sz="1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54525"/>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Architecture</a:t>
            </a:r>
            <a:endParaRPr b="1" sz="3120"/>
          </a:p>
        </p:txBody>
      </p:sp>
      <p:pic>
        <p:nvPicPr>
          <p:cNvPr id="131" name="Google Shape;131;p26"/>
          <p:cNvPicPr preferRelativeResize="0"/>
          <p:nvPr/>
        </p:nvPicPr>
        <p:blipFill>
          <a:blip r:embed="rId3">
            <a:alphaModFix/>
          </a:blip>
          <a:stretch>
            <a:fillRect/>
          </a:stretch>
        </p:blipFill>
        <p:spPr>
          <a:xfrm>
            <a:off x="1553125" y="1205675"/>
            <a:ext cx="6191779" cy="3482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37" name="Google Shape;137;p27"/>
          <p:cNvGraphicFramePr/>
          <p:nvPr/>
        </p:nvGraphicFramePr>
        <p:xfrm>
          <a:off x="1309688" y="942425"/>
          <a:ext cx="3000000" cy="3000000"/>
        </p:xfrm>
        <a:graphic>
          <a:graphicData uri="http://schemas.openxmlformats.org/drawingml/2006/table">
            <a:tbl>
              <a:tblPr>
                <a:noFill/>
                <a:tableStyleId>{0B5DBCC9-FC4C-405F-8E1C-953FE459B9BA}</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ID</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driver.findElement(By.id (&lt;element ID&gt;))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ID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driver.findElement(By.name (&lt;element name&gt;))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Name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class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driver.findElement(By.className (&lt;element class&gt;))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Class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tag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driver.findElement(By.tagName (&lt;htmltagname&gt;))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HTML tag</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43" name="Google Shape;143;p28"/>
          <p:cNvGraphicFramePr/>
          <p:nvPr/>
        </p:nvGraphicFramePr>
        <p:xfrm>
          <a:off x="1309688" y="953650"/>
          <a:ext cx="3000000" cy="3000000"/>
        </p:xfrm>
        <a:graphic>
          <a:graphicData uri="http://schemas.openxmlformats.org/drawingml/2006/table">
            <a:tbl>
              <a:tblPr>
                <a:noFill/>
                <a:tableStyleId>{0B5DBCC9-FC4C-405F-8E1C-953FE459B9BA}</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link text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partial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driver.findElement(By.partialLinkText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the link's partial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CSS</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driver.findElement(By.cssSelector (&lt;css selector&gt;))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CSS selector</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XPath</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driver.findElement(By.xpath (&lt;xpath&gt;))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XPath query</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What is Software Testing?</a:t>
            </a:r>
            <a:endParaRPr b="1" sz="27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a method to check whether the actual software product matches expected requirements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Benefits of </a:t>
            </a:r>
            <a:r>
              <a:rPr b="1" lang="en" sz="2720"/>
              <a:t>Software Testing</a:t>
            </a:r>
            <a:endParaRPr b="1" sz="272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Cost-Effective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Security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Product quality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Customer Satisfaction</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166775" y="409025"/>
            <a:ext cx="4810449" cy="445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STLC (Software Testing Life Cycle)</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Phases of STLC" id="78" name="Google Shape;78;p17"/>
          <p:cNvPicPr preferRelativeResize="0"/>
          <p:nvPr/>
        </p:nvPicPr>
        <p:blipFill>
          <a:blip r:embed="rId3">
            <a:alphaModFix/>
          </a:blip>
          <a:stretch>
            <a:fillRect/>
          </a:stretch>
        </p:blipFill>
        <p:spPr>
          <a:xfrm>
            <a:off x="357800" y="1152475"/>
            <a:ext cx="7812174" cy="3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Methodologies in </a:t>
            </a:r>
            <a:r>
              <a:rPr b="1" lang="en" sz="2720"/>
              <a:t>Software Testing</a:t>
            </a:r>
            <a:endParaRPr b="1" sz="272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Functional - </a:t>
            </a:r>
            <a:r>
              <a:rPr lang="en" sz="1500">
                <a:solidFill>
                  <a:schemeClr val="dk1"/>
                </a:solidFill>
              </a:rPr>
              <a:t>Smoke Testing, Sanity Testing, Regression, Unit Testing, Integration Testing, Feature Testing etc</a:t>
            </a:r>
            <a:endParaRPr sz="1500">
              <a:solidFill>
                <a:schemeClr val="dk1"/>
              </a:solidFill>
            </a:endParaRPr>
          </a:p>
          <a:p>
            <a:pPr indent="0" lvl="0" marL="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Non- Functional Testing -</a:t>
            </a:r>
            <a:r>
              <a:rPr lang="en" sz="1900">
                <a:solidFill>
                  <a:schemeClr val="dk1"/>
                </a:solidFill>
              </a:rPr>
              <a:t> </a:t>
            </a:r>
            <a:r>
              <a:rPr lang="en" sz="1500">
                <a:solidFill>
                  <a:schemeClr val="dk1"/>
                </a:solidFill>
              </a:rPr>
              <a:t>Performance</a:t>
            </a:r>
            <a:r>
              <a:rPr lang="en" sz="1500">
                <a:solidFill>
                  <a:schemeClr val="dk1"/>
                </a:solidFill>
              </a:rPr>
              <a:t> Testing, Load Testing, Stress Testing etc</a:t>
            </a:r>
            <a:endParaRPr sz="1500">
              <a:solidFill>
                <a:schemeClr val="dk1"/>
              </a:solidFill>
            </a:endParaRPr>
          </a:p>
          <a:p>
            <a:pPr indent="0" lvl="0" marL="457200" rtl="0" algn="l">
              <a:spcBef>
                <a:spcPts val="1200"/>
              </a:spcBef>
              <a:spcAft>
                <a:spcPts val="1200"/>
              </a:spcAft>
              <a:buNone/>
            </a:pPr>
            <a:r>
              <a:t/>
            </a:r>
            <a:endParaRPr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857270" y="437550"/>
            <a:ext cx="7253075" cy="415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457200" rtl="0" algn="l">
              <a:spcBef>
                <a:spcPts val="1200"/>
              </a:spcBef>
              <a:spcAft>
                <a:spcPts val="1200"/>
              </a:spcAft>
              <a:buNone/>
            </a:pPr>
            <a:r>
              <a:t/>
            </a:r>
            <a:endParaRPr sz="1900">
              <a:solidFill>
                <a:schemeClr val="dk1"/>
              </a:solidFill>
            </a:endParaRPr>
          </a:p>
        </p:txBody>
      </p:sp>
      <p:pic>
        <p:nvPicPr>
          <p:cNvPr id="95" name="Google Shape;95;p20"/>
          <p:cNvPicPr preferRelativeResize="0"/>
          <p:nvPr/>
        </p:nvPicPr>
        <p:blipFill>
          <a:blip r:embed="rId3">
            <a:alphaModFix/>
          </a:blip>
          <a:stretch>
            <a:fillRect/>
          </a:stretch>
        </p:blipFill>
        <p:spPr>
          <a:xfrm>
            <a:off x="1933000" y="323850"/>
            <a:ext cx="5143500" cy="44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should we move from Manual to Automation Testing?</a:t>
            </a:r>
            <a:endParaRPr b="1" sz="2720"/>
          </a:p>
        </p:txBody>
      </p:sp>
      <p:sp>
        <p:nvSpPr>
          <p:cNvPr id="101" name="Google Shape;101;p21"/>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It requires more time than automated testing</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susceptible to human errors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time-consuming to maintain test cases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costly to maintain manual testers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Earlier Feedback and Bug detection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Test Reusability</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