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70"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0" d="100"/>
          <a:sy n="90" d="100"/>
        </p:scale>
        <p:origin x="168" y="9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07-05-2017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07-05-2017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07-05-2017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07-05-2017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07-05-2017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07-05-2017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a:t>Nirmal</a:t>
            </a:r>
            <a:r>
              <a:rPr lang="en-IN" sz="1800" dirty="0"/>
              <a:t> Maheshwari</a:t>
            </a:r>
          </a:p>
          <a:p>
            <a:pPr marL="457200" indent="-457200" algn="l">
              <a:buFont typeface="+mj-lt"/>
              <a:buAutoNum type="arabicPeriod"/>
            </a:pPr>
            <a:r>
              <a:rPr lang="en-IN" sz="1800" dirty="0"/>
              <a:t> </a:t>
            </a:r>
            <a:r>
              <a:rPr lang="en-IN" sz="1800" dirty="0" err="1"/>
              <a:t>Vijaya</a:t>
            </a:r>
            <a:r>
              <a:rPr lang="en-IN" sz="1800" dirty="0"/>
              <a:t> Gupta</a:t>
            </a:r>
          </a:p>
          <a:p>
            <a:pPr marL="457200" indent="-457200" algn="l">
              <a:buFont typeface="+mj-lt"/>
              <a:buAutoNum type="arabicPeriod"/>
            </a:pPr>
            <a:r>
              <a:rPr lang="en-IN" sz="1800" dirty="0"/>
              <a:t> </a:t>
            </a:r>
            <a:r>
              <a:rPr lang="en-IN" sz="1800" dirty="0" err="1"/>
              <a:t>Shwetank</a:t>
            </a:r>
            <a:r>
              <a:rPr lang="en-IN" sz="1800" dirty="0"/>
              <a:t> Pandey</a:t>
            </a:r>
          </a:p>
          <a:p>
            <a:pPr marL="457200" indent="-457200" algn="l">
              <a:buFont typeface="+mj-lt"/>
              <a:buAutoNum type="arabicPeriod"/>
            </a:pPr>
            <a:r>
              <a:rPr lang="en-IN" sz="1800" dirty="0"/>
              <a:t> </a:t>
            </a:r>
            <a:r>
              <a:rPr lang="en-IN" sz="1800" dirty="0" err="1"/>
              <a:t>Pranjal</a:t>
            </a:r>
            <a:r>
              <a:rPr lang="en-IN" sz="1800" dirty="0"/>
              <a:t> </a:t>
            </a:r>
            <a:r>
              <a:rPr lang="en-IN" sz="1800" dirty="0" err="1"/>
              <a:t>Paliwal</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IN" sz="2000" dirty="0"/>
              <a:t>BEST Funding Type - </a:t>
            </a:r>
            <a:r>
              <a:rPr lang="en-IN" sz="2000" i="1" dirty="0"/>
              <a:t>Venture</a:t>
            </a:r>
          </a:p>
          <a:p>
            <a:pPr marL="0" indent="0">
              <a:buNone/>
            </a:pPr>
            <a:r>
              <a:rPr lang="en-IN" sz="2000" dirty="0"/>
              <a:t>Top 3 English Speaking Countries – USA, GBR, INDIA</a:t>
            </a:r>
          </a:p>
          <a:p>
            <a:pPr marL="0" indent="0">
              <a:buNone/>
            </a:pPr>
            <a:r>
              <a:rPr lang="en-IN" sz="2000" dirty="0"/>
              <a:t>Top 3 Sectors In Each Country</a:t>
            </a:r>
          </a:p>
          <a:p>
            <a:pPr marL="457200" indent="-457200">
              <a:buFont typeface="+mj-lt"/>
              <a:buAutoNum type="arabicPeriod"/>
            </a:pPr>
            <a:r>
              <a:rPr lang="en-IN" sz="2000" dirty="0"/>
              <a:t>USA:</a:t>
            </a:r>
          </a:p>
          <a:p>
            <a:pPr marL="914400" lvl="1" indent="-457200">
              <a:buFont typeface="+mj-lt"/>
              <a:buAutoNum type="arabicPeriod"/>
            </a:pPr>
            <a:r>
              <a:rPr lang="en-IN" sz="1600" i="1" dirty="0"/>
              <a:t>Others</a:t>
            </a:r>
          </a:p>
          <a:p>
            <a:pPr marL="914400" lvl="1" indent="-457200">
              <a:buFont typeface="+mj-lt"/>
              <a:buAutoNum type="arabicPeriod"/>
            </a:pPr>
            <a:r>
              <a:rPr lang="en-IN" sz="1600" i="1" dirty="0"/>
              <a:t>Social..Finance..Analytics..Advertising</a:t>
            </a:r>
          </a:p>
          <a:p>
            <a:pPr marL="914400" lvl="1" indent="-457200">
              <a:buFont typeface="+mj-lt"/>
              <a:buAutoNum type="arabicPeriod"/>
            </a:pPr>
            <a:r>
              <a:rPr lang="en-IN" sz="1600" i="1" dirty="0"/>
              <a:t>Cleantech...Semiconductors</a:t>
            </a:r>
          </a:p>
          <a:p>
            <a:pPr marL="457200" indent="-457200">
              <a:buFont typeface="+mj-lt"/>
              <a:buAutoNum type="arabicPeriod"/>
            </a:pPr>
            <a:r>
              <a:rPr lang="en-IN" sz="2000" dirty="0"/>
              <a:t>GBR:</a:t>
            </a:r>
          </a:p>
          <a:p>
            <a:pPr marL="914400" lvl="1" indent="-457200">
              <a:buFont typeface="+mj-lt"/>
              <a:buAutoNum type="arabicPeriod"/>
            </a:pPr>
            <a:r>
              <a:rPr lang="en-IN" sz="1600" i="1" dirty="0"/>
              <a:t>Others</a:t>
            </a:r>
          </a:p>
          <a:p>
            <a:pPr marL="914400" lvl="1" indent="-457200">
              <a:buFont typeface="+mj-lt"/>
              <a:buAutoNum type="arabicPeriod"/>
            </a:pPr>
            <a:r>
              <a:rPr lang="en-IN" sz="1600" i="1" dirty="0"/>
              <a:t>Social..Finance..Analytics..Advertising</a:t>
            </a:r>
          </a:p>
          <a:p>
            <a:pPr marL="914400" lvl="1" indent="-457200">
              <a:buFont typeface="+mj-lt"/>
              <a:buAutoNum type="arabicPeriod"/>
            </a:pPr>
            <a:r>
              <a:rPr lang="en-IN" sz="1600" i="1" dirty="0"/>
              <a:t>Cleantech...Semiconductors</a:t>
            </a:r>
          </a:p>
          <a:p>
            <a:pPr marL="457200" indent="-457200">
              <a:buFont typeface="+mj-lt"/>
              <a:buAutoNum type="arabicPeriod"/>
            </a:pPr>
            <a:r>
              <a:rPr lang="en-IN" sz="2000" dirty="0"/>
              <a:t>INDIA:</a:t>
            </a:r>
          </a:p>
          <a:p>
            <a:pPr marL="914400" lvl="1" indent="-457200">
              <a:buFont typeface="+mj-lt"/>
              <a:buAutoNum type="arabicPeriod"/>
            </a:pPr>
            <a:r>
              <a:rPr lang="en-IN" sz="1600" i="1" dirty="0"/>
              <a:t>Others</a:t>
            </a:r>
          </a:p>
          <a:p>
            <a:pPr marL="914400" lvl="1" indent="-457200">
              <a:buFont typeface="+mj-lt"/>
              <a:buAutoNum type="arabicPeriod"/>
            </a:pPr>
            <a:r>
              <a:rPr lang="en-IN" sz="1600" i="1" dirty="0"/>
              <a:t>Social..Finance..Analytics..Advertising</a:t>
            </a:r>
          </a:p>
          <a:p>
            <a:pPr marL="914400" lvl="1" indent="-457200">
              <a:buFont typeface="+mj-lt"/>
              <a:buAutoNum type="arabicPeriod"/>
            </a:pPr>
            <a:r>
              <a:rPr lang="en-IN" sz="1600" i="1" dirty="0"/>
              <a:t>News...</a:t>
            </a:r>
            <a:r>
              <a:rPr lang="en-IN" sz="1600" i="1" dirty="0" err="1"/>
              <a:t>Search.and..Messaging</a:t>
            </a:r>
            <a:endParaRPr lang="en-IN" sz="2000" dirty="0"/>
          </a:p>
        </p:txBody>
      </p:sp>
      <p:sp>
        <p:nvSpPr>
          <p:cNvPr id="5" name="Title 1"/>
          <p:cNvSpPr>
            <a:spLocks noGrp="1"/>
          </p:cNvSpPr>
          <p:nvPr>
            <p:ph type="title"/>
          </p:nvPr>
        </p:nvSpPr>
        <p:spPr>
          <a:xfrm>
            <a:off x="1136469" y="640080"/>
            <a:ext cx="9313817" cy="856138"/>
          </a:xfrm>
        </p:spPr>
        <p:txBody>
          <a:bodyPr>
            <a:normAutofit/>
          </a:bodyPr>
          <a:lstStyle/>
          <a:p>
            <a:pPr algn="ctr"/>
            <a:r>
              <a:rPr lang="en-IN" b="1" dirty="0">
                <a:solidFill>
                  <a:schemeClr val="accent1">
                    <a:lumMod val="75000"/>
                  </a:schemeClr>
                </a:solidFill>
                <a:latin typeface="Nirmala UI" pitchFamily="34" charset="0"/>
                <a:cs typeface="Nirmala UI" pitchFamily="34" charset="0"/>
              </a:rPr>
              <a:t> </a:t>
            </a:r>
            <a:r>
              <a:rPr lang="en-IN" b="1" dirty="0">
                <a:solidFill>
                  <a:schemeClr val="accent1"/>
                </a:solidFill>
                <a:latin typeface="Nirmala UI" pitchFamily="34" charset="0"/>
                <a:cs typeface="Nirmala UI" pitchFamily="34" charset="0"/>
              </a:rPr>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600" dirty="0"/>
          </a:p>
          <a:p>
            <a:pPr marL="0" indent="0">
              <a:buNone/>
            </a:pPr>
            <a:r>
              <a:rPr lang="en-IN" sz="2000" dirty="0"/>
              <a:t>Sparks Fund Management is an </a:t>
            </a:r>
            <a:r>
              <a:rPr lang="en-IN" sz="2000" b="1" dirty="0"/>
              <a:t>Assent Management Company </a:t>
            </a:r>
            <a:r>
              <a:rPr lang="en-IN" sz="2000" dirty="0"/>
              <a:t>looking to make investments in few companies. They want to understand Global trends in investment so they can make investment decisions effectively.</a:t>
            </a:r>
          </a:p>
          <a:p>
            <a:pPr marL="0" indent="0">
              <a:buNone/>
            </a:pPr>
            <a:r>
              <a:rPr lang="en-IN" sz="2000" dirty="0"/>
              <a:t>Presentation helps them with their decisions by analysing the Market trends on three basis.</a:t>
            </a:r>
          </a:p>
          <a:p>
            <a:pPr marL="914400" lvl="1" indent="-457200">
              <a:buFont typeface="+mj-lt"/>
              <a:buAutoNum type="arabicPeriod"/>
            </a:pPr>
            <a:r>
              <a:rPr lang="en-IN" sz="1600" i="1" dirty="0"/>
              <a:t>Best Funding Type</a:t>
            </a:r>
          </a:p>
          <a:p>
            <a:pPr marL="914400" lvl="1" indent="-457200">
              <a:buFont typeface="+mj-lt"/>
              <a:buAutoNum type="arabicPeriod"/>
            </a:pPr>
            <a:r>
              <a:rPr lang="en-IN" sz="1600" i="1" dirty="0"/>
              <a:t>Top Country for Investment.</a:t>
            </a:r>
          </a:p>
          <a:p>
            <a:pPr marL="914400" lvl="1" indent="-457200">
              <a:buFont typeface="+mj-lt"/>
              <a:buAutoNum type="arabicPeriod"/>
            </a:pPr>
            <a:r>
              <a:rPr lang="en-IN" sz="1600" i="1" dirty="0"/>
              <a:t>Top Sector for Investment</a:t>
            </a:r>
            <a:r>
              <a:rPr lang="en-IN" sz="1600" dirty="0"/>
              <a:t>. </a:t>
            </a:r>
          </a:p>
          <a:p>
            <a:pPr marL="0" indent="0">
              <a:buNone/>
            </a:pPr>
            <a:r>
              <a:rPr lang="en-IN" sz="2000" dirty="0"/>
              <a:t>Strategy – Basic Strategy is to invest where others are investing, this is kept in mind while doing all three above analysis.</a:t>
            </a:r>
          </a:p>
          <a:p>
            <a:pPr marL="0" indent="0">
              <a:buNone/>
            </a:pPr>
            <a:r>
              <a:rPr lang="en-IN" sz="2000" dirty="0"/>
              <a:t>Constraints – </a:t>
            </a:r>
          </a:p>
          <a:p>
            <a:pPr marL="914400" lvl="1" indent="-457200">
              <a:buFont typeface="+mj-lt"/>
              <a:buAutoNum type="arabicPeriod"/>
            </a:pPr>
            <a:r>
              <a:rPr lang="en-IN" sz="1600" i="1" dirty="0"/>
              <a:t>Investment Capital has to be between 5Mn-15Mn dollars.</a:t>
            </a:r>
          </a:p>
          <a:p>
            <a:pPr marL="914400" lvl="1" indent="-457200">
              <a:buFont typeface="+mj-lt"/>
              <a:buAutoNum type="arabicPeriod"/>
            </a:pPr>
            <a:r>
              <a:rPr lang="en-IN" sz="1600" i="1" dirty="0"/>
              <a:t>Country of Investment should have English as Official Language.           </a:t>
            </a:r>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4800" dirty="0">
                <a:solidFill>
                  <a:srgbClr val="0070C0"/>
                </a:solidFill>
                <a:latin typeface="Nirmala UI" pitchFamily="34" charset="0"/>
                <a:cs typeface="Nirmala UI" pitchFamily="34" charset="0"/>
              </a:rPr>
              <a:t>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119" y="1854926"/>
            <a:ext cx="11168742" cy="4344261"/>
          </a:xfrm>
        </p:spPr>
        <p:txBody>
          <a:bodyPr>
            <a:normAutofit fontScale="92500" lnSpcReduction="10000"/>
          </a:bodyPr>
          <a:lstStyle/>
          <a:p>
            <a:pPr marL="0" indent="0">
              <a:buNone/>
            </a:pPr>
            <a:r>
              <a:rPr lang="en-IN" sz="1800" dirty="0"/>
              <a:t>                                                                          </a:t>
            </a:r>
            <a:r>
              <a:rPr lang="en-IN" sz="1800" b="1" dirty="0"/>
              <a:t>Business Objective </a:t>
            </a:r>
            <a:r>
              <a:rPr lang="en-IN" sz="1800" dirty="0"/>
              <a:t>: Explained Above Slide</a:t>
            </a:r>
          </a:p>
          <a:p>
            <a:pPr marL="0" indent="0">
              <a:buNone/>
            </a:pPr>
            <a:r>
              <a:rPr lang="en-IN" sz="1800" dirty="0"/>
              <a:t>                                                                          </a:t>
            </a:r>
            <a:r>
              <a:rPr lang="en-IN" sz="1800" b="1" dirty="0"/>
              <a:t>Data</a:t>
            </a:r>
            <a:r>
              <a:rPr lang="en-IN" sz="1800" dirty="0"/>
              <a:t> : Present in Excel Format, Information about all companies and </a:t>
            </a:r>
          </a:p>
          <a:p>
            <a:pPr marL="0" indent="0">
              <a:buNone/>
            </a:pPr>
            <a:r>
              <a:rPr lang="en-IN" sz="1800" dirty="0"/>
              <a:t>                                                                           details about Investment in them and mapping of primary sectors</a:t>
            </a:r>
          </a:p>
          <a:p>
            <a:pPr marL="0" indent="0">
              <a:buNone/>
            </a:pPr>
            <a:r>
              <a:rPr lang="en-IN" sz="1800" dirty="0"/>
              <a:t>                                                                           to their main sectors</a:t>
            </a:r>
          </a:p>
          <a:p>
            <a:pPr marL="0" indent="0">
              <a:buNone/>
            </a:pPr>
            <a:r>
              <a:rPr lang="en-IN" sz="1800" dirty="0"/>
              <a:t>                                                                          </a:t>
            </a:r>
            <a:r>
              <a:rPr lang="en-IN" sz="1800" b="1" dirty="0"/>
              <a:t>Data Preparation </a:t>
            </a:r>
            <a:r>
              <a:rPr lang="en-IN" sz="1800" dirty="0"/>
              <a:t>: Cleaning of the data available by replacing the NA</a:t>
            </a:r>
          </a:p>
          <a:p>
            <a:pPr marL="0" indent="0">
              <a:buNone/>
            </a:pPr>
            <a:r>
              <a:rPr lang="en-IN" sz="1800" dirty="0"/>
              <a:t>                                                                           values with meaningful values wherever necessary.</a:t>
            </a:r>
          </a:p>
          <a:p>
            <a:pPr marL="0" indent="0">
              <a:buNone/>
            </a:pPr>
            <a:r>
              <a:rPr lang="en-IN" sz="1800" dirty="0"/>
              <a:t>                                                                          </a:t>
            </a:r>
            <a:r>
              <a:rPr lang="en-IN" sz="1800" b="1" dirty="0"/>
              <a:t>Modelling</a:t>
            </a:r>
            <a:r>
              <a:rPr lang="en-IN" sz="1800" dirty="0"/>
              <a:t>: Applying a Model following the constraints above and sorting</a:t>
            </a:r>
          </a:p>
          <a:p>
            <a:pPr marL="0" indent="0">
              <a:buNone/>
            </a:pPr>
            <a:r>
              <a:rPr lang="en-IN" sz="1800" dirty="0"/>
              <a:t>                                                                          the results step by step coming to a conclusion for completing the objective.</a:t>
            </a:r>
          </a:p>
          <a:p>
            <a:pPr marL="0" indent="0">
              <a:buNone/>
            </a:pPr>
            <a:r>
              <a:rPr lang="en-IN" sz="1800" dirty="0"/>
              <a:t>                                                                          </a:t>
            </a:r>
            <a:r>
              <a:rPr lang="en-IN" sz="1800" b="1" dirty="0"/>
              <a:t>Evaluation</a:t>
            </a:r>
            <a:r>
              <a:rPr lang="en-IN" sz="1800" dirty="0"/>
              <a:t>: Evaluating the results in different tools, reviewing the             </a:t>
            </a:r>
          </a:p>
          <a:p>
            <a:pPr marL="0" indent="0">
              <a:buNone/>
            </a:pPr>
            <a:r>
              <a:rPr lang="en-IN" sz="1800" dirty="0"/>
              <a:t>                                                                          process and summarizing the results keeping the business success</a:t>
            </a:r>
          </a:p>
          <a:p>
            <a:pPr marL="0" indent="0">
              <a:buNone/>
            </a:pPr>
            <a:r>
              <a:rPr lang="en-IN" sz="1800" dirty="0"/>
              <a:t>                                                                          constraints in </a:t>
            </a:r>
            <a:r>
              <a:rPr lang="en-IN" sz="1800"/>
              <a:t>mind(Above Slide)  </a:t>
            </a:r>
            <a:endParaRPr lang="en-IN" sz="1800" dirty="0"/>
          </a:p>
          <a:p>
            <a:pPr marL="0" indent="0">
              <a:buNone/>
            </a:pPr>
            <a:r>
              <a:rPr lang="en-IN" sz="1800" dirty="0"/>
              <a:t>.				       </a:t>
            </a:r>
            <a:r>
              <a:rPr lang="en-IN" sz="1800" b="1" dirty="0"/>
              <a:t>Tools Used </a:t>
            </a:r>
            <a:r>
              <a:rPr lang="en-IN" sz="1800" dirty="0"/>
              <a:t>: R, Excel, Tableau</a:t>
            </a:r>
          </a:p>
          <a:p>
            <a:pPr marL="0" indent="0">
              <a:buNone/>
            </a:pPr>
            <a:r>
              <a:rPr lang="en-IN" sz="1800" dirty="0"/>
              <a:t>                                                                                           </a:t>
            </a:r>
          </a:p>
          <a:p>
            <a:pPr marL="0" indent="0">
              <a:buNone/>
            </a:pPr>
            <a:endParaRPr lang="en-IN" sz="1800" dirty="0"/>
          </a:p>
          <a:p>
            <a:pPr marL="0" indent="0">
              <a:buNone/>
            </a:pPr>
            <a:endParaRPr lang="en-IN" sz="1800" dirty="0"/>
          </a:p>
        </p:txBody>
      </p:sp>
      <p:sp>
        <p:nvSpPr>
          <p:cNvPr id="5" name="Title 1"/>
          <p:cNvSpPr>
            <a:spLocks noGrp="1"/>
          </p:cNvSpPr>
          <p:nvPr>
            <p:ph type="title"/>
          </p:nvPr>
        </p:nvSpPr>
        <p:spPr>
          <a:xfrm>
            <a:off x="1136469" y="640080"/>
            <a:ext cx="9313817" cy="856138"/>
          </a:xfrm>
        </p:spPr>
        <p:txBody>
          <a:bodyPr>
            <a:noAutofit/>
          </a:bodyPr>
          <a:lstStyle/>
          <a:p>
            <a:r>
              <a:rPr lang="en-IN" dirty="0">
                <a:solidFill>
                  <a:schemeClr val="accent1"/>
                </a:solidFill>
                <a:latin typeface="Nirmala UI" pitchFamily="34" charset="0"/>
                <a:cs typeface="Nirmala UI" pitchFamily="34" charset="0"/>
              </a:rPr>
              <a:t>Problem Solving Methodology- CRISP DM Framework</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79320"/>
            <a:ext cx="4525109" cy="4087017"/>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chemeClr val="accent1"/>
                </a:solidFill>
                <a:latin typeface="Nirmala UI" pitchFamily="34" charset="0"/>
                <a:cs typeface="Nirmala UI" pitchFamily="34" charset="0"/>
              </a:rPr>
              <a:t>Funding Type Analysis </a:t>
            </a:r>
          </a:p>
        </p:txBody>
      </p:sp>
      <p:sp>
        <p:nvSpPr>
          <p:cNvPr id="3" name="Content Placeholder 2"/>
          <p:cNvSpPr>
            <a:spLocks noGrp="1"/>
          </p:cNvSpPr>
          <p:nvPr>
            <p:ph idx="1"/>
          </p:nvPr>
        </p:nvSpPr>
        <p:spPr/>
        <p:txBody>
          <a:bodyPr>
            <a:normAutofit/>
          </a:bodyPr>
          <a:lstStyle/>
          <a:p>
            <a:pPr marL="0" indent="0" algn="ctr">
              <a:buNone/>
            </a:pPr>
            <a:r>
              <a:rPr lang="en-IN" sz="2000" b="1" dirty="0"/>
              <a:t>Strategy And Steps Followed</a:t>
            </a:r>
          </a:p>
          <a:p>
            <a:pPr marL="457200" indent="-457200">
              <a:buAutoNum type="arabicPeriod"/>
            </a:pPr>
            <a:r>
              <a:rPr lang="en-IN" sz="2000" dirty="0"/>
              <a:t>Reading Excel Data available in R.</a:t>
            </a:r>
          </a:p>
          <a:p>
            <a:pPr marL="457200" indent="-457200">
              <a:buAutoNum type="arabicPeriod"/>
            </a:pPr>
            <a:r>
              <a:rPr lang="en-IN" sz="2000" dirty="0"/>
              <a:t>Merging of the Data in a single master frame for further analysis.</a:t>
            </a:r>
          </a:p>
          <a:p>
            <a:pPr marL="457200" indent="-457200">
              <a:buAutoNum type="arabicPeriod"/>
            </a:pPr>
            <a:r>
              <a:rPr lang="en-IN" sz="2000" dirty="0"/>
              <a:t>Replacing the NA values of the funding amount to unique value so the records with them can be discarded in further analysis.</a:t>
            </a:r>
            <a:endParaRPr lang="en-IN" sz="1000" dirty="0"/>
          </a:p>
          <a:p>
            <a:pPr lvl="1"/>
            <a:r>
              <a:rPr lang="en-IN" sz="1600" b="1" dirty="0"/>
              <a:t>Choices was to either not to include them for further analysis or impute them with mean or median. We decided to   not include them as the data is very skewed and the count of them is very high (17%) , so it will change the analysis very much if we include them .</a:t>
            </a:r>
          </a:p>
          <a:p>
            <a:pPr marL="457200" lvl="1" indent="0">
              <a:buNone/>
            </a:pPr>
            <a:endParaRPr lang="en-IN" sz="1600" b="1" dirty="0"/>
          </a:p>
          <a:p>
            <a:pPr marL="457200" indent="-457200">
              <a:buAutoNum type="arabicPeriod"/>
            </a:pPr>
            <a:r>
              <a:rPr lang="en-IN" sz="2000" dirty="0"/>
              <a:t>Found out the average investment in the asked funding types (</a:t>
            </a:r>
            <a:r>
              <a:rPr lang="en-US" sz="2000" dirty="0"/>
              <a:t>venture, angel, seed, and private equity) and for which ever type the constraint of 5Mn -15 </a:t>
            </a:r>
            <a:r>
              <a:rPr lang="en-US" sz="2000" dirty="0" err="1"/>
              <a:t>Mn</a:t>
            </a:r>
            <a:r>
              <a:rPr lang="en-US" sz="2000" dirty="0"/>
              <a:t> is fulfilled that type is chosen as the required Funding type.</a:t>
            </a:r>
            <a:endParaRPr lang="en-IN" sz="2000" b="1" dirty="0"/>
          </a:p>
          <a:p>
            <a:pPr marL="457200" indent="-457200">
              <a:buAutoNum type="arabicPeriod"/>
            </a:pPr>
            <a:r>
              <a:rPr lang="en-IN" sz="2000" b="1" i="1" dirty="0"/>
              <a:t>Plot of the analysis is included in the coming slides.( Plot 1)</a:t>
            </a:r>
            <a:endParaRPr lang="en-IN" sz="2000" i="1"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dirty="0">
                <a:solidFill>
                  <a:schemeClr val="accent1"/>
                </a:solidFill>
                <a:latin typeface="Nirmala UI" pitchFamily="34" charset="0"/>
                <a:cs typeface="Nirmala UI" pitchFamily="34" charset="0"/>
              </a:rPr>
              <a:t>Country Analysis</a:t>
            </a:r>
          </a:p>
        </p:txBody>
      </p:sp>
      <p:sp>
        <p:nvSpPr>
          <p:cNvPr id="3" name="Content Placeholder 2"/>
          <p:cNvSpPr>
            <a:spLocks noGrp="1"/>
          </p:cNvSpPr>
          <p:nvPr>
            <p:ph idx="1"/>
          </p:nvPr>
        </p:nvSpPr>
        <p:spPr/>
        <p:txBody>
          <a:bodyPr>
            <a:normAutofit/>
          </a:bodyPr>
          <a:lstStyle/>
          <a:p>
            <a:pPr marL="0" indent="0" algn="ctr">
              <a:buNone/>
            </a:pPr>
            <a:r>
              <a:rPr lang="en-IN" sz="2000" b="1" dirty="0"/>
              <a:t>Strategy And Steps Followed</a:t>
            </a:r>
            <a:endParaRPr lang="en-IN" sz="2000" dirty="0"/>
          </a:p>
          <a:p>
            <a:pPr marL="0" indent="0">
              <a:buNone/>
            </a:pPr>
            <a:endParaRPr lang="en-IN" sz="2000" b="1" dirty="0"/>
          </a:p>
          <a:p>
            <a:pPr marL="457200" indent="-457200">
              <a:buFont typeface="+mj-lt"/>
              <a:buAutoNum type="arabicPeriod"/>
            </a:pPr>
            <a:r>
              <a:rPr lang="en-IN" sz="2000" dirty="0"/>
              <a:t>Filtered the master frame with the funding type calculated above.</a:t>
            </a:r>
          </a:p>
          <a:p>
            <a:pPr marL="457200" indent="-457200">
              <a:buFont typeface="+mj-lt"/>
              <a:buAutoNum type="arabicPeriod"/>
            </a:pPr>
            <a:r>
              <a:rPr lang="en-IN" sz="2000" dirty="0"/>
              <a:t>Import the English Speaking Countries PDF provided along with the data.</a:t>
            </a:r>
          </a:p>
          <a:p>
            <a:pPr marL="457200" indent="-457200">
              <a:buFont typeface="+mj-lt"/>
              <a:buAutoNum type="arabicPeriod"/>
            </a:pPr>
            <a:r>
              <a:rPr lang="en-IN" sz="2000" dirty="0"/>
              <a:t>Narrowing it down to top 9 (top9 Frame) countries ( English and Non English) by aggregating it on the basis of sum of investments made in the countries in descending order.</a:t>
            </a:r>
          </a:p>
          <a:p>
            <a:pPr marL="457200" indent="-457200">
              <a:buFont typeface="+mj-lt"/>
              <a:buAutoNum type="arabicPeriod"/>
            </a:pPr>
            <a:r>
              <a:rPr lang="en-IN" sz="2000" dirty="0"/>
              <a:t>Adding the flag of English and Non English Speaking Countries to the top9 Frame so top 3 English Speaking countries can be filtered out.</a:t>
            </a:r>
          </a:p>
          <a:p>
            <a:pPr marL="457200" indent="-457200">
              <a:buFont typeface="+mj-lt"/>
              <a:buAutoNum type="arabicPeriod"/>
            </a:pPr>
            <a:r>
              <a:rPr lang="en-IN" sz="2000" b="1" i="1" dirty="0"/>
              <a:t>Plot of the analysis is included in the coming slides.( Plot 2)</a:t>
            </a:r>
            <a:endParaRPr lang="en-IN" sz="2000" i="1" dirty="0"/>
          </a:p>
          <a:p>
            <a:pPr marL="0" indent="0">
              <a:buNone/>
            </a:pPr>
            <a:endParaRPr lang="en-IN" sz="20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chemeClr val="accent1"/>
                </a:solidFill>
                <a:latin typeface="Nirmala UI" pitchFamily="34" charset="0"/>
                <a:cs typeface="Nirmala UI" pitchFamily="34" charset="0"/>
              </a:rPr>
              <a:t>Sector Analysis</a:t>
            </a:r>
          </a:p>
        </p:txBody>
      </p:sp>
      <p:sp>
        <p:nvSpPr>
          <p:cNvPr id="3" name="Content Placeholder 2"/>
          <p:cNvSpPr>
            <a:spLocks noGrp="1"/>
          </p:cNvSpPr>
          <p:nvPr>
            <p:ph idx="1"/>
          </p:nvPr>
        </p:nvSpPr>
        <p:spPr/>
        <p:txBody>
          <a:bodyPr>
            <a:normAutofit/>
          </a:bodyPr>
          <a:lstStyle/>
          <a:p>
            <a:pPr marL="0" indent="0" algn="ctr">
              <a:buNone/>
            </a:pPr>
            <a:r>
              <a:rPr lang="en-IN" sz="2000" b="1" dirty="0"/>
              <a:t>Strategy And Steps Followed</a:t>
            </a:r>
          </a:p>
          <a:p>
            <a:pPr marL="0" indent="0" algn="ctr">
              <a:buNone/>
            </a:pPr>
            <a:endParaRPr lang="en-IN" sz="2000" b="1" dirty="0"/>
          </a:p>
          <a:p>
            <a:pPr marL="457200" indent="-457200">
              <a:buFont typeface="+mj-lt"/>
              <a:buAutoNum type="arabicPeriod"/>
            </a:pPr>
            <a:r>
              <a:rPr lang="en-IN" sz="2000" dirty="0"/>
              <a:t>Extracting the primary sector from the category list given with the companies data, and adding it to the master frame</a:t>
            </a:r>
          </a:p>
          <a:p>
            <a:pPr marL="457200" indent="-457200">
              <a:buFont typeface="+mj-lt"/>
              <a:buAutoNum type="arabicPeriod"/>
            </a:pPr>
            <a:r>
              <a:rPr lang="en-IN" sz="2000" dirty="0"/>
              <a:t>Merging the mapping data with the master data frame so that the primary sector extracted above will be mapped to its main sector.</a:t>
            </a:r>
          </a:p>
          <a:p>
            <a:pPr marL="457200" indent="-457200">
              <a:buFont typeface="+mj-lt"/>
              <a:buAutoNum type="arabicPeriod"/>
            </a:pPr>
            <a:r>
              <a:rPr lang="en-IN" sz="2000" dirty="0"/>
              <a:t>Filtering from the master frame three different frames for the top 3 English speaking countries following the constraints of capital and the funding type calculated above.</a:t>
            </a:r>
          </a:p>
          <a:p>
            <a:pPr marL="457200" indent="-457200">
              <a:buFont typeface="+mj-lt"/>
              <a:buAutoNum type="arabicPeriod"/>
            </a:pPr>
            <a:r>
              <a:rPr lang="en-IN" sz="2000" dirty="0"/>
              <a:t>Aggregating the three frames on main sectors with the investment raised in each sector to get the top 3 sectors in each countries.</a:t>
            </a:r>
          </a:p>
          <a:p>
            <a:pPr marL="457200" indent="-457200">
              <a:buFont typeface="+mj-lt"/>
              <a:buAutoNum type="arabicPeriod"/>
            </a:pPr>
            <a:r>
              <a:rPr lang="en-IN" sz="2000" b="1" i="1" dirty="0"/>
              <a:t>Plot of the analysis is included in the coming slides.( Plot 3)</a:t>
            </a:r>
            <a:endParaRPr lang="en-IN" sz="2000" i="1"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accent1"/>
                </a:solidFill>
                <a:latin typeface="Nirmala UI" pitchFamily="34" charset="0"/>
                <a:cs typeface="Nirmala UI" pitchFamily="34" charset="0"/>
              </a:rPr>
              <a:t>Result : Venture Investment Type</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338" y="1854200"/>
            <a:ext cx="6936600" cy="4344988"/>
          </a:xfrm>
        </p:spPr>
      </p:pic>
    </p:spTree>
    <p:extLst>
      <p:ext uri="{BB962C8B-B14F-4D97-AF65-F5344CB8AC3E}">
        <p14:creationId xmlns:p14="http://schemas.microsoft.com/office/powerpoint/2010/main" val="268757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 </a:t>
            </a:r>
            <a:r>
              <a:rPr lang="en-IN" sz="1800" i="1" dirty="0"/>
              <a:t>:      </a:t>
            </a:r>
            <a:r>
              <a:rPr lang="en-IN" sz="1800" b="1" i="1" dirty="0" err="1"/>
              <a:t>Eng</a:t>
            </a:r>
            <a:r>
              <a:rPr lang="en-IN" sz="1800" b="1" i="1" dirty="0"/>
              <a:t> Flag: 0- English Not Official language, 1- English Official Language</a:t>
            </a:r>
          </a:p>
        </p:txBody>
      </p:sp>
      <p:sp>
        <p:nvSpPr>
          <p:cNvPr id="6" name="Title 1"/>
          <p:cNvSpPr>
            <a:spLocks noGrp="1"/>
          </p:cNvSpPr>
          <p:nvPr>
            <p:ph type="title"/>
          </p:nvPr>
        </p:nvSpPr>
        <p:spPr>
          <a:xfrm>
            <a:off x="1136469" y="640080"/>
            <a:ext cx="9313817" cy="856138"/>
          </a:xfrm>
        </p:spPr>
        <p:txBody>
          <a:bodyPr/>
          <a:lstStyle/>
          <a:p>
            <a:r>
              <a:rPr lang="en-IN" b="1" dirty="0">
                <a:solidFill>
                  <a:schemeClr val="accent1"/>
                </a:solidFill>
                <a:latin typeface="Nirmala UI" pitchFamily="34" charset="0"/>
                <a:cs typeface="Nirmala UI" pitchFamily="34" charset="0"/>
              </a:rPr>
              <a:t>Result : USA( Top English Country)</a:t>
            </a:r>
            <a:endParaRPr lang="en-IN" sz="2800" dirty="0">
              <a:solidFill>
                <a:schemeClr val="accent1"/>
              </a:solidFill>
              <a:latin typeface="Nirmala UI" pitchFamily="34" charset="0"/>
              <a:cs typeface="Nirmala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4" y="2511821"/>
            <a:ext cx="9164329" cy="3077004"/>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b="1" dirty="0">
                <a:solidFill>
                  <a:schemeClr val="accent1"/>
                </a:solidFill>
                <a:latin typeface="Nirmala UI" pitchFamily="34" charset="0"/>
                <a:cs typeface="Nirmala UI" pitchFamily="34" charset="0"/>
              </a:rPr>
              <a:t>Result : Others( Top Sector in all three      countries)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45" y="1580413"/>
            <a:ext cx="6630325" cy="5277587"/>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698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Nirmala UI</vt:lpstr>
      <vt:lpstr>Times New Roman</vt:lpstr>
      <vt:lpstr>Office Theme</vt:lpstr>
      <vt:lpstr>INVESTMENT CASE STUDY   SUBMISSION </vt:lpstr>
      <vt:lpstr> Abstract</vt:lpstr>
      <vt:lpstr>Problem Solving Methodology- CRISP DM Framework</vt:lpstr>
      <vt:lpstr>Funding Type Analysis </vt:lpstr>
      <vt:lpstr> Country Analysis</vt:lpstr>
      <vt:lpstr>Sector Analysis</vt:lpstr>
      <vt:lpstr>Result : Venture Investment Type</vt:lpstr>
      <vt:lpstr>Result : USA( Top English Country)</vt:lpstr>
      <vt:lpstr> Result : Others( Top Sector in all three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Pandit Floki</cp:lastModifiedBy>
  <cp:revision>69</cp:revision>
  <dcterms:created xsi:type="dcterms:W3CDTF">2016-06-09T08:16:28Z</dcterms:created>
  <dcterms:modified xsi:type="dcterms:W3CDTF">2017-05-07T13:21:59Z</dcterms:modified>
</cp:coreProperties>
</file>