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Lexend Dec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LexendDeca-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LexendDeca-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cc939cd19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cc939cd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cc939cd19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cc939cd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cc939cd19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cc939cd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cc939cd19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cc939cd1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cc939cd19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cc939cd1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cc939cd19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cc939cd1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cc939cd19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cc939cd1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cc939cd19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cc939cd1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cc939cd19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cc939cd1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cc939cd19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cc939cd1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cc939cd19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cc939cd1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cc939cd19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cc939cd1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cc939cd19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cc939cd1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cc939cd19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cc939cd1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cc939cd19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cc939cd1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cc939cd19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cc939cd19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6cc939cd19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6cc939cd1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cc939cd19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cc939cd19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7b26f422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7b26f4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6f84f8435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6f84f84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6f84f8435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6f84f84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6f84f8435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6f84f843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6f84f8435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6f84f843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330200" y="457200"/>
            <a:ext cx="5334000" cy="168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 to software testing</a:t>
            </a:r>
            <a:endParaRPr/>
          </a:p>
        </p:txBody>
      </p:sp>
      <p:pic>
        <p:nvPicPr>
          <p:cNvPr id="61" name="Google Shape;61;p13"/>
          <p:cNvPicPr preferRelativeResize="0"/>
          <p:nvPr/>
        </p:nvPicPr>
        <p:blipFill>
          <a:blip r:embed="rId3">
            <a:alphaModFix/>
          </a:blip>
          <a:stretch>
            <a:fillRect/>
          </a:stretch>
        </p:blipFill>
        <p:spPr>
          <a:xfrm>
            <a:off x="8250592" y="4161576"/>
            <a:ext cx="586165" cy="686300"/>
          </a:xfrm>
          <a:prstGeom prst="rect">
            <a:avLst/>
          </a:prstGeom>
          <a:noFill/>
          <a:ln>
            <a:noFill/>
          </a:ln>
        </p:spPr>
      </p:pic>
      <p:sp>
        <p:nvSpPr>
          <p:cNvPr id="62" name="Google Shape;62;p13"/>
          <p:cNvSpPr txBox="1"/>
          <p:nvPr/>
        </p:nvSpPr>
        <p:spPr>
          <a:xfrm>
            <a:off x="330200" y="2222500"/>
            <a:ext cx="46989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Muli"/>
              <a:buChar char="●"/>
            </a:pPr>
            <a:r>
              <a:rPr lang="en" sz="2400">
                <a:solidFill>
                  <a:schemeClr val="lt1"/>
                </a:solidFill>
                <a:latin typeface="Muli"/>
                <a:ea typeface="Muli"/>
                <a:cs typeface="Muli"/>
                <a:sym typeface="Muli"/>
              </a:rPr>
              <a:t>Definition and Purpose.</a:t>
            </a:r>
            <a:endParaRPr sz="2400">
              <a:solidFill>
                <a:schemeClr val="lt1"/>
              </a:solidFill>
              <a:latin typeface="Muli"/>
              <a:ea typeface="Muli"/>
              <a:cs typeface="Muli"/>
              <a:sym typeface="Muli"/>
            </a:endParaRPr>
          </a:p>
          <a:p>
            <a:pPr indent="-381000" lvl="0" marL="457200" rtl="0" algn="l">
              <a:spcBef>
                <a:spcPts val="0"/>
              </a:spcBef>
              <a:spcAft>
                <a:spcPts val="0"/>
              </a:spcAft>
              <a:buClr>
                <a:schemeClr val="lt1"/>
              </a:buClr>
              <a:buSzPts val="2400"/>
              <a:buFont typeface="Muli"/>
              <a:buChar char="●"/>
            </a:pPr>
            <a:r>
              <a:rPr lang="en" sz="2400">
                <a:solidFill>
                  <a:schemeClr val="lt1"/>
                </a:solidFill>
                <a:latin typeface="Muli"/>
                <a:ea typeface="Muli"/>
                <a:cs typeface="Muli"/>
                <a:sym typeface="Muli"/>
              </a:rPr>
              <a:t>Role in Software Development Lifecycle (SDLC).</a:t>
            </a:r>
            <a:endParaRPr sz="2400">
              <a:solidFill>
                <a:schemeClr val="lt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The basic concepts of OOPs are</a:t>
            </a:r>
            <a:endParaRPr sz="4300"/>
          </a:p>
        </p:txBody>
      </p:sp>
      <p:sp>
        <p:nvSpPr>
          <p:cNvPr id="136" name="Google Shape;136;p22"/>
          <p:cNvSpPr txBox="1"/>
          <p:nvPr>
            <p:ph idx="4294967295" type="subTitle"/>
          </p:nvPr>
        </p:nvSpPr>
        <p:spPr>
          <a:xfrm>
            <a:off x="216525" y="2093175"/>
            <a:ext cx="7227000" cy="13809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sz="1800"/>
              <a:t>Object</a:t>
            </a:r>
            <a:endParaRPr sz="1800"/>
          </a:p>
          <a:p>
            <a:pPr indent="-342900" lvl="0" marL="457200" rtl="0" algn="l">
              <a:spcBef>
                <a:spcPts val="0"/>
              </a:spcBef>
              <a:spcAft>
                <a:spcPts val="0"/>
              </a:spcAft>
              <a:buSzPts val="1800"/>
              <a:buChar char="⬡"/>
            </a:pPr>
            <a:r>
              <a:rPr lang="en" sz="1800"/>
              <a:t>Class</a:t>
            </a:r>
            <a:endParaRPr sz="1800"/>
          </a:p>
          <a:p>
            <a:pPr indent="-342900" lvl="0" marL="457200" rtl="0" algn="l">
              <a:spcBef>
                <a:spcPts val="0"/>
              </a:spcBef>
              <a:spcAft>
                <a:spcPts val="0"/>
              </a:spcAft>
              <a:buSzPts val="1800"/>
              <a:buChar char="⬡"/>
            </a:pPr>
            <a:r>
              <a:rPr lang="en" sz="1800"/>
              <a:t>Inheritance</a:t>
            </a:r>
            <a:endParaRPr sz="1800"/>
          </a:p>
          <a:p>
            <a:pPr indent="-342900" lvl="0" marL="457200" rtl="0" algn="l">
              <a:spcBef>
                <a:spcPts val="0"/>
              </a:spcBef>
              <a:spcAft>
                <a:spcPts val="0"/>
              </a:spcAft>
              <a:buSzPts val="1800"/>
              <a:buChar char="⬡"/>
            </a:pPr>
            <a:r>
              <a:rPr lang="en" sz="1800"/>
              <a:t>Polymorphism</a:t>
            </a:r>
            <a:endParaRPr sz="1800"/>
          </a:p>
          <a:p>
            <a:pPr indent="-342900" lvl="0" marL="457200" rtl="0" algn="l">
              <a:spcBef>
                <a:spcPts val="0"/>
              </a:spcBef>
              <a:spcAft>
                <a:spcPts val="0"/>
              </a:spcAft>
              <a:buSzPts val="1800"/>
              <a:buChar char="⬡"/>
            </a:pPr>
            <a:r>
              <a:rPr lang="en" sz="1800"/>
              <a:t>Abstraction</a:t>
            </a:r>
            <a:endParaRPr sz="1800"/>
          </a:p>
          <a:p>
            <a:pPr indent="-342900" lvl="0" marL="457200" rtl="0" algn="l">
              <a:spcBef>
                <a:spcPts val="0"/>
              </a:spcBef>
              <a:spcAft>
                <a:spcPts val="0"/>
              </a:spcAft>
              <a:buSzPts val="1800"/>
              <a:buChar char="⬡"/>
            </a:pPr>
            <a:r>
              <a:rPr lang="en" sz="1800"/>
              <a:t>Encapsulation</a:t>
            </a:r>
            <a:endParaRPr sz="1800"/>
          </a:p>
          <a:p>
            <a:pPr indent="0" lvl="0" marL="457200" rtl="0" algn="l">
              <a:spcBef>
                <a:spcPts val="600"/>
              </a:spcBef>
              <a:spcAft>
                <a:spcPts val="0"/>
              </a:spcAft>
              <a:buNone/>
            </a:pPr>
            <a:r>
              <a:t/>
            </a:r>
            <a:endParaRPr sz="1800"/>
          </a:p>
        </p:txBody>
      </p:sp>
      <p:sp>
        <p:nvSpPr>
          <p:cNvPr id="137" name="Google Shape;137;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Java Program Compilation </a:t>
            </a:r>
            <a:endParaRPr sz="4300"/>
          </a:p>
        </p:txBody>
      </p:sp>
      <p:sp>
        <p:nvSpPr>
          <p:cNvPr id="143" name="Google Shape;143;p23"/>
          <p:cNvSpPr txBox="1"/>
          <p:nvPr>
            <p:ph idx="4294967295" type="subTitle"/>
          </p:nvPr>
        </p:nvSpPr>
        <p:spPr>
          <a:xfrm>
            <a:off x="216525" y="2093175"/>
            <a:ext cx="7227000" cy="13809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sz="1800"/>
          </a:p>
          <a:p>
            <a:pPr indent="0" lvl="0" marL="457200" rtl="0" algn="l">
              <a:spcBef>
                <a:spcPts val="600"/>
              </a:spcBef>
              <a:spcAft>
                <a:spcPts val="0"/>
              </a:spcAft>
              <a:buNone/>
            </a:pPr>
            <a:r>
              <a:t/>
            </a:r>
            <a:endParaRPr sz="1800"/>
          </a:p>
        </p:txBody>
      </p:sp>
      <p:sp>
        <p:nvSpPr>
          <p:cNvPr id="144" name="Google Shape;144;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3"/>
          <p:cNvPicPr preferRelativeResize="0"/>
          <p:nvPr/>
        </p:nvPicPr>
        <p:blipFill>
          <a:blip r:embed="rId3">
            <a:alphaModFix/>
          </a:blip>
          <a:stretch>
            <a:fillRect/>
          </a:stretch>
        </p:blipFill>
        <p:spPr>
          <a:xfrm>
            <a:off x="216525" y="2093175"/>
            <a:ext cx="8470277" cy="2512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What is Variable</a:t>
            </a:r>
            <a:endParaRPr sz="4300"/>
          </a:p>
        </p:txBody>
      </p:sp>
      <p:sp>
        <p:nvSpPr>
          <p:cNvPr id="151" name="Google Shape;151;p24"/>
          <p:cNvSpPr txBox="1"/>
          <p:nvPr>
            <p:ph idx="4294967295" type="subTitle"/>
          </p:nvPr>
        </p:nvSpPr>
        <p:spPr>
          <a:xfrm>
            <a:off x="153025" y="1369275"/>
            <a:ext cx="7708200" cy="2123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 variable is a container which holds the value while the Java program is executed. A variable is assigned with a data type. Variable is a name of memory location. There are three types of variables in java: local, instance and static.</a:t>
            </a:r>
            <a:endParaRPr/>
          </a:p>
        </p:txBody>
      </p:sp>
      <p:sp>
        <p:nvSpPr>
          <p:cNvPr id="152" name="Google Shape;152;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What is Data Type</a:t>
            </a:r>
            <a:endParaRPr sz="4300"/>
          </a:p>
        </p:txBody>
      </p:sp>
      <p:sp>
        <p:nvSpPr>
          <p:cNvPr id="158" name="Google Shape;158;p25"/>
          <p:cNvSpPr txBox="1"/>
          <p:nvPr>
            <p:ph idx="4294967295" type="subTitle"/>
          </p:nvPr>
        </p:nvSpPr>
        <p:spPr>
          <a:xfrm>
            <a:off x="153025" y="1369275"/>
            <a:ext cx="7708200" cy="115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Data types are different sizes and values that can be stored in the variable.</a:t>
            </a:r>
            <a:endParaRPr/>
          </a:p>
        </p:txBody>
      </p:sp>
      <p:sp>
        <p:nvSpPr>
          <p:cNvPr id="159" name="Google Shape;159;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5"/>
          <p:cNvSpPr txBox="1"/>
          <p:nvPr>
            <p:ph idx="4294967295" type="subTitle"/>
          </p:nvPr>
        </p:nvSpPr>
        <p:spPr>
          <a:xfrm>
            <a:off x="216525" y="2969475"/>
            <a:ext cx="7708200" cy="115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Lets understand Data Types and variable in detail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Types of</a:t>
            </a:r>
            <a:r>
              <a:rPr lang="en" sz="4300"/>
              <a:t> Data Type</a:t>
            </a:r>
            <a:endParaRPr sz="4300"/>
          </a:p>
        </p:txBody>
      </p:sp>
      <p:sp>
        <p:nvSpPr>
          <p:cNvPr id="166" name="Google Shape;166;p26"/>
          <p:cNvSpPr txBox="1"/>
          <p:nvPr>
            <p:ph idx="4294967295" type="subTitle"/>
          </p:nvPr>
        </p:nvSpPr>
        <p:spPr>
          <a:xfrm>
            <a:off x="153025" y="1369275"/>
            <a:ext cx="7708200" cy="115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Primitive Data Types:</a:t>
            </a:r>
            <a:endParaRPr sz="1600"/>
          </a:p>
          <a:p>
            <a:pPr indent="0" lvl="0" marL="0" rtl="0" algn="l">
              <a:spcBef>
                <a:spcPts val="600"/>
              </a:spcBef>
              <a:spcAft>
                <a:spcPts val="0"/>
              </a:spcAft>
              <a:buNone/>
            </a:pPr>
            <a:r>
              <a:rPr lang="en" sz="1600"/>
              <a:t>int: Integer values (e.g., 5)</a:t>
            </a:r>
            <a:endParaRPr sz="1600"/>
          </a:p>
          <a:p>
            <a:pPr indent="0" lvl="0" marL="0" rtl="0" algn="l">
              <a:spcBef>
                <a:spcPts val="600"/>
              </a:spcBef>
              <a:spcAft>
                <a:spcPts val="0"/>
              </a:spcAft>
              <a:buNone/>
            </a:pPr>
            <a:r>
              <a:rPr lang="en" sz="1600"/>
              <a:t>double: Floating-point values (e.g., 3.14)</a:t>
            </a:r>
            <a:endParaRPr sz="1600"/>
          </a:p>
          <a:p>
            <a:pPr indent="0" lvl="0" marL="0" rtl="0" algn="l">
              <a:spcBef>
                <a:spcPts val="600"/>
              </a:spcBef>
              <a:spcAft>
                <a:spcPts val="0"/>
              </a:spcAft>
              <a:buNone/>
            </a:pPr>
            <a:r>
              <a:rPr lang="en" sz="1600"/>
              <a:t>boolean: True or false values (e.g., true)</a:t>
            </a:r>
            <a:endParaRPr sz="1600"/>
          </a:p>
          <a:p>
            <a:pPr indent="0" lvl="0" marL="0" rtl="0" algn="l">
              <a:spcBef>
                <a:spcPts val="600"/>
              </a:spcBef>
              <a:spcAft>
                <a:spcPts val="0"/>
              </a:spcAft>
              <a:buNone/>
            </a:pPr>
            <a:r>
              <a:rPr lang="en" sz="1600"/>
              <a:t>char: Single characters (e.g., 'A')</a:t>
            </a:r>
            <a:endParaRPr sz="1600"/>
          </a:p>
          <a:p>
            <a:pPr indent="0" lvl="0" marL="0" rtl="0" algn="l">
              <a:spcBef>
                <a:spcPts val="600"/>
              </a:spcBef>
              <a:spcAft>
                <a:spcPts val="0"/>
              </a:spcAft>
              <a:buNone/>
            </a:pPr>
            <a:r>
              <a:rPr lang="en" sz="1600"/>
              <a:t>byte: Small integer values (e.g., 10)</a:t>
            </a:r>
            <a:endParaRPr sz="1600"/>
          </a:p>
          <a:p>
            <a:pPr indent="0" lvl="0" marL="0" rtl="0" algn="l">
              <a:spcBef>
                <a:spcPts val="600"/>
              </a:spcBef>
              <a:spcAft>
                <a:spcPts val="0"/>
              </a:spcAft>
              <a:buNone/>
            </a:pPr>
            <a:r>
              <a:rPr lang="en" sz="1600"/>
              <a:t>short: Larger integer values (e.g., 100)</a:t>
            </a:r>
            <a:endParaRPr sz="1600"/>
          </a:p>
          <a:p>
            <a:pPr indent="0" lvl="0" marL="0" rtl="0" algn="l">
              <a:spcBef>
                <a:spcPts val="600"/>
              </a:spcBef>
              <a:spcAft>
                <a:spcPts val="0"/>
              </a:spcAft>
              <a:buNone/>
            </a:pPr>
            <a:r>
              <a:rPr lang="en" sz="1600"/>
              <a:t>long: Large integer values (e.g., 1000000)</a:t>
            </a:r>
            <a:endParaRPr sz="1600"/>
          </a:p>
          <a:p>
            <a:pPr indent="0" lvl="0" marL="0" rtl="0" algn="l">
              <a:spcBef>
                <a:spcPts val="600"/>
              </a:spcBef>
              <a:spcAft>
                <a:spcPts val="0"/>
              </a:spcAft>
              <a:buNone/>
            </a:pPr>
            <a:r>
              <a:t/>
            </a:r>
            <a:endParaRPr sz="1600"/>
          </a:p>
        </p:txBody>
      </p:sp>
      <p:sp>
        <p:nvSpPr>
          <p:cNvPr id="167" name="Google Shape;167;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Types of Data Type</a:t>
            </a:r>
            <a:endParaRPr sz="4300"/>
          </a:p>
        </p:txBody>
      </p:sp>
      <p:sp>
        <p:nvSpPr>
          <p:cNvPr id="173" name="Google Shape;173;p27"/>
          <p:cNvSpPr txBox="1"/>
          <p:nvPr>
            <p:ph idx="4294967295" type="subTitle"/>
          </p:nvPr>
        </p:nvSpPr>
        <p:spPr>
          <a:xfrm>
            <a:off x="153025" y="1369275"/>
            <a:ext cx="7708200" cy="115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600"/>
              <a:t>Non Primitive Data Types: These are data types that are derived from classes and include:</a:t>
            </a:r>
            <a:endParaRPr sz="1600"/>
          </a:p>
          <a:p>
            <a:pPr indent="0" lvl="0" marL="0" rtl="0" algn="l">
              <a:spcBef>
                <a:spcPts val="600"/>
              </a:spcBef>
              <a:spcAft>
                <a:spcPts val="0"/>
              </a:spcAft>
              <a:buNone/>
            </a:pPr>
            <a:r>
              <a:rPr lang="en" sz="1600"/>
              <a:t>String: Represents a sequence of characters (e.g., "Hello, World!")</a:t>
            </a:r>
            <a:endParaRPr sz="1600"/>
          </a:p>
          <a:p>
            <a:pPr indent="0" lvl="0" marL="0" rtl="0" algn="l">
              <a:spcBef>
                <a:spcPts val="600"/>
              </a:spcBef>
              <a:spcAft>
                <a:spcPts val="0"/>
              </a:spcAft>
              <a:buNone/>
            </a:pPr>
            <a:r>
              <a:rPr lang="en" sz="1600"/>
              <a:t>Arrays: Collections of elements of the same data type (e.g., int[], double[])</a:t>
            </a:r>
            <a:endParaRPr sz="1600"/>
          </a:p>
          <a:p>
            <a:pPr indent="0" lvl="0" marL="0" rtl="0" algn="l">
              <a:spcBef>
                <a:spcPts val="600"/>
              </a:spcBef>
              <a:spcAft>
                <a:spcPts val="0"/>
              </a:spcAft>
              <a:buNone/>
            </a:pPr>
            <a:r>
              <a:rPr lang="en" sz="1600"/>
              <a:t>Classes and Objects: Custom data types created by the programmer.</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sp>
        <p:nvSpPr>
          <p:cNvPr id="174" name="Google Shape;174;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Data Type and storage capacity</a:t>
            </a:r>
            <a:endParaRPr sz="3400"/>
          </a:p>
        </p:txBody>
      </p:sp>
      <p:sp>
        <p:nvSpPr>
          <p:cNvPr id="180" name="Google Shape;180;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8"/>
          <p:cNvPicPr preferRelativeResize="0"/>
          <p:nvPr/>
        </p:nvPicPr>
        <p:blipFill>
          <a:blip r:embed="rId3">
            <a:alphaModFix/>
          </a:blip>
          <a:stretch>
            <a:fillRect/>
          </a:stretch>
        </p:blipFill>
        <p:spPr>
          <a:xfrm>
            <a:off x="0" y="1581300"/>
            <a:ext cx="5469913" cy="356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4300"/>
          </a:p>
        </p:txBody>
      </p:sp>
      <p:sp>
        <p:nvSpPr>
          <p:cNvPr id="187" name="Google Shape;187;p29"/>
          <p:cNvSpPr txBox="1"/>
          <p:nvPr>
            <p:ph idx="4294967295" type="subTitle"/>
          </p:nvPr>
        </p:nvSpPr>
        <p:spPr>
          <a:xfrm>
            <a:off x="153025" y="1369275"/>
            <a:ext cx="7708200" cy="115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188" name="Google Shape;188;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9"/>
          <p:cNvSpPr txBox="1"/>
          <p:nvPr>
            <p:ph idx="4294967295" type="subTitle"/>
          </p:nvPr>
        </p:nvSpPr>
        <p:spPr>
          <a:xfrm>
            <a:off x="216525" y="2969475"/>
            <a:ext cx="7708200" cy="115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190" name="Google Shape;190;p29"/>
          <p:cNvPicPr preferRelativeResize="0"/>
          <p:nvPr/>
        </p:nvPicPr>
        <p:blipFill>
          <a:blip r:embed="rId3">
            <a:alphaModFix/>
          </a:blip>
          <a:stretch>
            <a:fillRect/>
          </a:stretch>
        </p:blipFill>
        <p:spPr>
          <a:xfrm>
            <a:off x="153025" y="0"/>
            <a:ext cx="8609975"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idx="4294967295" type="ctrTitle"/>
          </p:nvPr>
        </p:nvSpPr>
        <p:spPr>
          <a:xfrm>
            <a:off x="216525" y="489350"/>
            <a:ext cx="71241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Lets understand conditional statement &amp; Decision making</a:t>
            </a:r>
            <a:endParaRPr sz="3400"/>
          </a:p>
        </p:txBody>
      </p:sp>
      <p:sp>
        <p:nvSpPr>
          <p:cNvPr id="196" name="Google Shape;196;p30"/>
          <p:cNvSpPr txBox="1"/>
          <p:nvPr>
            <p:ph idx="4294967295" type="subTitle"/>
          </p:nvPr>
        </p:nvSpPr>
        <p:spPr>
          <a:xfrm>
            <a:off x="140325" y="1624450"/>
            <a:ext cx="7708200" cy="115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700"/>
              <a:t>Decision Making in programming is similar to decision-making in real life. In programming also face some situations where we want a certain block of code to be executed when some condition is fulfilled.</a:t>
            </a:r>
            <a:endParaRPr sz="1900"/>
          </a:p>
        </p:txBody>
      </p:sp>
      <p:sp>
        <p:nvSpPr>
          <p:cNvPr id="197" name="Google Shape;197;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30"/>
          <p:cNvSpPr txBox="1"/>
          <p:nvPr>
            <p:ph idx="4294967295" type="subTitle"/>
          </p:nvPr>
        </p:nvSpPr>
        <p:spPr>
          <a:xfrm>
            <a:off x="140325" y="3130350"/>
            <a:ext cx="7708200" cy="115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4294967295" type="ctrTitle"/>
          </p:nvPr>
        </p:nvSpPr>
        <p:spPr>
          <a:xfrm>
            <a:off x="140325" y="413150"/>
            <a:ext cx="71241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Java's </a:t>
            </a:r>
            <a:r>
              <a:rPr lang="en" sz="3400"/>
              <a:t>decision</a:t>
            </a:r>
            <a:r>
              <a:rPr lang="en" sz="3400"/>
              <a:t> making and selection statements: </a:t>
            </a:r>
            <a:endParaRPr sz="3400"/>
          </a:p>
        </p:txBody>
      </p:sp>
      <p:sp>
        <p:nvSpPr>
          <p:cNvPr id="204" name="Google Shape;204;p31"/>
          <p:cNvSpPr txBox="1"/>
          <p:nvPr>
            <p:ph idx="4294967295" type="subTitle"/>
          </p:nvPr>
        </p:nvSpPr>
        <p:spPr>
          <a:xfrm>
            <a:off x="140325" y="1467050"/>
            <a:ext cx="7708200" cy="11580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AutoNum type="arabicPeriod"/>
            </a:pPr>
            <a:r>
              <a:rPr lang="en" sz="1700"/>
              <a:t>if</a:t>
            </a:r>
            <a:endParaRPr sz="1700"/>
          </a:p>
          <a:p>
            <a:pPr indent="-336550" lvl="0" marL="457200" rtl="0" algn="l">
              <a:spcBef>
                <a:spcPts val="0"/>
              </a:spcBef>
              <a:spcAft>
                <a:spcPts val="0"/>
              </a:spcAft>
              <a:buSzPts val="1700"/>
              <a:buAutoNum type="arabicPeriod"/>
            </a:pPr>
            <a:r>
              <a:rPr lang="en" sz="1700"/>
              <a:t>if-else</a:t>
            </a:r>
            <a:endParaRPr sz="1700"/>
          </a:p>
          <a:p>
            <a:pPr indent="-336550" lvl="0" marL="457200" rtl="0" algn="l">
              <a:spcBef>
                <a:spcPts val="0"/>
              </a:spcBef>
              <a:spcAft>
                <a:spcPts val="0"/>
              </a:spcAft>
              <a:buSzPts val="1700"/>
              <a:buAutoNum type="arabicPeriod"/>
            </a:pPr>
            <a:r>
              <a:rPr lang="en" sz="1700"/>
              <a:t>nested-if</a:t>
            </a:r>
            <a:endParaRPr sz="1700"/>
          </a:p>
          <a:p>
            <a:pPr indent="-336550" lvl="0" marL="457200" rtl="0" algn="l">
              <a:spcBef>
                <a:spcPts val="0"/>
              </a:spcBef>
              <a:spcAft>
                <a:spcPts val="0"/>
              </a:spcAft>
              <a:buSzPts val="1700"/>
              <a:buAutoNum type="arabicPeriod"/>
            </a:pPr>
            <a:r>
              <a:rPr lang="en" sz="1700"/>
              <a:t>if-else-if</a:t>
            </a:r>
            <a:endParaRPr sz="1700"/>
          </a:p>
          <a:p>
            <a:pPr indent="-336550" lvl="0" marL="457200" rtl="0" algn="l">
              <a:spcBef>
                <a:spcPts val="0"/>
              </a:spcBef>
              <a:spcAft>
                <a:spcPts val="0"/>
              </a:spcAft>
              <a:buSzPts val="1700"/>
              <a:buAutoNum type="arabicPeriod"/>
            </a:pPr>
            <a:r>
              <a:rPr lang="en" sz="1700"/>
              <a:t>switch-case</a:t>
            </a:r>
            <a:endParaRPr sz="1700"/>
          </a:p>
          <a:p>
            <a:pPr indent="-336550" lvl="0" marL="457200" rtl="0" algn="l">
              <a:spcBef>
                <a:spcPts val="0"/>
              </a:spcBef>
              <a:spcAft>
                <a:spcPts val="0"/>
              </a:spcAft>
              <a:buSzPts val="1700"/>
              <a:buAutoNum type="arabicPeriod"/>
            </a:pPr>
            <a:r>
              <a:rPr lang="en" sz="1700"/>
              <a:t>jump - break, continue, return</a:t>
            </a:r>
            <a:endParaRPr sz="1700"/>
          </a:p>
          <a:p>
            <a:pPr indent="0" lvl="0" marL="457200" rtl="0" algn="l">
              <a:spcBef>
                <a:spcPts val="600"/>
              </a:spcBef>
              <a:spcAft>
                <a:spcPts val="0"/>
              </a:spcAft>
              <a:buNone/>
            </a:pPr>
            <a:r>
              <a:t/>
            </a:r>
            <a:endParaRPr sz="1700"/>
          </a:p>
        </p:txBody>
      </p:sp>
      <p:sp>
        <p:nvSpPr>
          <p:cNvPr id="205" name="Google Shape;205;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Software Testing?</a:t>
            </a:r>
            <a:endParaRPr/>
          </a:p>
        </p:txBody>
      </p:sp>
      <p:sp>
        <p:nvSpPr>
          <p:cNvPr id="68" name="Google Shape;68;p14"/>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200"/>
          </a:p>
          <a:p>
            <a:pPr indent="0" lvl="0" marL="0" rtl="0" algn="l">
              <a:spcBef>
                <a:spcPts val="600"/>
              </a:spcBef>
              <a:spcAft>
                <a:spcPts val="0"/>
              </a:spcAft>
              <a:buClr>
                <a:schemeClr val="dk1"/>
              </a:buClr>
              <a:buSzPts val="1100"/>
              <a:buFont typeface="Arial"/>
              <a:buNone/>
            </a:pPr>
            <a:r>
              <a:t/>
            </a:r>
            <a:endParaRPr b="1" sz="1200"/>
          </a:p>
        </p:txBody>
      </p:sp>
      <p:sp>
        <p:nvSpPr>
          <p:cNvPr id="69" name="Google Shape;69;p14"/>
          <p:cNvSpPr txBox="1"/>
          <p:nvPr>
            <p:ph idx="1" type="body"/>
          </p:nvPr>
        </p:nvSpPr>
        <p:spPr>
          <a:xfrm>
            <a:off x="580550" y="1352550"/>
            <a:ext cx="5375700" cy="12255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800"/>
              <a:t>Software testing is the process of examining the behaviour of the software under test by validation and verification</a:t>
            </a:r>
            <a:endParaRPr sz="1800"/>
          </a:p>
        </p:txBody>
      </p:sp>
      <p:sp>
        <p:nvSpPr>
          <p:cNvPr id="70" name="Google Shape;70;p14"/>
          <p:cNvSpPr txBox="1"/>
          <p:nvPr>
            <p:ph idx="2" type="body"/>
          </p:nvPr>
        </p:nvSpPr>
        <p:spPr>
          <a:xfrm>
            <a:off x="580550" y="4025075"/>
            <a:ext cx="6014400" cy="5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000">
              <a:solidFill>
                <a:schemeClr val="accent4"/>
              </a:solidFill>
            </a:endParaRPr>
          </a:p>
          <a:p>
            <a:pPr indent="0" lvl="0" marL="0" rtl="0" algn="l">
              <a:spcBef>
                <a:spcPts val="0"/>
              </a:spcBef>
              <a:spcAft>
                <a:spcPts val="0"/>
              </a:spcAft>
              <a:buNone/>
            </a:pPr>
            <a:r>
              <a:t/>
            </a:r>
            <a:endParaRPr sz="1000">
              <a:solidFill>
                <a:schemeClr val="accent4"/>
              </a:solidFill>
            </a:endParaRPr>
          </a:p>
        </p:txBody>
      </p:sp>
      <p:sp>
        <p:nvSpPr>
          <p:cNvPr id="71" name="Google Shape;71;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Switch statements in Java enable execution of different code blocks based on the value of an expression. They provide an alternative to multiple if-else statements and can be used when an expression can have numerous possible values.    </a:t>
            </a:r>
            <a:endParaRPr/>
          </a:p>
        </p:txBody>
      </p:sp>
      <p:sp>
        <p:nvSpPr>
          <p:cNvPr id="211" name="Google Shape;211;p32"/>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switch statement?</a:t>
            </a:r>
            <a:endParaRPr/>
          </a:p>
        </p:txBody>
      </p:sp>
      <p:sp>
        <p:nvSpPr>
          <p:cNvPr id="212" name="Google Shape;212;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2"/>
          <p:cNvPicPr preferRelativeResize="0"/>
          <p:nvPr/>
        </p:nvPicPr>
        <p:blipFill>
          <a:blip r:embed="rId3">
            <a:alphaModFix/>
          </a:blip>
          <a:stretch>
            <a:fillRect/>
          </a:stretch>
        </p:blipFill>
        <p:spPr>
          <a:xfrm>
            <a:off x="152400" y="2870250"/>
            <a:ext cx="5245099" cy="22732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An array is a collection of items of same data type stored at contiguous memory locations.</a:t>
            </a:r>
            <a:endParaRPr/>
          </a:p>
        </p:txBody>
      </p:sp>
      <p:sp>
        <p:nvSpPr>
          <p:cNvPr id="219" name="Google Shape;219;p33"/>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an Array?</a:t>
            </a:r>
            <a:endParaRPr/>
          </a:p>
        </p:txBody>
      </p:sp>
      <p:sp>
        <p:nvSpPr>
          <p:cNvPr id="220" name="Google Shape;220;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Is the array always of fixed size? </a:t>
            </a:r>
            <a:br>
              <a:rPr lang="en"/>
            </a:br>
            <a:r>
              <a:rPr lang="en"/>
              <a:t>How an Array is initialized? </a:t>
            </a:r>
            <a:br>
              <a:rPr lang="en"/>
            </a:br>
            <a:r>
              <a:rPr lang="en"/>
              <a:t>How to access elements in Array ?</a:t>
            </a:r>
            <a:endParaRPr/>
          </a:p>
        </p:txBody>
      </p:sp>
      <p:sp>
        <p:nvSpPr>
          <p:cNvPr id="226" name="Google Shape;226;p34"/>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Let’s understand few topics of Array</a:t>
            </a:r>
            <a:endParaRPr/>
          </a:p>
        </p:txBody>
      </p:sp>
      <p:sp>
        <p:nvSpPr>
          <p:cNvPr id="227" name="Google Shape;227;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 jagged array is an array of arrays such that member arrays can be of different sizes, i.e., we can create a 2-D array but with a variable number of columns in each row. These types of arrays are also known as Jagged arrays </a:t>
            </a:r>
            <a:endParaRPr/>
          </a:p>
        </p:txBody>
      </p:sp>
      <p:sp>
        <p:nvSpPr>
          <p:cNvPr id="233" name="Google Shape;233;p35"/>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Jagged Array?</a:t>
            </a:r>
            <a:endParaRPr/>
          </a:p>
        </p:txBody>
      </p:sp>
      <p:sp>
        <p:nvSpPr>
          <p:cNvPr id="234" name="Google Shape;234;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t>
            </a:r>
            <a:r>
              <a:rPr lang="en" sz="1900"/>
              <a:t>/ Declare a jagged array</a:t>
            </a:r>
            <a:endParaRPr sz="1900"/>
          </a:p>
          <a:p>
            <a:pPr indent="0" lvl="0" marL="0" rtl="0" algn="l">
              <a:spcBef>
                <a:spcPts val="600"/>
              </a:spcBef>
              <a:spcAft>
                <a:spcPts val="0"/>
              </a:spcAft>
              <a:buNone/>
            </a:pPr>
            <a:r>
              <a:rPr lang="en" sz="1900"/>
              <a:t>int[][] jaggedArray = new int[3][]; // 3 rows</a:t>
            </a:r>
            <a:endParaRPr sz="1900"/>
          </a:p>
          <a:p>
            <a:pPr indent="0" lvl="0" marL="0" rtl="0" algn="l">
              <a:spcBef>
                <a:spcPts val="600"/>
              </a:spcBef>
              <a:spcAft>
                <a:spcPts val="0"/>
              </a:spcAft>
              <a:buNone/>
            </a:pPr>
            <a:r>
              <a:rPr lang="en" sz="1900"/>
              <a:t>// Initialize each row with a different number of columns</a:t>
            </a:r>
            <a:endParaRPr sz="1900"/>
          </a:p>
          <a:p>
            <a:pPr indent="0" lvl="0" marL="0" rtl="0" algn="l">
              <a:spcBef>
                <a:spcPts val="600"/>
              </a:spcBef>
              <a:spcAft>
                <a:spcPts val="0"/>
              </a:spcAft>
              <a:buNone/>
            </a:pPr>
            <a:r>
              <a:rPr lang="en" sz="1900"/>
              <a:t>jaggedArray[0] = new int[]{1, 2, 3};      // Row 1: {1, 2, 3} (3 columns)</a:t>
            </a:r>
            <a:endParaRPr sz="1900"/>
          </a:p>
          <a:p>
            <a:pPr indent="0" lvl="0" marL="0" rtl="0" algn="l">
              <a:spcBef>
                <a:spcPts val="600"/>
              </a:spcBef>
              <a:spcAft>
                <a:spcPts val="0"/>
              </a:spcAft>
              <a:buNone/>
            </a:pPr>
            <a:r>
              <a:rPr lang="en" sz="1900"/>
              <a:t>jaggedArray[1] = new int[]{4, 5};         // Row 2: {4, 5}    (2 columns)</a:t>
            </a:r>
            <a:endParaRPr sz="1900"/>
          </a:p>
          <a:p>
            <a:pPr indent="0" lvl="0" marL="0" rtl="0" algn="l">
              <a:spcBef>
                <a:spcPts val="600"/>
              </a:spcBef>
              <a:spcAft>
                <a:spcPts val="0"/>
              </a:spcAft>
              <a:buNone/>
            </a:pPr>
            <a:r>
              <a:rPr lang="en" sz="1900"/>
              <a:t>jaggedArray[2] = new int[]{6, 7, 8, 9};   // Row 3: {6, 7, 8, 9} (4 columns)</a:t>
            </a:r>
            <a:endParaRPr sz="1900"/>
          </a:p>
          <a:p>
            <a:pPr indent="0" lvl="0" marL="0" rtl="0" algn="l">
              <a:spcBef>
                <a:spcPts val="600"/>
              </a:spcBef>
              <a:spcAft>
                <a:spcPts val="0"/>
              </a:spcAft>
              <a:buNone/>
            </a:pPr>
            <a:br>
              <a:rPr lang="en" sz="1200"/>
            </a:br>
            <a:r>
              <a:rPr lang="en" sz="1700"/>
              <a:t>In this example, we first declare a jagged array with 3 rows. Then, we initialize each row separately with arrays of different lengths to achieve the jagged structure. Each row can have its own independent length, allowing for flexibility in representing irregular data structures</a:t>
            </a:r>
            <a:endParaRPr sz="1700"/>
          </a:p>
        </p:txBody>
      </p:sp>
      <p:sp>
        <p:nvSpPr>
          <p:cNvPr id="240" name="Google Shape;240;p36"/>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Syntax and example of</a:t>
            </a:r>
            <a:r>
              <a:rPr lang="en"/>
              <a:t> Jagged Array?</a:t>
            </a:r>
            <a:endParaRPr/>
          </a:p>
        </p:txBody>
      </p:sp>
      <p:sp>
        <p:nvSpPr>
          <p:cNvPr id="241" name="Google Shape;241;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In Java, a loop is a control flow statement that allows a block of code to be executed repeatedly based on a specified condition. There are several types of loops in Java</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
        <p:nvSpPr>
          <p:cNvPr id="247" name="Google Shape;247;p37"/>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a:t>
            </a:r>
            <a:r>
              <a:rPr lang="en"/>
              <a:t>loop in Java</a:t>
            </a:r>
            <a:endParaRPr/>
          </a:p>
        </p:txBody>
      </p:sp>
      <p:sp>
        <p:nvSpPr>
          <p:cNvPr id="248" name="Google Shape;248;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7"/>
          <p:cNvSpPr txBox="1"/>
          <p:nvPr>
            <p:ph idx="1" type="body"/>
          </p:nvPr>
        </p:nvSpPr>
        <p:spPr>
          <a:xfrm>
            <a:off x="402750" y="24130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There are several types of loops in Java</a:t>
            </a:r>
            <a:endParaRPr/>
          </a:p>
          <a:p>
            <a:pPr indent="-355600" lvl="0" marL="457200" rtl="0" algn="l">
              <a:spcBef>
                <a:spcPts val="600"/>
              </a:spcBef>
              <a:spcAft>
                <a:spcPts val="0"/>
              </a:spcAft>
              <a:buSzPts val="2000"/>
              <a:buChar char="⬡"/>
            </a:pPr>
            <a:r>
              <a:rPr lang="en"/>
              <a:t>for loop: Executes a block of code a specified number of times.</a:t>
            </a:r>
            <a:endParaRPr/>
          </a:p>
          <a:p>
            <a:pPr indent="-355600" lvl="0" marL="457200" rtl="0" algn="l">
              <a:spcBef>
                <a:spcPts val="0"/>
              </a:spcBef>
              <a:spcAft>
                <a:spcPts val="0"/>
              </a:spcAft>
              <a:buSzPts val="2000"/>
              <a:buChar char="⬡"/>
            </a:pPr>
            <a:r>
              <a:rPr lang="en"/>
              <a:t>while loop: Executes a block of code as long as a specified condition is true.</a:t>
            </a:r>
            <a:endParaRPr/>
          </a:p>
          <a:p>
            <a:pPr indent="-355600" lvl="0" marL="457200" rtl="0" algn="l">
              <a:spcBef>
                <a:spcPts val="0"/>
              </a:spcBef>
              <a:spcAft>
                <a:spcPts val="0"/>
              </a:spcAft>
              <a:buSzPts val="2000"/>
              <a:buChar char="⬡"/>
            </a:pPr>
            <a:r>
              <a:rPr lang="en"/>
              <a:t>do-while loop: Similar to a while loop, but the block of code is executed at least once, even if the condition is initially false.  </a:t>
            </a:r>
            <a:endParaRPr/>
          </a:p>
          <a:p>
            <a:pPr indent="0" lvl="0" marL="457200" rtl="0" algn="l">
              <a:spcBef>
                <a:spcPts val="6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
        <p:nvSpPr>
          <p:cNvPr id="255" name="Google Shape;255;p38"/>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Let’s understand for </a:t>
            </a:r>
            <a:r>
              <a:rPr lang="en"/>
              <a:t>loop in Java with example</a:t>
            </a:r>
            <a:endParaRPr/>
          </a:p>
        </p:txBody>
      </p:sp>
      <p:sp>
        <p:nvSpPr>
          <p:cNvPr id="256" name="Google Shape;256;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8"/>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for loop: Executes a block of code a specified number of times.  </a:t>
            </a:r>
            <a:r>
              <a:rPr lang="en"/>
              <a:t> </a:t>
            </a:r>
            <a:endParaRPr/>
          </a:p>
          <a:p>
            <a:pPr indent="0" lvl="0" marL="457200" rtl="0" algn="l">
              <a:spcBef>
                <a:spcPts val="600"/>
              </a:spcBef>
              <a:spcAft>
                <a:spcPts val="0"/>
              </a:spcAft>
              <a:buNone/>
            </a:pPr>
            <a:r>
              <a:rPr lang="en"/>
              <a:t>for (int i = 0; i &lt; 5; i++) {</a:t>
            </a:r>
            <a:endParaRPr/>
          </a:p>
          <a:p>
            <a:pPr indent="0" lvl="0" marL="457200" rtl="0" algn="l">
              <a:spcBef>
                <a:spcPts val="600"/>
              </a:spcBef>
              <a:spcAft>
                <a:spcPts val="0"/>
              </a:spcAft>
              <a:buNone/>
            </a:pPr>
            <a:r>
              <a:rPr lang="en"/>
              <a:t>    System.out.println("Iteration: " + i);</a:t>
            </a:r>
            <a:endParaRPr/>
          </a:p>
          <a:p>
            <a:pPr indent="0" lvl="0" marL="457200" rtl="0" algn="l">
              <a:spcBef>
                <a:spcPts val="600"/>
              </a:spcBef>
              <a:spcAft>
                <a:spcPts val="0"/>
              </a:spcAft>
              <a:buNone/>
            </a:pPr>
            <a:r>
              <a:rPr lang="en"/>
              <a:t>}</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
        <p:nvSpPr>
          <p:cNvPr id="263" name="Google Shape;263;p39"/>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Let’s understand while loops in Java with example</a:t>
            </a:r>
            <a:endParaRPr/>
          </a:p>
        </p:txBody>
      </p:sp>
      <p:sp>
        <p:nvSpPr>
          <p:cNvPr id="264" name="Google Shape;264;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39"/>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while loop: Executes a block of code as long as a specified condition is true.</a:t>
            </a:r>
            <a:endParaRPr/>
          </a:p>
          <a:p>
            <a:pPr indent="0" lvl="0" marL="457200" rtl="0" algn="l">
              <a:spcBef>
                <a:spcPts val="600"/>
              </a:spcBef>
              <a:spcAft>
                <a:spcPts val="0"/>
              </a:spcAft>
              <a:buNone/>
            </a:pPr>
            <a:r>
              <a:rPr lang="en"/>
              <a:t>int i = 0;</a:t>
            </a:r>
            <a:endParaRPr/>
          </a:p>
          <a:p>
            <a:pPr indent="0" lvl="0" marL="457200" rtl="0" algn="l">
              <a:spcBef>
                <a:spcPts val="600"/>
              </a:spcBef>
              <a:spcAft>
                <a:spcPts val="0"/>
              </a:spcAft>
              <a:buNone/>
            </a:pPr>
            <a:r>
              <a:rPr lang="en"/>
              <a:t>while (i &lt; 5) {</a:t>
            </a:r>
            <a:endParaRPr/>
          </a:p>
          <a:p>
            <a:pPr indent="0" lvl="0" marL="457200" rtl="0" algn="l">
              <a:spcBef>
                <a:spcPts val="600"/>
              </a:spcBef>
              <a:spcAft>
                <a:spcPts val="0"/>
              </a:spcAft>
              <a:buNone/>
            </a:pPr>
            <a:r>
              <a:rPr lang="en"/>
              <a:t>    System.out.println("Iteration: " + i);</a:t>
            </a:r>
            <a:endParaRPr/>
          </a:p>
          <a:p>
            <a:pPr indent="0" lvl="0" marL="457200" rtl="0" algn="l">
              <a:spcBef>
                <a:spcPts val="600"/>
              </a:spcBef>
              <a:spcAft>
                <a:spcPts val="0"/>
              </a:spcAft>
              <a:buNone/>
            </a:pPr>
            <a:r>
              <a:rPr lang="en"/>
              <a:t>    i++;</a:t>
            </a:r>
            <a:endParaRPr/>
          </a:p>
          <a:p>
            <a:pPr indent="0" lvl="0" marL="457200" rtl="0" algn="l">
              <a:spcBef>
                <a:spcPts val="600"/>
              </a:spcBef>
              <a:spcAft>
                <a:spcPts val="0"/>
              </a:spcAft>
              <a:buNone/>
            </a:pPr>
            <a:r>
              <a:rPr lang="en"/>
              <a:t>}</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
        <p:nvSpPr>
          <p:cNvPr id="271" name="Google Shape;271;p40"/>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Let’s understand do while loop in Java with example</a:t>
            </a:r>
            <a:endParaRPr/>
          </a:p>
        </p:txBody>
      </p:sp>
      <p:sp>
        <p:nvSpPr>
          <p:cNvPr id="272" name="Google Shape;272;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0"/>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do-while loop: Similar to a while loop, but the block of code is executed at least once, even if the condition is initially false.</a:t>
            </a:r>
            <a:endParaRPr/>
          </a:p>
          <a:p>
            <a:pPr indent="0" lvl="0" marL="457200" rtl="0" algn="l">
              <a:spcBef>
                <a:spcPts val="600"/>
              </a:spcBef>
              <a:spcAft>
                <a:spcPts val="0"/>
              </a:spcAft>
              <a:buNone/>
            </a:pPr>
            <a:r>
              <a:rPr lang="en"/>
              <a:t>int i = 0;</a:t>
            </a:r>
            <a:endParaRPr/>
          </a:p>
          <a:p>
            <a:pPr indent="0" lvl="0" marL="457200" rtl="0" algn="l">
              <a:spcBef>
                <a:spcPts val="600"/>
              </a:spcBef>
              <a:spcAft>
                <a:spcPts val="0"/>
              </a:spcAft>
              <a:buNone/>
            </a:pPr>
            <a:r>
              <a:rPr lang="en"/>
              <a:t>do {</a:t>
            </a:r>
            <a:endParaRPr/>
          </a:p>
          <a:p>
            <a:pPr indent="0" lvl="0" marL="457200" rtl="0" algn="l">
              <a:spcBef>
                <a:spcPts val="600"/>
              </a:spcBef>
              <a:spcAft>
                <a:spcPts val="0"/>
              </a:spcAft>
              <a:buNone/>
            </a:pPr>
            <a:r>
              <a:rPr lang="en"/>
              <a:t>    System.out.println("Iteration: " + i);</a:t>
            </a:r>
            <a:endParaRPr/>
          </a:p>
          <a:p>
            <a:pPr indent="0" lvl="0" marL="457200" rtl="0" algn="l">
              <a:spcBef>
                <a:spcPts val="600"/>
              </a:spcBef>
              <a:spcAft>
                <a:spcPts val="0"/>
              </a:spcAft>
              <a:buNone/>
            </a:pPr>
            <a:r>
              <a:rPr lang="en"/>
              <a:t>    i++;</a:t>
            </a:r>
            <a:endParaRPr/>
          </a:p>
          <a:p>
            <a:pPr indent="0" lvl="0" marL="457200" rtl="0" algn="l">
              <a:spcBef>
                <a:spcPts val="600"/>
              </a:spcBef>
              <a:spcAft>
                <a:spcPts val="0"/>
              </a:spcAft>
              <a:buNone/>
            </a:pPr>
            <a:r>
              <a:rPr lang="en"/>
              <a:t>} while (i &lt; 5);</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p:txBody>
      </p:sp>
      <p:sp>
        <p:nvSpPr>
          <p:cNvPr id="279" name="Google Shape;279;p41"/>
          <p:cNvSpPr txBox="1"/>
          <p:nvPr>
            <p:ph type="title"/>
          </p:nvPr>
        </p:nvSpPr>
        <p:spPr>
          <a:xfrm>
            <a:off x="402750" y="190350"/>
            <a:ext cx="6098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for each loop in java</a:t>
            </a:r>
            <a:endParaRPr/>
          </a:p>
        </p:txBody>
      </p:sp>
      <p:sp>
        <p:nvSpPr>
          <p:cNvPr id="280" name="Google Shape;280;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41"/>
          <p:cNvSpPr txBox="1"/>
          <p:nvPr>
            <p:ph idx="1" type="body"/>
          </p:nvPr>
        </p:nvSpPr>
        <p:spPr>
          <a:xfrm>
            <a:off x="402750" y="1200150"/>
            <a:ext cx="7661700" cy="1517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In Java, the for-each loop, also known as the enhanced for loop, is a special type of loop designed for iterating over arrays and collections. It simplifies the process of iterating through each element of an array or collection without the need for an explicit loop counter or index variable.</a:t>
            </a:r>
            <a:endParaRPr/>
          </a:p>
          <a:p>
            <a:pPr indent="0" lvl="0" marL="0" rtl="0" algn="l">
              <a:spcBef>
                <a:spcPts val="600"/>
              </a:spcBef>
              <a:spcAft>
                <a:spcPts val="0"/>
              </a:spcAft>
              <a:buNone/>
            </a:pPr>
            <a:r>
              <a:rPr lang="en"/>
              <a:t>Syntax</a:t>
            </a:r>
            <a:endParaRPr/>
          </a:p>
          <a:p>
            <a:pPr indent="0" lvl="0" marL="457200" rtl="0" algn="l">
              <a:spcBef>
                <a:spcPts val="600"/>
              </a:spcBef>
              <a:spcAft>
                <a:spcPts val="0"/>
              </a:spcAft>
              <a:buNone/>
            </a:pPr>
            <a:r>
              <a:rPr lang="en"/>
              <a:t>for (elementType element : array) {</a:t>
            </a:r>
            <a:endParaRPr/>
          </a:p>
          <a:p>
            <a:pPr indent="0" lvl="0" marL="457200" rtl="0" algn="l">
              <a:spcBef>
                <a:spcPts val="600"/>
              </a:spcBef>
              <a:spcAft>
                <a:spcPts val="0"/>
              </a:spcAft>
              <a:buNone/>
            </a:pPr>
            <a:r>
              <a:rPr lang="en"/>
              <a:t>    // Code here</a:t>
            </a:r>
            <a:endParaRPr/>
          </a:p>
          <a:p>
            <a:pPr indent="0" lvl="0" marL="457200" rtl="0" algn="l">
              <a:spcBef>
                <a:spcPts val="600"/>
              </a:spcBef>
              <a:spcAft>
                <a:spcPts val="0"/>
              </a:spcAft>
              <a:buNone/>
            </a:pPr>
            <a:r>
              <a:rPr lang="en"/>
              <a:t>}</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is purpose of Testing?</a:t>
            </a:r>
            <a:endParaRPr/>
          </a:p>
        </p:txBody>
      </p:sp>
      <p:sp>
        <p:nvSpPr>
          <p:cNvPr id="77" name="Google Shape;77;p15"/>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200"/>
          </a:p>
          <a:p>
            <a:pPr indent="0" lvl="0" marL="0" rtl="0" algn="l">
              <a:spcBef>
                <a:spcPts val="600"/>
              </a:spcBef>
              <a:spcAft>
                <a:spcPts val="0"/>
              </a:spcAft>
              <a:buClr>
                <a:schemeClr val="dk1"/>
              </a:buClr>
              <a:buSzPts val="1100"/>
              <a:buFont typeface="Arial"/>
              <a:buNone/>
            </a:pPr>
            <a:r>
              <a:t/>
            </a:r>
            <a:endParaRPr b="1" sz="1200"/>
          </a:p>
        </p:txBody>
      </p:sp>
      <p:sp>
        <p:nvSpPr>
          <p:cNvPr id="78" name="Google Shape;78;p15"/>
          <p:cNvSpPr txBox="1"/>
          <p:nvPr>
            <p:ph idx="1" type="body"/>
          </p:nvPr>
        </p:nvSpPr>
        <p:spPr>
          <a:xfrm>
            <a:off x="580550" y="1352550"/>
            <a:ext cx="5375700" cy="12255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sz="1800"/>
              <a:t>The primary goal of software testing is to identify defects and errors in software applications before they are released to end-users. By detecting and fixing issues early in the development process, testing helps to improve the overall quality of the software and minimize risks associated with its use.</a:t>
            </a:r>
            <a:endParaRPr sz="1800"/>
          </a:p>
        </p:txBody>
      </p:sp>
      <p:sp>
        <p:nvSpPr>
          <p:cNvPr id="79" name="Google Shape;79;p15"/>
          <p:cNvSpPr txBox="1"/>
          <p:nvPr>
            <p:ph idx="2" type="body"/>
          </p:nvPr>
        </p:nvSpPr>
        <p:spPr>
          <a:xfrm>
            <a:off x="580550" y="4025075"/>
            <a:ext cx="6014400" cy="5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000">
              <a:solidFill>
                <a:schemeClr val="accent4"/>
              </a:solidFill>
            </a:endParaRPr>
          </a:p>
          <a:p>
            <a:pPr indent="0" lvl="0" marL="0" rtl="0" algn="l">
              <a:spcBef>
                <a:spcPts val="0"/>
              </a:spcBef>
              <a:spcAft>
                <a:spcPts val="0"/>
              </a:spcAft>
              <a:buNone/>
            </a:pPr>
            <a:r>
              <a:t/>
            </a:r>
            <a:endParaRPr sz="1000">
              <a:solidFill>
                <a:schemeClr val="accent4"/>
              </a:solidFill>
            </a:endParaRPr>
          </a:p>
        </p:txBody>
      </p:sp>
      <p:sp>
        <p:nvSpPr>
          <p:cNvPr id="80" name="Google Shape;80;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287" name="Google Shape;287;p42"/>
          <p:cNvSpPr txBox="1"/>
          <p:nvPr>
            <p:ph idx="1" type="body"/>
          </p:nvPr>
        </p:nvSpPr>
        <p:spPr>
          <a:xfrm>
            <a:off x="580550" y="1352550"/>
            <a:ext cx="6874200" cy="2101800"/>
          </a:xfrm>
          <a:prstGeom prst="rect">
            <a:avLst/>
          </a:prstGeom>
        </p:spPr>
        <p:txBody>
          <a:bodyPr anchorCtr="0" anchor="t" bIns="0" lIns="0" spcFirstLastPara="1" rIns="0" wrap="square" tIns="0">
            <a:noAutofit/>
          </a:bodyPr>
          <a:lstStyle/>
          <a:p>
            <a:pPr indent="457200" lvl="0" marL="1371600" rtl="0" algn="l">
              <a:spcBef>
                <a:spcPts val="600"/>
              </a:spcBef>
              <a:spcAft>
                <a:spcPts val="0"/>
              </a:spcAft>
              <a:buNone/>
            </a:pPr>
            <a:r>
              <a:rPr b="1" lang="en" sz="3200">
                <a:latin typeface="Lexend Deca"/>
                <a:ea typeface="Lexend Deca"/>
                <a:cs typeface="Lexend Deca"/>
                <a:sym typeface="Lexend Deca"/>
              </a:rPr>
              <a:t>Thank you</a:t>
            </a:r>
            <a:endParaRPr/>
          </a:p>
        </p:txBody>
      </p:sp>
      <p:sp>
        <p:nvSpPr>
          <p:cNvPr id="288" name="Google Shape;288;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580550" y="205975"/>
            <a:ext cx="6607800" cy="1225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Role in Software Development Lifecycle (SDLC)</a:t>
            </a:r>
            <a:endParaRPr/>
          </a:p>
        </p:txBody>
      </p:sp>
      <p:sp>
        <p:nvSpPr>
          <p:cNvPr id="86" name="Google Shape;86;p1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200"/>
          </a:p>
          <a:p>
            <a:pPr indent="0" lvl="0" marL="0" rtl="0" algn="l">
              <a:spcBef>
                <a:spcPts val="600"/>
              </a:spcBef>
              <a:spcAft>
                <a:spcPts val="0"/>
              </a:spcAft>
              <a:buClr>
                <a:schemeClr val="dk1"/>
              </a:buClr>
              <a:buSzPts val="1100"/>
              <a:buFont typeface="Arial"/>
              <a:buNone/>
            </a:pPr>
            <a:r>
              <a:t/>
            </a:r>
            <a:endParaRPr b="1" sz="1200"/>
          </a:p>
        </p:txBody>
      </p:sp>
      <p:sp>
        <p:nvSpPr>
          <p:cNvPr id="87" name="Google Shape;87;p16"/>
          <p:cNvSpPr txBox="1"/>
          <p:nvPr>
            <p:ph idx="1" type="body"/>
          </p:nvPr>
        </p:nvSpPr>
        <p:spPr>
          <a:xfrm>
            <a:off x="580550" y="1638300"/>
            <a:ext cx="5375700" cy="2985000"/>
          </a:xfrm>
          <a:prstGeom prst="rect">
            <a:avLst/>
          </a:prstGeom>
        </p:spPr>
        <p:txBody>
          <a:bodyPr anchorCtr="0" anchor="t" bIns="0" lIns="0" spcFirstLastPara="1" rIns="0" wrap="square" tIns="0">
            <a:noAutofit/>
          </a:bodyPr>
          <a:lstStyle/>
          <a:p>
            <a:pPr indent="-336550" lvl="0" marL="457200" rtl="0" algn="l">
              <a:spcBef>
                <a:spcPts val="600"/>
              </a:spcBef>
              <a:spcAft>
                <a:spcPts val="0"/>
              </a:spcAft>
              <a:buSzPts val="1700"/>
              <a:buChar char="⬡"/>
            </a:pPr>
            <a:r>
              <a:rPr lang="en" sz="1700"/>
              <a:t>Software testing is crucial throughout the Software Development Lifecycle (SDLC), ensuring software meets requirements and functions correctly.</a:t>
            </a:r>
            <a:endParaRPr sz="1700"/>
          </a:p>
          <a:p>
            <a:pPr indent="-342900" lvl="0" marL="457200" rtl="0" algn="l">
              <a:spcBef>
                <a:spcPts val="0"/>
              </a:spcBef>
              <a:spcAft>
                <a:spcPts val="0"/>
              </a:spcAft>
              <a:buSzPts val="1800"/>
              <a:buChar char="⬡"/>
            </a:pPr>
            <a:r>
              <a:rPr lang="en" sz="1800"/>
              <a:t>Minimizes development risks by detecting defects early, preventing costly errors.</a:t>
            </a:r>
            <a:endParaRPr sz="1800"/>
          </a:p>
          <a:p>
            <a:pPr indent="-342900" lvl="0" marL="457200" rtl="0" algn="l">
              <a:spcBef>
                <a:spcPts val="0"/>
              </a:spcBef>
              <a:spcAft>
                <a:spcPts val="0"/>
              </a:spcAft>
              <a:buSzPts val="1800"/>
              <a:buChar char="⬡"/>
            </a:pPr>
            <a:r>
              <a:rPr lang="en" sz="1800"/>
              <a:t>It provides early feedback to enhance software quality, reliability, and usability, boosting satisfaction.</a:t>
            </a:r>
            <a:endParaRPr sz="1800"/>
          </a:p>
        </p:txBody>
      </p:sp>
      <p:sp>
        <p:nvSpPr>
          <p:cNvPr id="88" name="Google Shape;88;p16"/>
          <p:cNvSpPr txBox="1"/>
          <p:nvPr>
            <p:ph idx="2" type="body"/>
          </p:nvPr>
        </p:nvSpPr>
        <p:spPr>
          <a:xfrm>
            <a:off x="580550" y="4025075"/>
            <a:ext cx="6014400" cy="5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000">
              <a:solidFill>
                <a:schemeClr val="accent4"/>
              </a:solidFill>
            </a:endParaRPr>
          </a:p>
          <a:p>
            <a:pPr indent="0" lvl="0" marL="0" rtl="0" algn="l">
              <a:spcBef>
                <a:spcPts val="0"/>
              </a:spcBef>
              <a:spcAft>
                <a:spcPts val="0"/>
              </a:spcAft>
              <a:buNone/>
            </a:pPr>
            <a:r>
              <a:t/>
            </a:r>
            <a:endParaRPr sz="1000">
              <a:solidFill>
                <a:schemeClr val="accent4"/>
              </a:solidFill>
            </a:endParaRPr>
          </a:p>
        </p:txBody>
      </p:sp>
      <p:sp>
        <p:nvSpPr>
          <p:cNvPr id="89" name="Google Shape;89;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ctrTitle"/>
          </p:nvPr>
        </p:nvSpPr>
        <p:spPr>
          <a:xfrm>
            <a:off x="254000" y="165100"/>
            <a:ext cx="6400800" cy="1511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400"/>
              <a:t>Types of Software Testing</a:t>
            </a:r>
            <a:endParaRPr sz="4400"/>
          </a:p>
        </p:txBody>
      </p:sp>
      <p:pic>
        <p:nvPicPr>
          <p:cNvPr id="95" name="Google Shape;95;p17"/>
          <p:cNvPicPr preferRelativeResize="0"/>
          <p:nvPr/>
        </p:nvPicPr>
        <p:blipFill>
          <a:blip r:embed="rId3">
            <a:alphaModFix/>
          </a:blip>
          <a:stretch>
            <a:fillRect/>
          </a:stretch>
        </p:blipFill>
        <p:spPr>
          <a:xfrm>
            <a:off x="8250592" y="4161576"/>
            <a:ext cx="586165" cy="686300"/>
          </a:xfrm>
          <a:prstGeom prst="rect">
            <a:avLst/>
          </a:prstGeom>
          <a:noFill/>
          <a:ln>
            <a:noFill/>
          </a:ln>
        </p:spPr>
      </p:pic>
      <p:pic>
        <p:nvPicPr>
          <p:cNvPr id="96" name="Google Shape;96;p17"/>
          <p:cNvPicPr preferRelativeResize="0"/>
          <p:nvPr/>
        </p:nvPicPr>
        <p:blipFill>
          <a:blip r:embed="rId4">
            <a:alphaModFix/>
          </a:blip>
          <a:stretch>
            <a:fillRect/>
          </a:stretch>
        </p:blipFill>
        <p:spPr>
          <a:xfrm>
            <a:off x="152400" y="1739900"/>
            <a:ext cx="8098202" cy="325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580550" y="76200"/>
            <a:ext cx="6607800" cy="1174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100"/>
              <a:t>Software Testing Life Cycle (STLC)</a:t>
            </a:r>
            <a:endParaRPr sz="3100"/>
          </a:p>
        </p:txBody>
      </p:sp>
      <p:sp>
        <p:nvSpPr>
          <p:cNvPr id="102" name="Google Shape;102;p18"/>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200"/>
          </a:p>
          <a:p>
            <a:pPr indent="0" lvl="0" marL="0" rtl="0" algn="l">
              <a:spcBef>
                <a:spcPts val="600"/>
              </a:spcBef>
              <a:spcAft>
                <a:spcPts val="0"/>
              </a:spcAft>
              <a:buClr>
                <a:schemeClr val="dk1"/>
              </a:buClr>
              <a:buSzPts val="1100"/>
              <a:buFont typeface="Arial"/>
              <a:buNone/>
            </a:pPr>
            <a:r>
              <a:t/>
            </a:r>
            <a:endParaRPr b="1" sz="1200"/>
          </a:p>
        </p:txBody>
      </p:sp>
      <p:sp>
        <p:nvSpPr>
          <p:cNvPr id="103" name="Google Shape;103;p18"/>
          <p:cNvSpPr txBox="1"/>
          <p:nvPr>
            <p:ph idx="1" type="body"/>
          </p:nvPr>
        </p:nvSpPr>
        <p:spPr>
          <a:xfrm>
            <a:off x="59850" y="1352550"/>
            <a:ext cx="5832900" cy="35052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rPr lang="en" sz="1800"/>
              <a:t>The Software Testing Life Cycle (STLC) ensures software quality through different phases</a:t>
            </a:r>
            <a:endParaRPr sz="1800"/>
          </a:p>
          <a:p>
            <a:pPr indent="-317500" lvl="0" marL="914400" rtl="0" algn="l">
              <a:spcBef>
                <a:spcPts val="600"/>
              </a:spcBef>
              <a:spcAft>
                <a:spcPts val="0"/>
              </a:spcAft>
              <a:buSzPts val="1400"/>
              <a:buChar char="⬡"/>
            </a:pPr>
            <a:r>
              <a:rPr lang="en" sz="1400"/>
              <a:t>Requirement Analysis: Understanding functional and non-functional requirements.</a:t>
            </a:r>
            <a:endParaRPr sz="1400"/>
          </a:p>
          <a:p>
            <a:pPr indent="-317500" lvl="0" marL="914400" rtl="0" algn="l">
              <a:spcBef>
                <a:spcPts val="0"/>
              </a:spcBef>
              <a:spcAft>
                <a:spcPts val="0"/>
              </a:spcAft>
              <a:buSzPts val="1400"/>
              <a:buChar char="⬡"/>
            </a:pPr>
            <a:r>
              <a:rPr lang="en" sz="1400"/>
              <a:t>Test Planning: Outlining test strategy, timelines, and resources.</a:t>
            </a:r>
            <a:endParaRPr sz="1400"/>
          </a:p>
          <a:p>
            <a:pPr indent="-317500" lvl="0" marL="914400" rtl="0" algn="l">
              <a:spcBef>
                <a:spcPts val="0"/>
              </a:spcBef>
              <a:spcAft>
                <a:spcPts val="0"/>
              </a:spcAft>
              <a:buSzPts val="1400"/>
              <a:buChar char="⬡"/>
            </a:pPr>
            <a:r>
              <a:rPr lang="en" sz="1400"/>
              <a:t>Test Case Development: Creating detailed test cases based on requirements.</a:t>
            </a:r>
            <a:endParaRPr sz="1400"/>
          </a:p>
          <a:p>
            <a:pPr indent="-317500" lvl="0" marL="914400" rtl="0" algn="l">
              <a:spcBef>
                <a:spcPts val="0"/>
              </a:spcBef>
              <a:spcAft>
                <a:spcPts val="0"/>
              </a:spcAft>
              <a:buSzPts val="1400"/>
              <a:buChar char="⬡"/>
            </a:pPr>
            <a:r>
              <a:rPr lang="en" sz="1400"/>
              <a:t>Test Environment Setup: Preparing a testing environment mirroring production.</a:t>
            </a:r>
            <a:endParaRPr sz="1400"/>
          </a:p>
          <a:p>
            <a:pPr indent="-317500" lvl="0" marL="914400" rtl="0" algn="l">
              <a:spcBef>
                <a:spcPts val="0"/>
              </a:spcBef>
              <a:spcAft>
                <a:spcPts val="0"/>
              </a:spcAft>
              <a:buSzPts val="1400"/>
              <a:buChar char="⬡"/>
            </a:pPr>
            <a:r>
              <a:rPr lang="en" sz="1400"/>
              <a:t>Test Execution: Running test cases in the testing environment.</a:t>
            </a:r>
            <a:endParaRPr sz="1400"/>
          </a:p>
          <a:p>
            <a:pPr indent="-304800" lvl="0" marL="914400" rtl="0" algn="l">
              <a:spcBef>
                <a:spcPts val="0"/>
              </a:spcBef>
              <a:spcAft>
                <a:spcPts val="0"/>
              </a:spcAft>
              <a:buSzPts val="1200"/>
              <a:buChar char="⬡"/>
            </a:pPr>
            <a:r>
              <a:rPr lang="en" sz="1400"/>
              <a:t>Test Closure: Reporting results and officially concluding </a:t>
            </a:r>
            <a:r>
              <a:rPr lang="en" sz="1300"/>
              <a:t>testing. </a:t>
            </a:r>
            <a:endParaRPr sz="1300"/>
          </a:p>
          <a:p>
            <a:pPr indent="0" lvl="0" marL="914400" rtl="0" algn="l">
              <a:spcBef>
                <a:spcPts val="600"/>
              </a:spcBef>
              <a:spcAft>
                <a:spcPts val="0"/>
              </a:spcAft>
              <a:buNone/>
            </a:pPr>
            <a:r>
              <a:t/>
            </a:r>
            <a:endParaRPr sz="1300"/>
          </a:p>
        </p:txBody>
      </p:sp>
      <p:sp>
        <p:nvSpPr>
          <p:cNvPr id="104" name="Google Shape;104;p18"/>
          <p:cNvSpPr txBox="1"/>
          <p:nvPr>
            <p:ph idx="2" type="body"/>
          </p:nvPr>
        </p:nvSpPr>
        <p:spPr>
          <a:xfrm>
            <a:off x="580550" y="4025075"/>
            <a:ext cx="6014400" cy="59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000">
              <a:solidFill>
                <a:schemeClr val="accent4"/>
              </a:solidFill>
            </a:endParaRPr>
          </a:p>
          <a:p>
            <a:pPr indent="0" lvl="0" marL="0" rtl="0" algn="l">
              <a:spcBef>
                <a:spcPts val="0"/>
              </a:spcBef>
              <a:spcAft>
                <a:spcPts val="0"/>
              </a:spcAft>
              <a:buNone/>
            </a:pPr>
            <a:r>
              <a:t/>
            </a:r>
            <a:endParaRPr sz="1000">
              <a:solidFill>
                <a:schemeClr val="accent4"/>
              </a:solidFill>
            </a:endParaRPr>
          </a:p>
        </p:txBody>
      </p:sp>
      <p:sp>
        <p:nvSpPr>
          <p:cNvPr id="105" name="Google Shape;105;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8"/>
          <p:cNvPicPr preferRelativeResize="0"/>
          <p:nvPr/>
        </p:nvPicPr>
        <p:blipFill>
          <a:blip r:embed="rId3">
            <a:alphaModFix/>
          </a:blip>
          <a:stretch>
            <a:fillRect/>
          </a:stretch>
        </p:blipFill>
        <p:spPr>
          <a:xfrm>
            <a:off x="5778500" y="2613200"/>
            <a:ext cx="3365500" cy="224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ctrTitle"/>
          </p:nvPr>
        </p:nvSpPr>
        <p:spPr>
          <a:xfrm>
            <a:off x="355600" y="618150"/>
            <a:ext cx="4483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Importance of Software Testing</a:t>
            </a:r>
            <a:endParaRPr/>
          </a:p>
        </p:txBody>
      </p:sp>
      <p:pic>
        <p:nvPicPr>
          <p:cNvPr id="112" name="Google Shape;112;p19"/>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13" name="Google Shape;113;p19"/>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14" name="Google Shape;114;p19"/>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115" name="Google Shape;115;p19"/>
          <p:cNvSpPr txBox="1"/>
          <p:nvPr>
            <p:ph type="ctrTitle"/>
          </p:nvPr>
        </p:nvSpPr>
        <p:spPr>
          <a:xfrm>
            <a:off x="228600" y="2167225"/>
            <a:ext cx="44832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t>The goal of software testing is to find errors, gaps, or missing requirements in comparison to the actual requirements.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600"/>
              <a:t>How</a:t>
            </a:r>
            <a:r>
              <a:rPr lang="en" sz="3600"/>
              <a:t> Software Testing helps organization</a:t>
            </a:r>
            <a:endParaRPr/>
          </a:p>
        </p:txBody>
      </p:sp>
      <p:sp>
        <p:nvSpPr>
          <p:cNvPr id="121" name="Google Shape;121;p20"/>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Helps in saving money.</a:t>
            </a:r>
            <a:endParaRPr/>
          </a:p>
          <a:p>
            <a:pPr indent="-381000" lvl="0" marL="457200" rtl="0" algn="l">
              <a:spcBef>
                <a:spcPts val="0"/>
              </a:spcBef>
              <a:spcAft>
                <a:spcPts val="0"/>
              </a:spcAft>
              <a:buSzPts val="2400"/>
              <a:buChar char="⬡"/>
            </a:pPr>
            <a:r>
              <a:rPr lang="en"/>
              <a:t>Quality of the product.</a:t>
            </a:r>
            <a:endParaRPr/>
          </a:p>
          <a:p>
            <a:pPr indent="-381000" lvl="0" marL="457200" rtl="0" algn="l">
              <a:spcBef>
                <a:spcPts val="0"/>
              </a:spcBef>
              <a:spcAft>
                <a:spcPts val="0"/>
              </a:spcAft>
              <a:buSzPts val="2400"/>
              <a:buChar char="⬡"/>
            </a:pPr>
            <a:r>
              <a:rPr lang="en"/>
              <a:t>Satisfaction of the customer.</a:t>
            </a:r>
            <a:endParaRPr/>
          </a:p>
          <a:p>
            <a:pPr indent="-381000" lvl="0" marL="457200" rtl="0" algn="l">
              <a:spcBef>
                <a:spcPts val="0"/>
              </a:spcBef>
              <a:spcAft>
                <a:spcPts val="0"/>
              </a:spcAft>
              <a:buSzPts val="2400"/>
              <a:buChar char="⬡"/>
            </a:pPr>
            <a:r>
              <a:rPr lang="en"/>
              <a:t>Determining the performance of the software.</a:t>
            </a:r>
            <a:endParaRPr/>
          </a:p>
          <a:p>
            <a:pPr indent="-381000" lvl="0" marL="457200" rtl="0" algn="l">
              <a:spcBef>
                <a:spcPts val="0"/>
              </a:spcBef>
              <a:spcAft>
                <a:spcPts val="0"/>
              </a:spcAft>
              <a:buSzPts val="2400"/>
              <a:buChar char="⬡"/>
            </a:pPr>
            <a:r>
              <a:rPr lang="en"/>
              <a:t>Enhancing the development process.</a:t>
            </a:r>
            <a:endParaRPr/>
          </a:p>
          <a:p>
            <a:pPr indent="0" lvl="0" marL="0" rtl="0" algn="l">
              <a:spcBef>
                <a:spcPts val="600"/>
              </a:spcBef>
              <a:spcAft>
                <a:spcPts val="0"/>
              </a:spcAft>
              <a:buNone/>
            </a:pPr>
            <a:r>
              <a:t/>
            </a:r>
            <a:endParaRPr/>
          </a:p>
        </p:txBody>
      </p:sp>
      <p:sp>
        <p:nvSpPr>
          <p:cNvPr id="122" name="Google Shape;122;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4294967295" type="ctrTitle"/>
          </p:nvPr>
        </p:nvSpPr>
        <p:spPr>
          <a:xfrm>
            <a:off x="216525" y="489350"/>
            <a:ext cx="6847800" cy="78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300"/>
              <a:t>Introduction to Java</a:t>
            </a:r>
            <a:endParaRPr sz="4300"/>
          </a:p>
        </p:txBody>
      </p:sp>
      <p:sp>
        <p:nvSpPr>
          <p:cNvPr id="128" name="Google Shape;128;p21"/>
          <p:cNvSpPr txBox="1"/>
          <p:nvPr>
            <p:ph idx="4294967295" type="subTitle"/>
          </p:nvPr>
        </p:nvSpPr>
        <p:spPr>
          <a:xfrm>
            <a:off x="216525" y="1610575"/>
            <a:ext cx="7227000" cy="1380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Java is a class-based object-oriented programming language.It is created by James Gosling and it was product of Sun MicroSystem then later acquired by Oracle.</a:t>
            </a:r>
            <a:endParaRPr sz="1800"/>
          </a:p>
        </p:txBody>
      </p:sp>
      <p:sp>
        <p:nvSpPr>
          <p:cNvPr id="129" name="Google Shape;129;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1"/>
          <p:cNvPicPr preferRelativeResize="0"/>
          <p:nvPr/>
        </p:nvPicPr>
        <p:blipFill>
          <a:blip r:embed="rId3">
            <a:alphaModFix/>
          </a:blip>
          <a:stretch>
            <a:fillRect/>
          </a:stretch>
        </p:blipFill>
        <p:spPr>
          <a:xfrm>
            <a:off x="5359400" y="2648575"/>
            <a:ext cx="2946401" cy="2101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