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5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D0D0D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D0D0D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670047"/>
            <a:ext cx="4037075" cy="4187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2892551"/>
            <a:ext cx="1522475" cy="2365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999476" y="0"/>
            <a:ext cx="1603247" cy="11414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606028" y="6095999"/>
            <a:ext cx="993648" cy="761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D0D0D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54A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2762" y="826769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19812">
            <a:solidFill>
              <a:srgbClr val="92A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5144" y="583133"/>
            <a:ext cx="10805160" cy="1398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0D0D0D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8892" y="2745343"/>
            <a:ext cx="9403080" cy="211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774" y="421230"/>
            <a:ext cx="2688167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54220" y="735969"/>
            <a:ext cx="70089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SARDAR VALLABHBHAI PATEL INSTITUTE OF TECHNOLOHY</a:t>
            </a:r>
          </a:p>
        </p:txBody>
      </p:sp>
      <p:sp>
        <p:nvSpPr>
          <p:cNvPr id="7" name="Rectangle 6"/>
          <p:cNvSpPr/>
          <p:nvPr/>
        </p:nvSpPr>
        <p:spPr>
          <a:xfrm>
            <a:off x="3167077" y="3140969"/>
            <a:ext cx="84489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2060"/>
                </a:solidFill>
                <a:latin typeface="Dutch801 Rm BT" pitchFamily="18" charset="0"/>
              </a:rPr>
              <a:t>TOPIC</a:t>
            </a:r>
            <a:r>
              <a:rPr lang="en-US" sz="2800" b="1" dirty="0" smtClean="0">
                <a:solidFill>
                  <a:srgbClr val="002060"/>
                </a:solidFill>
                <a:latin typeface="Dutch801 Rm BT" pitchFamily="18" charset="0"/>
              </a:rPr>
              <a:t>:- </a:t>
            </a:r>
            <a:r>
              <a:rPr lang="en-US" sz="2800" b="1" dirty="0" smtClean="0">
                <a:solidFill>
                  <a:srgbClr val="002060"/>
                </a:solidFill>
                <a:latin typeface="Dutch801 Rm BT" pitchFamily="18" charset="0"/>
              </a:rPr>
              <a:t>Design Concept</a:t>
            </a:r>
            <a:endParaRPr lang="en-US" sz="2800" b="1" dirty="0">
              <a:solidFill>
                <a:srgbClr val="002060"/>
              </a:solidFill>
              <a:latin typeface="Dutch801 Rm BT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19670" y="5157192"/>
            <a:ext cx="65287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PREPARED BY:-</a:t>
            </a:r>
          </a:p>
          <a:p>
            <a:pPr>
              <a:spcBef>
                <a:spcPct val="0"/>
              </a:spcBef>
            </a:pP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JAYNISH PRAJAPATI(170410107089)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94112" y="2286000"/>
            <a:ext cx="64762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SUBJECT:- </a:t>
            </a: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</a:t>
            </a:r>
            <a:endParaRPr lang="en-I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76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13561"/>
            <a:ext cx="62585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50" dirty="0">
                <a:solidFill>
                  <a:srgbClr val="FFFFFF"/>
                </a:solidFill>
              </a:rPr>
              <a:t>INFORMATION</a:t>
            </a:r>
            <a:r>
              <a:rPr sz="5400" spc="250" dirty="0">
                <a:solidFill>
                  <a:srgbClr val="FFFFFF"/>
                </a:solidFill>
              </a:rPr>
              <a:t> </a:t>
            </a:r>
            <a:r>
              <a:rPr sz="5400" spc="70" dirty="0">
                <a:solidFill>
                  <a:srgbClr val="FFFFFF"/>
                </a:solidFill>
              </a:rPr>
              <a:t>HIDING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1148892" y="2255647"/>
            <a:ext cx="9745980" cy="282829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</a:pP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Modules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should be specified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and designed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so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that information  (procedure and data) contained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within a module is </a:t>
            </a:r>
            <a:r>
              <a:rPr sz="22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inaccessible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other 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modules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that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have no need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such</a:t>
            </a:r>
            <a:r>
              <a:rPr sz="22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information.</a:t>
            </a:r>
            <a:endParaRPr sz="2200">
              <a:latin typeface="Lucida Sans Unicode"/>
              <a:cs typeface="Lucida Sans Unicode"/>
            </a:endParaRPr>
          </a:p>
          <a:p>
            <a:pPr marL="12700" marR="247015">
              <a:lnSpc>
                <a:spcPct val="90000"/>
              </a:lnSpc>
              <a:spcBef>
                <a:spcPts val="1350"/>
              </a:spcBef>
            </a:pP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Hiding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implies that effective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modularity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can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be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achieved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by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defining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  set of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independent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modules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that communicate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with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one another only  that information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necessary to achieve software</a:t>
            </a:r>
            <a:r>
              <a:rPr sz="22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function.</a:t>
            </a:r>
            <a:endParaRPr sz="2200">
              <a:latin typeface="Lucida Sans Unicode"/>
              <a:cs typeface="Lucida Sans Unicode"/>
            </a:endParaRPr>
          </a:p>
          <a:p>
            <a:pPr marL="12700" marR="2034539">
              <a:lnSpc>
                <a:spcPts val="2380"/>
              </a:lnSpc>
              <a:spcBef>
                <a:spcPts val="1435"/>
              </a:spcBef>
            </a:pP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This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enforces </a:t>
            </a:r>
            <a:r>
              <a:rPr sz="2200" spc="-10" dirty="0">
                <a:solidFill>
                  <a:srgbClr val="FF0000"/>
                </a:solidFill>
                <a:latin typeface="Lucida Sans Unicode"/>
                <a:cs typeface="Lucida Sans Unicode"/>
              </a:rPr>
              <a:t>access constraints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both procedural (i.e.,  implementation) detail and local data</a:t>
            </a:r>
            <a:r>
              <a:rPr sz="22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structures.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13561"/>
            <a:ext cx="41935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50" dirty="0">
                <a:solidFill>
                  <a:srgbClr val="FFFFFF"/>
                </a:solidFill>
              </a:rPr>
              <a:t>REFACTORING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1115364" y="2242261"/>
            <a:ext cx="8940165" cy="240030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687070">
              <a:lnSpc>
                <a:spcPct val="90000"/>
              </a:lnSpc>
              <a:spcBef>
                <a:spcPts val="360"/>
              </a:spcBef>
              <a:tabLst>
                <a:tab pos="2297430" algn="l"/>
              </a:tabLst>
            </a:pP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Refactoring</a:t>
            </a:r>
            <a:r>
              <a:rPr sz="2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2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	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reorganization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technique that </a:t>
            </a:r>
            <a:r>
              <a:rPr sz="22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Lucida Sans Unicode"/>
                <a:cs typeface="Lucida Sans Unicode"/>
              </a:rPr>
              <a:t>simplifies </a:t>
            </a:r>
            <a:r>
              <a:rPr sz="22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Lucida Sans Unicode"/>
                <a:cs typeface="Lucida Sans Unicode"/>
              </a:rPr>
              <a:t>the </a:t>
            </a:r>
            <a:r>
              <a:rPr sz="2200" spc="-1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2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Lucida Sans Unicode"/>
                <a:cs typeface="Lucida Sans Unicode"/>
              </a:rPr>
              <a:t>design</a:t>
            </a:r>
            <a:r>
              <a:rPr sz="2200" spc="-1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(or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internal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code structure)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of a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component </a:t>
            </a:r>
            <a:r>
              <a:rPr sz="22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Lucida Sans Unicode"/>
                <a:cs typeface="Lucida Sans Unicode"/>
              </a:rPr>
              <a:t>without </a:t>
            </a:r>
            <a:r>
              <a:rPr sz="22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2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Lucida Sans Unicode"/>
                <a:cs typeface="Lucida Sans Unicode"/>
              </a:rPr>
              <a:t>changing</a:t>
            </a:r>
            <a:r>
              <a:rPr sz="22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its function or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external</a:t>
            </a:r>
            <a:r>
              <a:rPr sz="22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behaviour.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 marR="5080">
              <a:lnSpc>
                <a:spcPct val="90000"/>
              </a:lnSpc>
            </a:pP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It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removes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redundancy, unused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design elements, inefficient or 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unnecessary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algorithms, poorly constructed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or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inappropriate data  structures,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or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any other design</a:t>
            </a:r>
            <a:r>
              <a:rPr sz="22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failures.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50138"/>
            <a:ext cx="7573009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5" dirty="0">
                <a:solidFill>
                  <a:srgbClr val="FFFFFF"/>
                </a:solidFill>
              </a:rPr>
              <a:t>STRUCTURAL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PARTITIONING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892" y="2255647"/>
            <a:ext cx="4747895" cy="96393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algn="just">
              <a:lnSpc>
                <a:spcPts val="2380"/>
              </a:lnSpc>
              <a:spcBef>
                <a:spcPts val="390"/>
              </a:spcBef>
            </a:pP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If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architectural style of a  system 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hierarchical, the  program structure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sz="2200" spc="2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8892" y="3160902"/>
            <a:ext cx="47466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67510" algn="l"/>
                <a:tab pos="2455545" algn="l"/>
                <a:tab pos="4229735" algn="l"/>
              </a:tabLst>
            </a:pP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par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one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bot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hor</a:t>
            </a:r>
            <a:r>
              <a:rPr sz="2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zontall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	a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nd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8892" y="3339858"/>
            <a:ext cx="4749165" cy="204533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vertically.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300" i="1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Horizontal</a:t>
            </a:r>
            <a:r>
              <a:rPr sz="2300" i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i="1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Partitioning:</a:t>
            </a:r>
            <a:endParaRPr sz="2300">
              <a:latin typeface="Lucida Sans Unicode"/>
              <a:cs typeface="Lucida Sans Unicode"/>
            </a:endParaRPr>
          </a:p>
          <a:p>
            <a:pPr marL="12700" marR="5080" algn="just">
              <a:lnSpc>
                <a:spcPts val="2380"/>
              </a:lnSpc>
              <a:spcBef>
                <a:spcPts val="1415"/>
              </a:spcBef>
            </a:pP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It defines separate branches of the  modular hierarchy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for each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major  program</a:t>
            </a:r>
            <a:r>
              <a:rPr sz="2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function.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34684" y="2476500"/>
            <a:ext cx="4925568" cy="2523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50138"/>
            <a:ext cx="7573009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5" dirty="0">
                <a:solidFill>
                  <a:srgbClr val="FFFFFF"/>
                </a:solidFill>
              </a:rPr>
              <a:t>STRUCTURAL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PARTITIONING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892" y="2114798"/>
            <a:ext cx="4751070" cy="327088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05"/>
              </a:spcBef>
            </a:pPr>
            <a:r>
              <a:rPr sz="2300" i="1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Vertical </a:t>
            </a:r>
            <a:r>
              <a:rPr sz="2300" i="1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partitioning</a:t>
            </a:r>
            <a:r>
              <a:rPr sz="2300" i="1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i="1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endParaRPr sz="2300">
              <a:latin typeface="Lucida Sans Unicode"/>
              <a:cs typeface="Lucida Sans Unicode"/>
            </a:endParaRPr>
          </a:p>
          <a:p>
            <a:pPr marL="12700" marR="6985" algn="just">
              <a:lnSpc>
                <a:spcPct val="88800"/>
              </a:lnSpc>
              <a:spcBef>
                <a:spcPts val="1315"/>
              </a:spcBef>
            </a:pPr>
            <a:r>
              <a:rPr sz="2300" i="1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Vertical </a:t>
            </a:r>
            <a:r>
              <a:rPr sz="2300" i="1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partitioning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often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called  </a:t>
            </a:r>
            <a:r>
              <a:rPr sz="2300" i="1" spc="-50" dirty="0">
                <a:solidFill>
                  <a:srgbClr val="FF0000"/>
                </a:solidFill>
                <a:latin typeface="Lucida Sans Unicode"/>
                <a:cs typeface="Lucida Sans Unicode"/>
              </a:rPr>
              <a:t>factoring</a:t>
            </a:r>
            <a:r>
              <a:rPr sz="2300" i="1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,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suggests that control 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(decision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making)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work  should be distributed top-down in 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the program</a:t>
            </a:r>
            <a:r>
              <a:rPr sz="22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structure.</a:t>
            </a:r>
            <a:endParaRPr sz="2200">
              <a:latin typeface="Lucida Sans Unicode"/>
              <a:cs typeface="Lucida Sans Unicode"/>
            </a:endParaRPr>
          </a:p>
          <a:p>
            <a:pPr marL="12700" marR="5080" indent="88265" algn="just">
              <a:lnSpc>
                <a:spcPts val="2380"/>
              </a:lnSpc>
              <a:spcBef>
                <a:spcPts val="1435"/>
              </a:spcBef>
            </a:pP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Top level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modules should 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perform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control functions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do 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little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actual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processing</a:t>
            </a:r>
            <a:r>
              <a:rPr sz="22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work.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91071" y="2578607"/>
            <a:ext cx="5353812" cy="2371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3305" y="2648458"/>
            <a:ext cx="60553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solidFill>
                  <a:srgbClr val="EBEBEB"/>
                </a:solidFill>
                <a:latin typeface="Myanmar Text"/>
                <a:cs typeface="Myanmar Text"/>
              </a:rPr>
              <a:t>THANK YOU</a:t>
            </a:r>
            <a:r>
              <a:rPr sz="7200" spc="-100" dirty="0">
                <a:solidFill>
                  <a:srgbClr val="EBEBEB"/>
                </a:solidFill>
                <a:latin typeface="Myanmar Text"/>
                <a:cs typeface="Myanmar Text"/>
              </a:rPr>
              <a:t> </a:t>
            </a:r>
            <a:r>
              <a:rPr sz="7200" dirty="0">
                <a:solidFill>
                  <a:srgbClr val="EBEBEB"/>
                </a:solidFill>
                <a:latin typeface="Wingdings"/>
                <a:cs typeface="Wingdings"/>
              </a:rPr>
              <a:t></a:t>
            </a:r>
            <a:endParaRPr sz="72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67543" y="460705"/>
            <a:ext cx="409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14</a:t>
            </a:r>
            <a:endParaRPr sz="2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50138"/>
            <a:ext cx="487172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5" dirty="0">
                <a:solidFill>
                  <a:srgbClr val="FFFFFF"/>
                </a:solidFill>
              </a:rPr>
              <a:t>DESIGN</a:t>
            </a:r>
            <a:r>
              <a:rPr spc="130" dirty="0">
                <a:solidFill>
                  <a:srgbClr val="FFFFFF"/>
                </a:solidFill>
              </a:rPr>
              <a:t> </a:t>
            </a:r>
            <a:r>
              <a:rPr spc="80" dirty="0">
                <a:solidFill>
                  <a:srgbClr val="FFFFFF"/>
                </a:solidFill>
              </a:rPr>
              <a:t>CONCEPT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147" y="2734182"/>
            <a:ext cx="9539605" cy="240284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04139" marR="5080">
              <a:lnSpc>
                <a:spcPts val="2380"/>
              </a:lnSpc>
              <a:spcBef>
                <a:spcPts val="390"/>
              </a:spcBef>
            </a:pP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“The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beginning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of wisdom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 software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engineer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is to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recognize the  difference between getting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program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to work,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and getting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sz="2200" spc="3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right“.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0">
              <a:latin typeface="Times New Roman"/>
              <a:cs typeface="Times New Roman"/>
            </a:endParaRPr>
          </a:p>
          <a:p>
            <a:pPr marL="12700" marR="1006475" indent="88265">
              <a:lnSpc>
                <a:spcPts val="2380"/>
              </a:lnSpc>
            </a:pP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Fundamental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software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Design Concepts provide the necessary 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framework</a:t>
            </a:r>
            <a:r>
              <a:rPr sz="2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endParaRPr sz="2200">
              <a:latin typeface="Lucida Sans Unicode"/>
              <a:cs typeface="Lucida Sans Unicode"/>
            </a:endParaRPr>
          </a:p>
          <a:p>
            <a:pPr marL="100965">
              <a:lnSpc>
                <a:spcPct val="100000"/>
              </a:lnSpc>
              <a:spcBef>
                <a:spcPts val="1085"/>
              </a:spcBef>
            </a:pPr>
            <a:r>
              <a:rPr sz="2200" spc="-10" dirty="0">
                <a:solidFill>
                  <a:srgbClr val="FF0000"/>
                </a:solidFill>
                <a:latin typeface="Lucida Sans Unicode"/>
                <a:cs typeface="Lucida Sans Unicode"/>
              </a:rPr>
              <a:t>"getting </a:t>
            </a:r>
            <a:r>
              <a:rPr sz="22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it</a:t>
            </a:r>
            <a:r>
              <a:rPr sz="2200" spc="5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Lucida Sans Unicode"/>
                <a:cs typeface="Lucida Sans Unicode"/>
              </a:rPr>
              <a:t>right."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50138"/>
            <a:ext cx="487172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5" dirty="0">
                <a:solidFill>
                  <a:srgbClr val="FFFFFF"/>
                </a:solidFill>
              </a:rPr>
              <a:t>DESIGN</a:t>
            </a:r>
            <a:r>
              <a:rPr spc="130" dirty="0">
                <a:solidFill>
                  <a:srgbClr val="FFFFFF"/>
                </a:solidFill>
              </a:rPr>
              <a:t> </a:t>
            </a:r>
            <a:r>
              <a:rPr spc="80" dirty="0">
                <a:solidFill>
                  <a:srgbClr val="FFFFFF"/>
                </a:solidFill>
              </a:rPr>
              <a:t>CONCEPT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147" y="2106295"/>
            <a:ext cx="3782695" cy="357568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215"/>
              </a:spcBef>
              <a:buClr>
                <a:srgbClr val="92A199"/>
              </a:buClr>
              <a:buAutoNum type="romanUcPeriod"/>
              <a:tabLst>
                <a:tab pos="527685" algn="l"/>
                <a:tab pos="528320" algn="l"/>
              </a:tabLst>
            </a:pP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Abstraction</a:t>
            </a:r>
            <a:endParaRPr sz="2400">
              <a:latin typeface="Lucida Sans Unicode"/>
              <a:cs typeface="Lucida Sans Unicode"/>
            </a:endParaRPr>
          </a:p>
          <a:p>
            <a:pPr marL="527685" indent="-515620">
              <a:lnSpc>
                <a:spcPct val="100000"/>
              </a:lnSpc>
              <a:spcBef>
                <a:spcPts val="1115"/>
              </a:spcBef>
              <a:buClr>
                <a:srgbClr val="92A199"/>
              </a:buClr>
              <a:buAutoNum type="romanUcPeriod"/>
              <a:tabLst>
                <a:tab pos="527685" algn="l"/>
                <a:tab pos="528320" algn="l"/>
              </a:tabLst>
            </a:pP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Refinement</a:t>
            </a:r>
            <a:endParaRPr sz="2400">
              <a:latin typeface="Lucida Sans Unicode"/>
              <a:cs typeface="Lucida Sans Unicode"/>
            </a:endParaRPr>
          </a:p>
          <a:p>
            <a:pPr marL="527685" indent="-515620">
              <a:lnSpc>
                <a:spcPct val="100000"/>
              </a:lnSpc>
              <a:spcBef>
                <a:spcPts val="1115"/>
              </a:spcBef>
              <a:buClr>
                <a:srgbClr val="92A199"/>
              </a:buClr>
              <a:buAutoNum type="romanUcPeriod"/>
              <a:tabLst>
                <a:tab pos="527685" algn="l"/>
                <a:tab pos="528320" algn="l"/>
              </a:tabLst>
            </a:pP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Architecture</a:t>
            </a:r>
            <a:endParaRPr sz="2400">
              <a:latin typeface="Lucida Sans Unicode"/>
              <a:cs typeface="Lucida Sans Unicode"/>
            </a:endParaRPr>
          </a:p>
          <a:p>
            <a:pPr marL="527685" indent="-515620">
              <a:lnSpc>
                <a:spcPct val="100000"/>
              </a:lnSpc>
              <a:spcBef>
                <a:spcPts val="1105"/>
              </a:spcBef>
              <a:buClr>
                <a:srgbClr val="92A199"/>
              </a:buClr>
              <a:buAutoNum type="romanUcPeriod"/>
              <a:tabLst>
                <a:tab pos="528320" algn="l"/>
              </a:tabLst>
            </a:pP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Modularity</a:t>
            </a:r>
            <a:endParaRPr sz="2400">
              <a:latin typeface="Lucida Sans Unicode"/>
              <a:cs typeface="Lucida Sans Unicode"/>
            </a:endParaRPr>
          </a:p>
          <a:p>
            <a:pPr marL="527685" indent="-515620">
              <a:lnSpc>
                <a:spcPct val="100000"/>
              </a:lnSpc>
              <a:spcBef>
                <a:spcPts val="1120"/>
              </a:spcBef>
              <a:buClr>
                <a:srgbClr val="92A199"/>
              </a:buClr>
              <a:buAutoNum type="romanUcPeriod"/>
              <a:tabLst>
                <a:tab pos="527685" algn="l"/>
                <a:tab pos="528320" algn="l"/>
              </a:tabLst>
            </a:pP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Information</a:t>
            </a:r>
            <a:r>
              <a:rPr sz="24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hiding</a:t>
            </a:r>
            <a:endParaRPr sz="2400">
              <a:latin typeface="Lucida Sans Unicode"/>
              <a:cs typeface="Lucida Sans Unicode"/>
            </a:endParaRPr>
          </a:p>
          <a:p>
            <a:pPr marL="527685" indent="-515620">
              <a:lnSpc>
                <a:spcPct val="100000"/>
              </a:lnSpc>
              <a:spcBef>
                <a:spcPts val="1115"/>
              </a:spcBef>
              <a:buClr>
                <a:srgbClr val="92A199"/>
              </a:buClr>
              <a:buAutoNum type="romanUcPeriod"/>
              <a:tabLst>
                <a:tab pos="528320" algn="l"/>
              </a:tabLst>
            </a:pP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Refactoring</a:t>
            </a:r>
            <a:endParaRPr sz="2400">
              <a:latin typeface="Lucida Sans Unicode"/>
              <a:cs typeface="Lucida Sans Unicode"/>
            </a:endParaRPr>
          </a:p>
          <a:p>
            <a:pPr marL="527685" indent="-515620">
              <a:lnSpc>
                <a:spcPct val="100000"/>
              </a:lnSpc>
              <a:spcBef>
                <a:spcPts val="1105"/>
              </a:spcBef>
              <a:buClr>
                <a:srgbClr val="92A199"/>
              </a:buClr>
              <a:buAutoNum type="romanUcPeriod"/>
              <a:tabLst>
                <a:tab pos="528320" algn="l"/>
              </a:tabLst>
            </a:pP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Structural</a:t>
            </a:r>
            <a:r>
              <a:rPr sz="2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Partitioning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13561"/>
            <a:ext cx="41382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75" dirty="0">
                <a:solidFill>
                  <a:srgbClr val="FFFFFF"/>
                </a:solidFill>
              </a:rPr>
              <a:t>ABSTRACTION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1057147" y="1849323"/>
            <a:ext cx="10474325" cy="662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95"/>
              </a:spcBef>
              <a:tabLst>
                <a:tab pos="1702435" algn="l"/>
                <a:tab pos="2682875" algn="l"/>
                <a:tab pos="4132579" algn="l"/>
                <a:tab pos="4542155" algn="l"/>
                <a:tab pos="5408295" algn="l"/>
                <a:tab pos="5886450" algn="l"/>
                <a:tab pos="6986905" algn="l"/>
                <a:tab pos="7275195" algn="l"/>
                <a:tab pos="8543290" algn="l"/>
                <a:tab pos="9702165" algn="l"/>
              </a:tabLst>
            </a:pP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Abstraction	allows	designers	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to	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focus	on	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solving	a	problem	without	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being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ts val="2510"/>
              </a:lnSpc>
            </a:pP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concerned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about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irrelevant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lower level</a:t>
            </a:r>
            <a:r>
              <a:rPr sz="22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details.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7147" y="2916839"/>
            <a:ext cx="10475595" cy="3784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940435" algn="l"/>
                <a:tab pos="1498600" algn="l"/>
                <a:tab pos="2841625" algn="l"/>
                <a:tab pos="3182620" algn="l"/>
                <a:tab pos="4500880" algn="l"/>
                <a:tab pos="5786120" algn="l"/>
                <a:tab pos="6247765" algn="l"/>
                <a:tab pos="6909434" algn="l"/>
                <a:tab pos="8319134" algn="l"/>
                <a:tab pos="9239885" algn="l"/>
                <a:tab pos="10186670" algn="l"/>
              </a:tabLst>
            </a:pP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Wh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conside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modular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2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ti</a:t>
            </a:r>
            <a:r>
              <a:rPr sz="2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	t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pr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blem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many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sz="2300" i="1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leve</a:t>
            </a:r>
            <a:r>
              <a:rPr sz="2300" i="1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ls</a:t>
            </a:r>
            <a:r>
              <a:rPr sz="2300" i="1" dirty="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sz="2300" i="1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7147" y="3068116"/>
            <a:ext cx="10477500" cy="374078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300" i="1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abstraction</a:t>
            </a:r>
            <a:r>
              <a:rPr sz="2300" i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endParaRPr sz="2200">
              <a:latin typeface="Lucida Sans Unicode"/>
              <a:cs typeface="Lucida Sans Unicode"/>
            </a:endParaRPr>
          </a:p>
          <a:p>
            <a:pPr marL="12700" marR="6985">
              <a:lnSpc>
                <a:spcPts val="2380"/>
              </a:lnSpc>
              <a:spcBef>
                <a:spcPts val="1415"/>
              </a:spcBef>
            </a:pP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be posed. At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highest level of abstraction, a solution 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stated in broad 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terms</a:t>
            </a:r>
            <a:r>
              <a:rPr sz="2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endParaRPr sz="2200">
              <a:latin typeface="Lucida Sans Unicode"/>
              <a:cs typeface="Lucida Sans Unicode"/>
            </a:endParaRPr>
          </a:p>
          <a:p>
            <a:pPr marL="12700" marR="5080">
              <a:lnSpc>
                <a:spcPts val="2380"/>
              </a:lnSpc>
              <a:spcBef>
                <a:spcPts val="1400"/>
              </a:spcBef>
            </a:pP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language 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the problem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environment. 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At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lower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levels 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abstraction, a  more</a:t>
            </a:r>
            <a:r>
              <a:rPr sz="2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procedural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orientation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2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taken.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There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are two types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abstraction</a:t>
            </a:r>
            <a:r>
              <a:rPr sz="22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available,</a:t>
            </a:r>
            <a:endParaRPr sz="2200">
              <a:latin typeface="Lucida Sans Unicode"/>
              <a:cs typeface="Lucida Sans Unicode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  <a:tabLst>
                <a:tab pos="751840" algn="l"/>
              </a:tabLst>
            </a:pPr>
            <a:r>
              <a:rPr sz="2200" spc="-5" dirty="0">
                <a:solidFill>
                  <a:srgbClr val="92A199"/>
                </a:solidFill>
                <a:latin typeface="Wingdings 3"/>
                <a:cs typeface="Wingdings 3"/>
              </a:rPr>
              <a:t></a:t>
            </a:r>
            <a:r>
              <a:rPr sz="2200" spc="-5" dirty="0">
                <a:solidFill>
                  <a:srgbClr val="92A199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006FC0"/>
                </a:solidFill>
                <a:latin typeface="Lucida Sans Unicode"/>
                <a:cs typeface="Lucida Sans Unicode"/>
              </a:rPr>
              <a:t>Procedural </a:t>
            </a:r>
            <a:r>
              <a:rPr sz="2200" spc="-10" dirty="0">
                <a:solidFill>
                  <a:srgbClr val="006FC0"/>
                </a:solidFill>
                <a:latin typeface="Lucida Sans Unicode"/>
                <a:cs typeface="Lucida Sans Unicode"/>
              </a:rPr>
              <a:t>abstraction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– a sequence of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instructions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that have a</a:t>
            </a:r>
            <a:r>
              <a:rPr sz="220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specific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13561"/>
            <a:ext cx="37814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75" dirty="0">
                <a:solidFill>
                  <a:srgbClr val="FFFFFF"/>
                </a:solidFill>
              </a:rPr>
              <a:t>REFINEMENT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1057147" y="1808890"/>
            <a:ext cx="10168255" cy="42291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6985" algn="just">
              <a:lnSpc>
                <a:spcPts val="2380"/>
              </a:lnSpc>
              <a:spcBef>
                <a:spcPts val="509"/>
              </a:spcBef>
            </a:pP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Refinement is actually a process 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sz="2300" i="1" spc="-55" dirty="0">
                <a:solidFill>
                  <a:srgbClr val="FF0000"/>
                </a:solidFill>
                <a:latin typeface="Lucida Sans Unicode"/>
                <a:cs typeface="Lucida Sans Unicode"/>
              </a:rPr>
              <a:t>elaboration</a:t>
            </a:r>
            <a:r>
              <a:rPr sz="2300" i="1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.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We 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begin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with a statement  of function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(or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description 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information)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that 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defined at a high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level of  abstraction and reach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at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the lower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level of</a:t>
            </a:r>
            <a:r>
              <a:rPr sz="220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abstraction.</a:t>
            </a:r>
            <a:endParaRPr sz="2200">
              <a:latin typeface="Lucida Sans Unicode"/>
              <a:cs typeface="Lucida Sans Unicode"/>
            </a:endParaRPr>
          </a:p>
          <a:p>
            <a:pPr marL="12700" marR="8255" algn="just">
              <a:lnSpc>
                <a:spcPts val="2380"/>
              </a:lnSpc>
              <a:spcBef>
                <a:spcPts val="1380"/>
              </a:spcBef>
            </a:pP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each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step (of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refinement),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one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or several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instructions 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the given 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program are decomposed into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more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detailed</a:t>
            </a:r>
            <a:r>
              <a:rPr sz="220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instructions.</a:t>
            </a:r>
            <a:endParaRPr sz="2200">
              <a:latin typeface="Lucida Sans Unicode"/>
              <a:cs typeface="Lucida Sans Unicode"/>
            </a:endParaRPr>
          </a:p>
          <a:p>
            <a:pPr marL="12700" marR="6985" algn="just">
              <a:lnSpc>
                <a:spcPts val="2380"/>
              </a:lnSpc>
              <a:spcBef>
                <a:spcPts val="1400"/>
              </a:spcBef>
            </a:pP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This successive decomposition or 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refinement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of specifications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terminates 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when all instructions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are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expressed in terms 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any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underlying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computer 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or programming</a:t>
            </a:r>
            <a:r>
              <a:rPr sz="22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language.</a:t>
            </a:r>
            <a:endParaRPr sz="2200">
              <a:latin typeface="Lucida Sans Unicode"/>
              <a:cs typeface="Lucida Sans Unicode"/>
            </a:endParaRPr>
          </a:p>
          <a:p>
            <a:pPr marL="12700" marR="5080" algn="just">
              <a:lnSpc>
                <a:spcPts val="2380"/>
              </a:lnSpc>
              <a:spcBef>
                <a:spcPts val="1390"/>
              </a:spcBef>
            </a:pP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Abstraction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and refinement are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complementary concepts. Abstraction  enables a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designer 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specify procedure and data 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yet suppress 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low- 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level details. Refinement helps the designer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to reveal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low-level details </a:t>
            </a:r>
            <a:r>
              <a:rPr sz="2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as 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design</a:t>
            </a:r>
            <a:r>
              <a:rPr sz="2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progresses.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13561"/>
            <a:ext cx="45567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80" dirty="0">
                <a:solidFill>
                  <a:srgbClr val="FFFFFF"/>
                </a:solidFill>
              </a:rPr>
              <a:t>ARCHITECTURE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1057147" y="2255647"/>
            <a:ext cx="10370185" cy="462216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485775">
              <a:lnSpc>
                <a:spcPts val="2380"/>
              </a:lnSpc>
              <a:spcBef>
                <a:spcPts val="390"/>
              </a:spcBef>
            </a:pP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The overall structure of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the software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ways in which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structure 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provides conceptual integrity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for a</a:t>
            </a:r>
            <a:r>
              <a:rPr sz="22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system.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Consists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components,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connectors, and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the relationship between</a:t>
            </a:r>
            <a:r>
              <a:rPr sz="2200" spc="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them.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Some of the Architecture models are described</a:t>
            </a:r>
            <a:r>
              <a:rPr sz="22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below,</a:t>
            </a:r>
            <a:endParaRPr sz="2200">
              <a:latin typeface="Lucida Sans Unicode"/>
              <a:cs typeface="Lucida Sans Unicode"/>
            </a:endParaRPr>
          </a:p>
          <a:p>
            <a:pPr marL="104139" marR="5080">
              <a:lnSpc>
                <a:spcPct val="143000"/>
              </a:lnSpc>
              <a:spcBef>
                <a:spcPts val="5"/>
              </a:spcBef>
            </a:pPr>
            <a:r>
              <a:rPr sz="2200" spc="-5" dirty="0">
                <a:solidFill>
                  <a:srgbClr val="006FC0"/>
                </a:solidFill>
                <a:latin typeface="Lucida Sans Unicode"/>
                <a:cs typeface="Lucida Sans Unicode"/>
              </a:rPr>
              <a:t>Structural models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–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architecture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as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organized collection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components  </a:t>
            </a:r>
            <a:r>
              <a:rPr sz="2200" spc="-10" dirty="0">
                <a:solidFill>
                  <a:srgbClr val="006FC0"/>
                </a:solidFill>
                <a:latin typeface="Lucida Sans Unicode"/>
                <a:cs typeface="Lucida Sans Unicode"/>
              </a:rPr>
              <a:t>Framework </a:t>
            </a:r>
            <a:r>
              <a:rPr sz="2200" spc="-5" dirty="0">
                <a:solidFill>
                  <a:srgbClr val="006FC0"/>
                </a:solidFill>
                <a:latin typeface="Lucida Sans Unicode"/>
                <a:cs typeface="Lucida Sans Unicode"/>
              </a:rPr>
              <a:t>models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–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attempt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identify repeatable architectural patterns  </a:t>
            </a:r>
            <a:r>
              <a:rPr sz="2200" spc="-10" dirty="0">
                <a:solidFill>
                  <a:srgbClr val="006FC0"/>
                </a:solidFill>
                <a:latin typeface="Lucida Sans Unicode"/>
                <a:cs typeface="Lucida Sans Unicode"/>
              </a:rPr>
              <a:t>Dynamic models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–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indicate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how program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structure changes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as a function</a:t>
            </a:r>
            <a:r>
              <a:rPr sz="2200" spc="2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endParaRPr sz="2200">
              <a:latin typeface="Lucida Sans Unicode"/>
              <a:cs typeface="Lucida Sans Unicode"/>
            </a:endParaRPr>
          </a:p>
          <a:p>
            <a:pPr marL="104139">
              <a:lnSpc>
                <a:spcPts val="2380"/>
              </a:lnSpc>
            </a:pP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external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events</a:t>
            </a:r>
            <a:endParaRPr sz="2200">
              <a:latin typeface="Lucida Sans Unicode"/>
              <a:cs typeface="Lucida Sans Unicode"/>
            </a:endParaRPr>
          </a:p>
          <a:p>
            <a:pPr marL="104139" marR="198120">
              <a:lnSpc>
                <a:spcPts val="2380"/>
              </a:lnSpc>
              <a:spcBef>
                <a:spcPts val="1435"/>
              </a:spcBef>
            </a:pPr>
            <a:r>
              <a:rPr sz="2200" spc="-5" dirty="0">
                <a:solidFill>
                  <a:srgbClr val="006FC0"/>
                </a:solidFill>
                <a:latin typeface="Lucida Sans Unicode"/>
                <a:cs typeface="Lucida Sans Unicode"/>
              </a:rPr>
              <a:t>Process models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– focus on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the design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the business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or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technical process  that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system must</a:t>
            </a:r>
            <a:r>
              <a:rPr sz="2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accommodate</a:t>
            </a:r>
            <a:endParaRPr sz="2200">
              <a:latin typeface="Lucida Sans Unicode"/>
              <a:cs typeface="Lucida Sans Unicode"/>
            </a:endParaRPr>
          </a:p>
          <a:p>
            <a:pPr marL="104139">
              <a:lnSpc>
                <a:spcPct val="100000"/>
              </a:lnSpc>
              <a:spcBef>
                <a:spcPts val="1090"/>
              </a:spcBef>
            </a:pPr>
            <a:r>
              <a:rPr sz="2200" spc="-10" dirty="0">
                <a:solidFill>
                  <a:srgbClr val="006FC0"/>
                </a:solidFill>
                <a:latin typeface="Lucida Sans Unicode"/>
                <a:cs typeface="Lucida Sans Unicode"/>
              </a:rPr>
              <a:t>Functional models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– used to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represent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system functional</a:t>
            </a:r>
            <a:r>
              <a:rPr sz="220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hierarchy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13561"/>
            <a:ext cx="38144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75" dirty="0">
                <a:solidFill>
                  <a:srgbClr val="FFFFFF"/>
                </a:solidFill>
              </a:rPr>
              <a:t>MODULARITY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1154988" y="2248027"/>
            <a:ext cx="8720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Software is divided into separately named and</a:t>
            </a:r>
            <a:r>
              <a:rPr sz="24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addressable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8892" y="2560726"/>
            <a:ext cx="954722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components, often called </a:t>
            </a:r>
            <a:r>
              <a:rPr sz="2500" i="1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modules,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that are integrated to</a:t>
            </a:r>
            <a:r>
              <a:rPr sz="24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satisfy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2400" spc="-5" dirty="0"/>
              <a:t>problem requirements.</a:t>
            </a:r>
            <a:r>
              <a:rPr spc="-5" dirty="0"/>
              <a:t>(divide </a:t>
            </a:r>
            <a:r>
              <a:rPr spc="-10" dirty="0"/>
              <a:t>and conquer</a:t>
            </a:r>
            <a:r>
              <a:rPr spc="65" dirty="0"/>
              <a:t> </a:t>
            </a:r>
            <a:r>
              <a:rPr spc="-5" dirty="0"/>
              <a:t>principle).</a:t>
            </a:r>
            <a:endParaRPr sz="2400"/>
          </a:p>
          <a:p>
            <a:pPr marL="12700">
              <a:lnSpc>
                <a:spcPts val="2510"/>
              </a:lnSpc>
              <a:spcBef>
                <a:spcPts val="1160"/>
              </a:spcBef>
            </a:pPr>
            <a:r>
              <a:rPr spc="-5" dirty="0"/>
              <a:t>This leads to a "divide and </a:t>
            </a:r>
            <a:r>
              <a:rPr spc="-10" dirty="0"/>
              <a:t>conquer" </a:t>
            </a:r>
            <a:r>
              <a:rPr spc="-5" dirty="0"/>
              <a:t>conclusion—it's </a:t>
            </a:r>
            <a:r>
              <a:rPr spc="-10" dirty="0"/>
              <a:t>easier </a:t>
            </a:r>
            <a:r>
              <a:rPr spc="-5" dirty="0"/>
              <a:t>to </a:t>
            </a:r>
            <a:r>
              <a:rPr spc="-10" dirty="0"/>
              <a:t>solve</a:t>
            </a:r>
            <a:r>
              <a:rPr spc="170" dirty="0"/>
              <a:t> </a:t>
            </a:r>
            <a:r>
              <a:rPr spc="-5" dirty="0"/>
              <a:t>a</a:t>
            </a:r>
          </a:p>
          <a:p>
            <a:pPr marL="12700">
              <a:lnSpc>
                <a:spcPts val="2510"/>
              </a:lnSpc>
            </a:pPr>
            <a:r>
              <a:rPr spc="-10" dirty="0"/>
              <a:t>complex problem </a:t>
            </a:r>
            <a:r>
              <a:rPr spc="-5" dirty="0"/>
              <a:t>when </a:t>
            </a:r>
            <a:r>
              <a:rPr spc="-10" dirty="0"/>
              <a:t>you break </a:t>
            </a:r>
            <a:r>
              <a:rPr spc="-5" dirty="0"/>
              <a:t>it </a:t>
            </a:r>
            <a:r>
              <a:rPr spc="-10" dirty="0"/>
              <a:t>into </a:t>
            </a:r>
            <a:r>
              <a:rPr spc="-5" dirty="0"/>
              <a:t>manageable</a:t>
            </a:r>
            <a:r>
              <a:rPr spc="185" dirty="0"/>
              <a:t> </a:t>
            </a:r>
            <a:r>
              <a:rPr spc="-10" dirty="0"/>
              <a:t>pieces.</a:t>
            </a:r>
          </a:p>
          <a:p>
            <a:pPr marL="12700" marR="82550">
              <a:lnSpc>
                <a:spcPts val="2380"/>
              </a:lnSpc>
              <a:spcBef>
                <a:spcPts val="1440"/>
              </a:spcBef>
            </a:pPr>
            <a:r>
              <a:rPr spc="-5" dirty="0"/>
              <a:t>It has </a:t>
            </a:r>
            <a:r>
              <a:rPr spc="-10" dirty="0"/>
              <a:t>been stated that </a:t>
            </a:r>
            <a:r>
              <a:rPr spc="-10" dirty="0">
                <a:solidFill>
                  <a:srgbClr val="00AFEF"/>
                </a:solidFill>
              </a:rPr>
              <a:t>"modularity </a:t>
            </a:r>
            <a:r>
              <a:rPr spc="-5" dirty="0">
                <a:solidFill>
                  <a:srgbClr val="00AFEF"/>
                </a:solidFill>
              </a:rPr>
              <a:t>is </a:t>
            </a:r>
            <a:r>
              <a:rPr spc="-10" dirty="0">
                <a:solidFill>
                  <a:srgbClr val="00AFEF"/>
                </a:solidFill>
              </a:rPr>
              <a:t>the </a:t>
            </a:r>
            <a:r>
              <a:rPr spc="-5" dirty="0">
                <a:solidFill>
                  <a:srgbClr val="00AFEF"/>
                </a:solidFill>
              </a:rPr>
              <a:t>single </a:t>
            </a:r>
            <a:r>
              <a:rPr spc="-10" dirty="0">
                <a:solidFill>
                  <a:srgbClr val="00AFEF"/>
                </a:solidFill>
              </a:rPr>
              <a:t>attribute </a:t>
            </a:r>
            <a:r>
              <a:rPr spc="-5" dirty="0">
                <a:solidFill>
                  <a:srgbClr val="00AFEF"/>
                </a:solidFill>
              </a:rPr>
              <a:t>of software  </a:t>
            </a:r>
            <a:r>
              <a:rPr spc="-10" dirty="0">
                <a:solidFill>
                  <a:srgbClr val="00AFEF"/>
                </a:solidFill>
              </a:rPr>
              <a:t>that allows </a:t>
            </a:r>
            <a:r>
              <a:rPr spc="-5" dirty="0">
                <a:solidFill>
                  <a:srgbClr val="00AFEF"/>
                </a:solidFill>
              </a:rPr>
              <a:t>a </a:t>
            </a:r>
            <a:r>
              <a:rPr spc="-10" dirty="0">
                <a:solidFill>
                  <a:srgbClr val="00AFEF"/>
                </a:solidFill>
              </a:rPr>
              <a:t>program </a:t>
            </a:r>
            <a:r>
              <a:rPr spc="-5" dirty="0">
                <a:solidFill>
                  <a:srgbClr val="00AFEF"/>
                </a:solidFill>
              </a:rPr>
              <a:t>to be </a:t>
            </a:r>
            <a:r>
              <a:rPr spc="-10" dirty="0">
                <a:solidFill>
                  <a:srgbClr val="00AFEF"/>
                </a:solidFill>
              </a:rPr>
              <a:t>intellectually</a:t>
            </a:r>
            <a:r>
              <a:rPr spc="170" dirty="0">
                <a:solidFill>
                  <a:srgbClr val="00AFEF"/>
                </a:solidFill>
              </a:rPr>
              <a:t> </a:t>
            </a:r>
            <a:r>
              <a:rPr spc="-5" dirty="0">
                <a:solidFill>
                  <a:srgbClr val="00AFEF"/>
                </a:solidFill>
              </a:rPr>
              <a:t>manageable“.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69950"/>
            <a:ext cx="34074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0" dirty="0">
                <a:solidFill>
                  <a:srgbClr val="FFFFFF"/>
                </a:solidFill>
              </a:rPr>
              <a:t>M</a:t>
            </a:r>
            <a:r>
              <a:rPr sz="4800" spc="85" dirty="0">
                <a:solidFill>
                  <a:srgbClr val="FFFFFF"/>
                </a:solidFill>
              </a:rPr>
              <a:t>O</a:t>
            </a:r>
            <a:r>
              <a:rPr sz="4800" spc="95" dirty="0">
                <a:solidFill>
                  <a:srgbClr val="FFFFFF"/>
                </a:solidFill>
              </a:rPr>
              <a:t>DU</a:t>
            </a:r>
            <a:r>
              <a:rPr sz="4800" spc="85" dirty="0">
                <a:solidFill>
                  <a:srgbClr val="FFFFFF"/>
                </a:solidFill>
              </a:rPr>
              <a:t>L</a:t>
            </a:r>
            <a:r>
              <a:rPr sz="4800" spc="95" dirty="0">
                <a:solidFill>
                  <a:srgbClr val="FFFFFF"/>
                </a:solidFill>
              </a:rPr>
              <a:t>AR</a:t>
            </a:r>
            <a:r>
              <a:rPr sz="4800" spc="90" dirty="0">
                <a:solidFill>
                  <a:srgbClr val="FFFFFF"/>
                </a:solidFill>
              </a:rPr>
              <a:t>I</a:t>
            </a:r>
            <a:r>
              <a:rPr sz="4800" spc="85" dirty="0">
                <a:solidFill>
                  <a:srgbClr val="FFFFFF"/>
                </a:solidFill>
              </a:rPr>
              <a:t>T</a:t>
            </a:r>
            <a:r>
              <a:rPr sz="4800" dirty="0">
                <a:solidFill>
                  <a:srgbClr val="FFFFFF"/>
                </a:solidFill>
              </a:rPr>
              <a:t>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57147" y="2255647"/>
            <a:ext cx="4841240" cy="307657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59"/>
              </a:spcBef>
            </a:pP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effort (cost) 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develop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an 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individual software module does  decrease 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as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total number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of 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modules increases. Given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same  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set of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requirements, more modules  means smaller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individual 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size. 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However, as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number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of 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modules grows,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effort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(cost) 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associated with integrating the  modules also</a:t>
            </a:r>
            <a:r>
              <a:rPr sz="2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grows.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92011" y="2286000"/>
            <a:ext cx="4933188" cy="3573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69950"/>
            <a:ext cx="34074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0" dirty="0">
                <a:solidFill>
                  <a:srgbClr val="FFFFFF"/>
                </a:solidFill>
              </a:rPr>
              <a:t>M</a:t>
            </a:r>
            <a:r>
              <a:rPr sz="4800" spc="85" dirty="0">
                <a:solidFill>
                  <a:srgbClr val="FFFFFF"/>
                </a:solidFill>
              </a:rPr>
              <a:t>O</a:t>
            </a:r>
            <a:r>
              <a:rPr sz="4800" spc="95" dirty="0">
                <a:solidFill>
                  <a:srgbClr val="FFFFFF"/>
                </a:solidFill>
              </a:rPr>
              <a:t>DU</a:t>
            </a:r>
            <a:r>
              <a:rPr sz="4800" spc="85" dirty="0">
                <a:solidFill>
                  <a:srgbClr val="FFFFFF"/>
                </a:solidFill>
              </a:rPr>
              <a:t>L</a:t>
            </a:r>
            <a:r>
              <a:rPr sz="4800" spc="95" dirty="0">
                <a:solidFill>
                  <a:srgbClr val="FFFFFF"/>
                </a:solidFill>
              </a:rPr>
              <a:t>AR</a:t>
            </a:r>
            <a:r>
              <a:rPr sz="4800" spc="90" dirty="0">
                <a:solidFill>
                  <a:srgbClr val="FFFFFF"/>
                </a:solidFill>
              </a:rPr>
              <a:t>I</a:t>
            </a:r>
            <a:r>
              <a:rPr sz="4800" spc="85" dirty="0">
                <a:solidFill>
                  <a:srgbClr val="FFFFFF"/>
                </a:solidFill>
              </a:rPr>
              <a:t>T</a:t>
            </a:r>
            <a:r>
              <a:rPr sz="4800" dirty="0">
                <a:solidFill>
                  <a:srgbClr val="FFFFFF"/>
                </a:solidFill>
              </a:rPr>
              <a:t>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48892" y="2255647"/>
            <a:ext cx="4749800" cy="247269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algn="just">
              <a:lnSpc>
                <a:spcPct val="88900"/>
              </a:lnSpc>
              <a:spcBef>
                <a:spcPts val="390"/>
              </a:spcBef>
            </a:pP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These characteristics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lead 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 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total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cost or 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effort curve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shown in 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figure. There 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 number, </a:t>
            </a:r>
            <a:r>
              <a:rPr sz="2300" i="1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M, 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of modules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that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would result in  minimum development cost, 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but 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we 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do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not have the necessary  sophistication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 </a:t>
            </a:r>
            <a:r>
              <a:rPr sz="2300" i="1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2300" i="1" spc="5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with  </a:t>
            </a:r>
            <a:r>
              <a:rPr sz="2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assurance.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92011" y="2286000"/>
            <a:ext cx="4933188" cy="3573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693</Words>
  <Application>Microsoft Office PowerPoint</Application>
  <PresentationFormat>Custom</PresentationFormat>
  <Paragraphs>74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DESIGN CONCEPT</vt:lpstr>
      <vt:lpstr>DESIGN CONCEPT</vt:lpstr>
      <vt:lpstr>ABSTRACTION</vt:lpstr>
      <vt:lpstr>REFINEMENT</vt:lpstr>
      <vt:lpstr>ARCHITECTURE</vt:lpstr>
      <vt:lpstr>MODULARITY</vt:lpstr>
      <vt:lpstr>MODULARITY</vt:lpstr>
      <vt:lpstr>MODULARITY</vt:lpstr>
      <vt:lpstr>INFORMATION HIDING</vt:lpstr>
      <vt:lpstr>REFACTORING</vt:lpstr>
      <vt:lpstr>STRUCTURAL PARTITIONING</vt:lpstr>
      <vt:lpstr>STRUCTURAL PARTITIONING</vt:lpstr>
      <vt:lpstr>THANK YOU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2020-04-10T07:17:30Z</dcterms:created>
  <dcterms:modified xsi:type="dcterms:W3CDTF">2020-04-10T07:50:51Z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2020-04-10T00:00:00Z</vt:filetime>
  </property>
</Properties>
</file>