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EED-F7AB-4DE7-B551-AC81067ACB2A}" type="datetimeFigureOut">
              <a:rPr lang="en-US" smtClean="0"/>
              <a:t>12/07/2011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E4BE-6BA8-45EC-BE4E-ECA8E8659D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77200" cy="1470025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Coding Standards &amp; guidelines </a:t>
            </a:r>
            <a:endParaRPr lang="en-IN" sz="5400" b="1" dirty="0">
              <a:solidFill>
                <a:schemeClr val="accent6">
                  <a:lumMod val="75000"/>
                </a:schemeClr>
              </a:solidFill>
              <a:latin typeface="Calibri (Headings)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6400800" cy="1143000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IN" b="1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Software Engineering (2160701)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 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4626" y="4392168"/>
            <a:ext cx="1849374" cy="2465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8640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374D81"/>
                </a:solidFill>
              </a:rPr>
              <a:t>Presented by</a:t>
            </a:r>
            <a:r>
              <a:rPr lang="en-IN" sz="2000" b="1" dirty="0" smtClean="0"/>
              <a:t> : </a:t>
            </a:r>
            <a:r>
              <a:rPr lang="en-IN" sz="2400" b="1" dirty="0" err="1" smtClean="0"/>
              <a:t>Nirmal</a:t>
            </a:r>
            <a:r>
              <a:rPr lang="en-IN" sz="2400" b="1" dirty="0" smtClean="0"/>
              <a:t> M </a:t>
            </a:r>
            <a:r>
              <a:rPr lang="en-IN" sz="2400" b="1" dirty="0" err="1" smtClean="0"/>
              <a:t>Rabari</a:t>
            </a:r>
            <a:endParaRPr lang="en-IN" sz="2400" b="1" dirty="0" smtClean="0"/>
          </a:p>
          <a:p>
            <a:r>
              <a:rPr lang="en-IN" sz="2400" b="1" dirty="0"/>
              <a:t>	 </a:t>
            </a:r>
            <a:r>
              <a:rPr lang="en-IN" sz="2400" b="1" dirty="0" smtClean="0"/>
              <a:t>         170410107092</a:t>
            </a:r>
          </a:p>
          <a:p>
            <a:r>
              <a:rPr lang="en-IN" sz="2400" b="1" dirty="0" smtClean="0"/>
              <a:t>	`         </a:t>
            </a:r>
            <a:r>
              <a:rPr lang="en-IN" sz="2400" b="1" dirty="0"/>
              <a:t>T</a:t>
            </a:r>
            <a:r>
              <a:rPr lang="en-IN" sz="2400" b="1" dirty="0" smtClean="0"/>
              <a:t>Y-CE-2(BATCH-B)	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7862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1500" y="1475603"/>
            <a:ext cx="8001000" cy="1600200"/>
          </a:xfrm>
          <a:prstGeom prst="wedgeRoundRectCallout">
            <a:avLst>
              <a:gd name="adj1" fmla="val -7242"/>
              <a:gd name="adj2" fmla="val 764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Good software development organizations</a:t>
            </a:r>
            <a:r>
              <a:rPr lang="en-US" sz="2400" dirty="0"/>
              <a:t> normally require their </a:t>
            </a:r>
            <a:r>
              <a:rPr lang="en-US" sz="2400" b="1" dirty="0">
                <a:solidFill>
                  <a:srgbClr val="C00000"/>
                </a:solidFill>
              </a:rPr>
              <a:t>programmers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adhere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some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well-defined</a:t>
            </a:r>
            <a:r>
              <a:rPr lang="en-US" sz="2400" dirty="0"/>
              <a:t> and standard style of </a:t>
            </a:r>
            <a:r>
              <a:rPr lang="en-US" sz="2400" b="1" dirty="0">
                <a:solidFill>
                  <a:srgbClr val="C00000"/>
                </a:solidFill>
              </a:rPr>
              <a:t>coding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called coding standards.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76" b="20429"/>
          <a:stretch/>
        </p:blipFill>
        <p:spPr>
          <a:xfrm>
            <a:off x="2666536" y="3657600"/>
            <a:ext cx="35823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4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5461" y="4572000"/>
            <a:ext cx="1923623" cy="19236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software development organizations formulate their </a:t>
            </a:r>
            <a:r>
              <a:rPr lang="en-US" b="1" dirty="0">
                <a:solidFill>
                  <a:srgbClr val="C00000"/>
                </a:solidFill>
              </a:rPr>
              <a:t>own coding standards</a:t>
            </a:r>
            <a:r>
              <a:rPr lang="en-US" dirty="0"/>
              <a:t> that suit them most, and </a:t>
            </a:r>
            <a:r>
              <a:rPr lang="en-US" b="1" dirty="0">
                <a:solidFill>
                  <a:srgbClr val="C00000"/>
                </a:solidFill>
              </a:rPr>
              <a:t>require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engineers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 follow</a:t>
            </a:r>
            <a:r>
              <a:rPr lang="en-US" dirty="0"/>
              <a:t> these standards </a:t>
            </a:r>
            <a:r>
              <a:rPr lang="en-US" dirty="0" smtClean="0"/>
              <a:t>strictly.</a:t>
            </a:r>
          </a:p>
          <a:p>
            <a:r>
              <a:rPr lang="en-US" dirty="0"/>
              <a:t>The purpose of requiring all engineers of an organization to adhere to a standard style of coding is the following: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24200"/>
            <a:ext cx="83058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coding standard gives a </a:t>
            </a:r>
            <a:r>
              <a:rPr lang="en-US" sz="2400" dirty="0">
                <a:solidFill>
                  <a:srgbClr val="C00000"/>
                </a:solidFill>
              </a:rPr>
              <a:t>uniform appearance</a:t>
            </a:r>
            <a:r>
              <a:rPr lang="en-US" sz="2400" dirty="0"/>
              <a:t> to the codes written by different engineers.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38600"/>
            <a:ext cx="8305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 </a:t>
            </a:r>
            <a:r>
              <a:rPr lang="en-US" sz="2400" dirty="0">
                <a:solidFill>
                  <a:srgbClr val="C00000"/>
                </a:solidFill>
              </a:rPr>
              <a:t>enhances</a:t>
            </a:r>
            <a:r>
              <a:rPr lang="en-US" sz="2400" dirty="0"/>
              <a:t> code </a:t>
            </a:r>
            <a:r>
              <a:rPr lang="en-US" sz="2400" dirty="0">
                <a:solidFill>
                  <a:srgbClr val="C00000"/>
                </a:solidFill>
              </a:rPr>
              <a:t>understanding</a:t>
            </a:r>
            <a:r>
              <a:rPr lang="en-US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83058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 encourages </a:t>
            </a:r>
            <a:r>
              <a:rPr lang="en-US" sz="2400" dirty="0">
                <a:solidFill>
                  <a:srgbClr val="C00000"/>
                </a:solidFill>
              </a:rPr>
              <a:t>good programming practices.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78781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51" y="1066800"/>
            <a:ext cx="87630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coding standard lists </a:t>
            </a:r>
            <a:r>
              <a:rPr lang="en-US" sz="2400" b="1" dirty="0">
                <a:solidFill>
                  <a:srgbClr val="C00000"/>
                </a:solidFill>
              </a:rPr>
              <a:t>several rules</a:t>
            </a:r>
            <a:r>
              <a:rPr lang="en-US" sz="2400" b="1" dirty="0"/>
              <a:t> </a:t>
            </a:r>
            <a:r>
              <a:rPr lang="en-US" sz="2400" dirty="0"/>
              <a:t>to be </a:t>
            </a:r>
            <a:r>
              <a:rPr lang="en-US" sz="2400" b="1" dirty="0">
                <a:solidFill>
                  <a:srgbClr val="C00000"/>
                </a:solidFill>
              </a:rPr>
              <a:t>followed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such as</a:t>
            </a:r>
            <a:r>
              <a:rPr lang="en-US" sz="2400" dirty="0" smtClean="0"/>
              <a:t>, the </a:t>
            </a:r>
            <a:r>
              <a:rPr lang="en-US" sz="2400" b="1" dirty="0">
                <a:solidFill>
                  <a:srgbClr val="C00000"/>
                </a:solidFill>
              </a:rPr>
              <a:t>way variables</a:t>
            </a:r>
            <a:r>
              <a:rPr lang="en-US" sz="2400" dirty="0"/>
              <a:t> are to be </a:t>
            </a:r>
            <a:r>
              <a:rPr lang="en-US" sz="2400" b="1" dirty="0" smtClean="0">
                <a:solidFill>
                  <a:srgbClr val="C00000"/>
                </a:solidFill>
              </a:rPr>
              <a:t>named</a:t>
            </a:r>
            <a:r>
              <a:rPr lang="en-US" sz="2400" dirty="0" smtClean="0"/>
              <a:t>,  the </a:t>
            </a:r>
            <a:r>
              <a:rPr lang="en-US" sz="2400" b="1" dirty="0">
                <a:solidFill>
                  <a:srgbClr val="C00000"/>
                </a:solidFill>
              </a:rPr>
              <a:t>way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to </a:t>
            </a:r>
            <a:r>
              <a:rPr lang="en-US" sz="2400" b="1" dirty="0">
                <a:solidFill>
                  <a:srgbClr val="C00000"/>
                </a:solidFill>
              </a:rPr>
              <a:t>be laid </a:t>
            </a:r>
            <a:r>
              <a:rPr lang="en-US" sz="2400" b="1" dirty="0" smtClean="0">
                <a:solidFill>
                  <a:srgbClr val="C00000"/>
                </a:solidFill>
              </a:rPr>
              <a:t>out</a:t>
            </a:r>
            <a:r>
              <a:rPr lang="en-US" sz="2400" dirty="0" smtClean="0"/>
              <a:t>, 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return </a:t>
            </a:r>
            <a:r>
              <a:rPr lang="en-US" sz="2400" b="1" dirty="0">
                <a:solidFill>
                  <a:srgbClr val="C00000"/>
                </a:solidFill>
              </a:rPr>
              <a:t>conventions</a:t>
            </a:r>
            <a:r>
              <a:rPr lang="en-US" sz="2400" dirty="0"/>
              <a:t>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5951" y="2559040"/>
            <a:ext cx="87630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following are some representative coding standards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4900943"/>
            <a:ext cx="3614951" cy="12712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9835" y="3200400"/>
            <a:ext cx="87391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Rules </a:t>
            </a:r>
            <a:r>
              <a:rPr lang="en-US" sz="2400" b="1" dirty="0">
                <a:solidFill>
                  <a:srgbClr val="C00000"/>
                </a:solidFill>
              </a:rPr>
              <a:t>for limiting the use of </a:t>
            </a:r>
            <a:r>
              <a:rPr lang="en-US" sz="2400" b="1" dirty="0" smtClean="0">
                <a:solidFill>
                  <a:srgbClr val="C00000"/>
                </a:solidFill>
              </a:rPr>
              <a:t>global</a:t>
            </a:r>
            <a:r>
              <a:rPr lang="en-US" sz="2400" dirty="0" smtClean="0"/>
              <a:t> </a:t>
            </a:r>
          </a:p>
          <a:p>
            <a:r>
              <a:rPr lang="en-US" sz="2200" dirty="0" smtClean="0"/>
              <a:t>These </a:t>
            </a:r>
            <a:r>
              <a:rPr lang="en-US" sz="2200" dirty="0"/>
              <a:t>rules list what types of data can be declared global and what cannot.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2235" y="3124200"/>
            <a:ext cx="8400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4724400"/>
            <a:ext cx="48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possible naming convention can be that </a:t>
            </a:r>
            <a:r>
              <a:rPr lang="en-US" sz="2000" b="1" dirty="0"/>
              <a:t>global variable </a:t>
            </a:r>
            <a:r>
              <a:rPr lang="en-US" sz="2000" dirty="0"/>
              <a:t>names always </a:t>
            </a:r>
            <a:r>
              <a:rPr lang="en-US" sz="2000" b="1" dirty="0"/>
              <a:t>start with a capital letter</a:t>
            </a:r>
            <a:r>
              <a:rPr lang="en-US" sz="2000" dirty="0"/>
              <a:t>, </a:t>
            </a:r>
            <a:r>
              <a:rPr lang="en-US" sz="2000" b="1" dirty="0"/>
              <a:t>local variable </a:t>
            </a:r>
            <a:r>
              <a:rPr lang="en-US" sz="2000" dirty="0"/>
              <a:t>names are made of </a:t>
            </a:r>
            <a:r>
              <a:rPr lang="en-US" sz="2000" b="1" dirty="0"/>
              <a:t>small letters</a:t>
            </a:r>
            <a:r>
              <a:rPr lang="en-US" sz="2000" dirty="0"/>
              <a:t>, and </a:t>
            </a:r>
            <a:r>
              <a:rPr lang="en-US" sz="2000" b="1" dirty="0"/>
              <a:t>constant names </a:t>
            </a:r>
            <a:r>
              <a:rPr lang="en-US" sz="2000" dirty="0"/>
              <a:t>are </a:t>
            </a:r>
            <a:r>
              <a:rPr lang="en-US" sz="2000" b="1" dirty="0"/>
              <a:t>always capital </a:t>
            </a:r>
            <a:r>
              <a:rPr lang="en-US" sz="2000" dirty="0"/>
              <a:t>letters.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834" y="4217313"/>
            <a:ext cx="8553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Naming </a:t>
            </a:r>
            <a:r>
              <a:rPr lang="en-US" sz="2200" b="1" dirty="0">
                <a:solidFill>
                  <a:srgbClr val="C00000"/>
                </a:solidFill>
              </a:rPr>
              <a:t>conventions for </a:t>
            </a:r>
            <a:r>
              <a:rPr lang="en-US" sz="2200" b="1" dirty="0" smtClean="0">
                <a:solidFill>
                  <a:srgbClr val="C00000"/>
                </a:solidFill>
              </a:rPr>
              <a:t>global &amp; </a:t>
            </a:r>
            <a:r>
              <a:rPr lang="en-US" sz="2200" b="1" dirty="0">
                <a:solidFill>
                  <a:srgbClr val="C00000"/>
                </a:solidFill>
              </a:rPr>
              <a:t>local </a:t>
            </a:r>
            <a:r>
              <a:rPr lang="en-US" sz="2200" b="1" dirty="0" smtClean="0">
                <a:solidFill>
                  <a:srgbClr val="C00000"/>
                </a:solidFill>
              </a:rPr>
              <a:t>variables &amp; constant identifiers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235" y="4114800"/>
            <a:ext cx="8400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1547" y="3016964"/>
            <a:ext cx="268689" cy="2686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251547" y="3962400"/>
            <a:ext cx="268689" cy="2686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1789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3" grpId="0"/>
      <p:bldP spid="14" grpId="0"/>
      <p:bldP spid="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1109008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     Contents </a:t>
            </a:r>
            <a:r>
              <a:rPr lang="en-US" sz="2400" b="1" dirty="0">
                <a:solidFill>
                  <a:srgbClr val="C00000"/>
                </a:solidFill>
              </a:rPr>
              <a:t>of the headers preceding codes for different </a:t>
            </a:r>
            <a:r>
              <a:rPr lang="en-US" sz="2400" b="1" dirty="0" smtClean="0">
                <a:solidFill>
                  <a:srgbClr val="C00000"/>
                </a:solidFill>
              </a:rPr>
              <a:t>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information contained in the headers </a:t>
            </a:r>
            <a:r>
              <a:rPr lang="en-US" sz="2400" dirty="0"/>
              <a:t>of different modules </a:t>
            </a:r>
            <a:r>
              <a:rPr lang="en-US" sz="2400" b="1" dirty="0"/>
              <a:t>should be standard</a:t>
            </a:r>
            <a:r>
              <a:rPr lang="en-US" sz="2400" dirty="0"/>
              <a:t> for an organization.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exact format </a:t>
            </a:r>
            <a:r>
              <a:rPr lang="en-US" sz="2400" dirty="0"/>
              <a:t>in which the header information is organized in the header can </a:t>
            </a:r>
            <a:r>
              <a:rPr lang="en-US" sz="2400" b="1" dirty="0"/>
              <a:t>also be specified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18516" y="4004102"/>
            <a:ext cx="2300765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 smtClean="0"/>
              <a:t>Module Name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3276600" y="4004102"/>
            <a:ext cx="2336023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 smtClean="0"/>
              <a:t>Creation Date</a:t>
            </a:r>
            <a:endParaRPr lang="en-US" sz="2100" dirty="0"/>
          </a:p>
        </p:txBody>
      </p:sp>
      <p:sp>
        <p:nvSpPr>
          <p:cNvPr id="10" name="Rectangle 9"/>
          <p:cNvSpPr/>
          <p:nvPr/>
        </p:nvSpPr>
        <p:spPr>
          <a:xfrm>
            <a:off x="5869942" y="4004102"/>
            <a:ext cx="2336023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Author’s N</a:t>
            </a:r>
            <a:r>
              <a:rPr lang="en-US" sz="2100" dirty="0" smtClean="0"/>
              <a:t>ame</a:t>
            </a:r>
            <a:endParaRPr lang="en-US" sz="2100" dirty="0"/>
          </a:p>
        </p:txBody>
      </p:sp>
      <p:sp>
        <p:nvSpPr>
          <p:cNvPr id="11" name="Rectangle 10"/>
          <p:cNvSpPr/>
          <p:nvPr/>
        </p:nvSpPr>
        <p:spPr>
          <a:xfrm>
            <a:off x="1796818" y="4655404"/>
            <a:ext cx="2394182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100" dirty="0"/>
              <a:t>Modification </a:t>
            </a:r>
            <a:r>
              <a:rPr lang="en-US" sz="2100" dirty="0" smtClean="0"/>
              <a:t>history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655404"/>
            <a:ext cx="2733633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100" dirty="0"/>
              <a:t>Synopsis of the </a:t>
            </a:r>
            <a:r>
              <a:rPr lang="en-US" sz="2100" dirty="0" smtClean="0"/>
              <a:t>module</a:t>
            </a:r>
            <a:endParaRPr lang="en-US" sz="21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5909102"/>
            <a:ext cx="8077200" cy="4154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Different functions supported, along with their input/output </a:t>
            </a:r>
            <a:r>
              <a:rPr lang="en-US" sz="2100" dirty="0" smtClean="0"/>
              <a:t>parameters</a:t>
            </a:r>
            <a:endParaRPr lang="en-US" sz="2100" dirty="0"/>
          </a:p>
        </p:txBody>
      </p:sp>
      <p:sp>
        <p:nvSpPr>
          <p:cNvPr id="14" name="Rectangle 13"/>
          <p:cNvSpPr/>
          <p:nvPr/>
        </p:nvSpPr>
        <p:spPr>
          <a:xfrm>
            <a:off x="746454" y="5299502"/>
            <a:ext cx="7459511" cy="41549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Global variables accessed/modified by the </a:t>
            </a:r>
            <a:r>
              <a:rPr lang="en-US" sz="2100" dirty="0" smtClean="0"/>
              <a:t>module</a:t>
            </a:r>
            <a:endParaRPr lang="en-US" sz="21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3241596"/>
            <a:ext cx="8077199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The following are some standard header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703261"/>
            <a:ext cx="0" cy="220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34399" y="3703261"/>
            <a:ext cx="0" cy="220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600" y="1219200"/>
            <a:ext cx="268689" cy="2686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936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8077198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class is merely for illustrative purposes.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Revision History:&lt;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1.1 – Added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headers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1.0 - Original release&lt;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author N. M.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Rabari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@version 1.1,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/02/2020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26510"/>
            <a:ext cx="8077199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Sample Header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1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499" y="1066800"/>
            <a:ext cx="8762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     Error </a:t>
            </a:r>
            <a:r>
              <a:rPr lang="en-US" sz="2400" b="1" dirty="0">
                <a:solidFill>
                  <a:srgbClr val="C00000"/>
                </a:solidFill>
              </a:rPr>
              <a:t>return conventions and exception handling </a:t>
            </a:r>
            <a:r>
              <a:rPr lang="en-US" sz="2400" b="1" dirty="0" smtClean="0">
                <a:solidFill>
                  <a:srgbClr val="C00000"/>
                </a:solidFill>
              </a:rPr>
              <a:t>mechanisms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way</a:t>
            </a:r>
            <a:r>
              <a:rPr lang="en-US" sz="2400" dirty="0"/>
              <a:t> </a:t>
            </a:r>
            <a:r>
              <a:rPr lang="en-US" sz="2400" b="1" dirty="0"/>
              <a:t>error</a:t>
            </a:r>
            <a:r>
              <a:rPr lang="en-US" sz="2400" dirty="0"/>
              <a:t> conditions are </a:t>
            </a:r>
            <a:r>
              <a:rPr lang="en-US" sz="2400" b="1" dirty="0"/>
              <a:t>reported </a:t>
            </a:r>
            <a:r>
              <a:rPr lang="en-US" sz="2400" dirty="0"/>
              <a:t>by different functions in a program are handled should be standard within an </a:t>
            </a:r>
            <a:r>
              <a:rPr lang="en-US" sz="2400" dirty="0" smtClean="0"/>
              <a:t>organization.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different functions </a:t>
            </a:r>
            <a:r>
              <a:rPr lang="en-US" sz="2400" b="1" dirty="0"/>
              <a:t>while encountering an error </a:t>
            </a:r>
            <a:r>
              <a:rPr lang="en-US" sz="2400" dirty="0"/>
              <a:t>condition should </a:t>
            </a:r>
            <a:r>
              <a:rPr lang="en-US" sz="2400" b="1" dirty="0"/>
              <a:t>either return a 0 or 1 </a:t>
            </a:r>
            <a:r>
              <a:rPr lang="en-US" sz="2400" dirty="0"/>
              <a:t>consistently.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320" b="19673"/>
          <a:stretch/>
        </p:blipFill>
        <p:spPr>
          <a:xfrm>
            <a:off x="6920489" y="5181600"/>
            <a:ext cx="1871343" cy="1066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7522" y="1179111"/>
            <a:ext cx="268689" cy="2686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5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48200" y="3886200"/>
            <a:ext cx="3316839" cy="24239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3493" y="3886200"/>
            <a:ext cx="3554707" cy="24239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are some representative coding </a:t>
            </a:r>
            <a:r>
              <a:rPr lang="en-US" dirty="0" smtClean="0"/>
              <a:t>guidelines</a:t>
            </a:r>
          </a:p>
          <a:p>
            <a:r>
              <a:rPr lang="en-US" b="1" dirty="0">
                <a:solidFill>
                  <a:srgbClr val="C00000"/>
                </a:solidFill>
              </a:rPr>
              <a:t>Do not use a coding style</a:t>
            </a:r>
            <a:r>
              <a:rPr lang="en-US" dirty="0"/>
              <a:t> that is </a:t>
            </a:r>
            <a:r>
              <a:rPr lang="en-US" b="1" dirty="0">
                <a:solidFill>
                  <a:srgbClr val="C00000"/>
                </a:solidFill>
              </a:rPr>
              <a:t>too clever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too difficult</a:t>
            </a:r>
            <a:r>
              <a:rPr lang="en-US" dirty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understand</a:t>
            </a:r>
          </a:p>
          <a:p>
            <a:r>
              <a:rPr lang="en-US" dirty="0"/>
              <a:t>Do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identifier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multiple purposes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</a:t>
            </a:r>
            <a:r>
              <a:rPr lang="en-US" b="1" dirty="0">
                <a:solidFill>
                  <a:srgbClr val="C00000"/>
                </a:solidFill>
              </a:rPr>
              <a:t>well-documented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length of </a:t>
            </a:r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not exceed 10 </a:t>
            </a:r>
            <a:r>
              <a:rPr lang="en-US" dirty="0"/>
              <a:t>source </a:t>
            </a:r>
            <a:r>
              <a:rPr lang="en-US" b="1" dirty="0">
                <a:solidFill>
                  <a:srgbClr val="C00000"/>
                </a:solidFill>
              </a:rPr>
              <a:t>lines</a:t>
            </a:r>
          </a:p>
          <a:p>
            <a:r>
              <a:rPr lang="en-US" dirty="0"/>
              <a:t>Do </a:t>
            </a:r>
            <a:r>
              <a:rPr lang="en-US" b="1" dirty="0">
                <a:solidFill>
                  <a:srgbClr val="C00000"/>
                </a:solidFill>
              </a:rPr>
              <a:t>not use </a:t>
            </a:r>
            <a:r>
              <a:rPr lang="en-US" b="1" dirty="0" err="1">
                <a:solidFill>
                  <a:srgbClr val="C00000"/>
                </a:solidFill>
              </a:rPr>
              <a:t>goto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statements</a:t>
            </a:r>
          </a:p>
          <a:p>
            <a:endParaRPr lang="en-US" dirty="0" smtClean="0"/>
          </a:p>
          <a:p>
            <a:pPr marL="36195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5098" y="4105275"/>
            <a:ext cx="3327602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8939" y="4105275"/>
            <a:ext cx="2857500" cy="1914525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6458986" y="4519484"/>
            <a:ext cx="1267646" cy="115741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957" y="3886200"/>
            <a:ext cx="457200" cy="2423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100" b="1" dirty="0" smtClean="0"/>
              <a:t>Well Documented</a:t>
            </a:r>
            <a:endParaRPr lang="en-US" sz="2100" b="1" dirty="0"/>
          </a:p>
        </p:txBody>
      </p:sp>
      <p:sp>
        <p:nvSpPr>
          <p:cNvPr id="11" name="Rectangle 10"/>
          <p:cNvSpPr/>
          <p:nvPr/>
        </p:nvSpPr>
        <p:spPr>
          <a:xfrm>
            <a:off x="7963849" y="3884141"/>
            <a:ext cx="457200" cy="2423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100" b="1" dirty="0" smtClean="0"/>
              <a:t>Do not use  </a:t>
            </a:r>
            <a:r>
              <a:rPr lang="en-US" sz="2100" b="1" dirty="0" err="1" smtClean="0"/>
              <a:t>goto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xmlns="" val="9729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Avoid obscure side effects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The side </a:t>
            </a:r>
            <a:r>
              <a:rPr lang="en-US" b="1" dirty="0"/>
              <a:t>effects of a function call</a:t>
            </a:r>
            <a:r>
              <a:rPr lang="en-US" dirty="0"/>
              <a:t> include </a:t>
            </a:r>
            <a:r>
              <a:rPr lang="en-US" b="1" i="1" dirty="0"/>
              <a:t>modification of parameters passed by reference</a:t>
            </a:r>
            <a:r>
              <a:rPr lang="en-US" dirty="0"/>
              <a:t>, </a:t>
            </a:r>
            <a:r>
              <a:rPr lang="en-US" b="1" i="1" dirty="0"/>
              <a:t>modification of global variables</a:t>
            </a:r>
            <a:r>
              <a:rPr lang="en-US" dirty="0"/>
              <a:t>, and I/O operations. 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obscure side effect </a:t>
            </a:r>
            <a:r>
              <a:rPr lang="en-US" dirty="0"/>
              <a:t>is one that </a:t>
            </a:r>
            <a:r>
              <a:rPr lang="en-US" b="1" dirty="0"/>
              <a:t>is not obvious from a casual examination</a:t>
            </a:r>
            <a:r>
              <a:rPr lang="en-US" dirty="0"/>
              <a:t> of the code. </a:t>
            </a:r>
            <a:endParaRPr lang="en-US" dirty="0" smtClean="0"/>
          </a:p>
          <a:p>
            <a:pPr lvl="1"/>
            <a:r>
              <a:rPr lang="en-US" dirty="0" smtClean="0"/>
              <a:t>Obscure </a:t>
            </a:r>
            <a:r>
              <a:rPr lang="en-US" dirty="0"/>
              <a:t>side effects </a:t>
            </a:r>
            <a:r>
              <a:rPr lang="en-US" b="1" dirty="0"/>
              <a:t>make it difficult to understand </a:t>
            </a:r>
            <a:r>
              <a:rPr lang="en-US" dirty="0"/>
              <a:t>a piece of code.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a global variable is changed obscurely in a called module or some file I/O is performed which is difficult to infer from the function’s name and header information, it becomes difficult for anybody trying to understand the code.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1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594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Coding Standards &amp; guidelines </vt:lpstr>
      <vt:lpstr>Coding Standards</vt:lpstr>
      <vt:lpstr>Slide 3</vt:lpstr>
      <vt:lpstr>Slide 4</vt:lpstr>
      <vt:lpstr>Slide 5</vt:lpstr>
      <vt:lpstr>Slide 6</vt:lpstr>
      <vt:lpstr>Slide 7</vt:lpstr>
      <vt:lpstr>Coding guidelines</vt:lpstr>
      <vt:lpstr>Slide 9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 &amp; guidelines</dc:title>
  <dc:creator>admin</dc:creator>
  <cp:lastModifiedBy>admin</cp:lastModifiedBy>
  <cp:revision>3</cp:revision>
  <dcterms:created xsi:type="dcterms:W3CDTF">2011-07-12T13:39:47Z</dcterms:created>
  <dcterms:modified xsi:type="dcterms:W3CDTF">2011-07-12T13:57:02Z</dcterms:modified>
</cp:coreProperties>
</file>