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21-Apr-20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21-Apr-20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21-Apr-20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21-Apr-20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21-Apr-20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4592" y="147827"/>
            <a:ext cx="8811768" cy="65669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5354" y="148589"/>
            <a:ext cx="8810625" cy="6565900"/>
          </a:xfrm>
          <a:custGeom>
            <a:avLst/>
            <a:gdLst/>
            <a:ahLst/>
            <a:cxnLst/>
            <a:rect l="l" t="t" r="r" b="b"/>
            <a:pathLst>
              <a:path w="8810625" h="6565900">
                <a:moveTo>
                  <a:pt x="775169" y="0"/>
                </a:moveTo>
                <a:lnTo>
                  <a:pt x="8810244" y="0"/>
                </a:lnTo>
                <a:lnTo>
                  <a:pt x="8810244" y="5790222"/>
                </a:lnTo>
                <a:lnTo>
                  <a:pt x="8808829" y="5837443"/>
                </a:lnTo>
                <a:lnTo>
                  <a:pt x="8804638" y="5883916"/>
                </a:lnTo>
                <a:lnTo>
                  <a:pt x="8797753" y="5929560"/>
                </a:lnTo>
                <a:lnTo>
                  <a:pt x="8788255" y="5974293"/>
                </a:lnTo>
                <a:lnTo>
                  <a:pt x="8776224" y="6018035"/>
                </a:lnTo>
                <a:lnTo>
                  <a:pt x="8761742" y="6060704"/>
                </a:lnTo>
                <a:lnTo>
                  <a:pt x="8744890" y="6102220"/>
                </a:lnTo>
                <a:lnTo>
                  <a:pt x="8725750" y="6142501"/>
                </a:lnTo>
                <a:lnTo>
                  <a:pt x="8704401" y="6181466"/>
                </a:lnTo>
                <a:lnTo>
                  <a:pt x="8680925" y="6219034"/>
                </a:lnTo>
                <a:lnTo>
                  <a:pt x="8655404" y="6255124"/>
                </a:lnTo>
                <a:lnTo>
                  <a:pt x="8627918" y="6289655"/>
                </a:lnTo>
                <a:lnTo>
                  <a:pt x="8598549" y="6322545"/>
                </a:lnTo>
                <a:lnTo>
                  <a:pt x="8567377" y="6353715"/>
                </a:lnTo>
                <a:lnTo>
                  <a:pt x="8534485" y="6383082"/>
                </a:lnTo>
                <a:lnTo>
                  <a:pt x="8499952" y="6410566"/>
                </a:lnTo>
                <a:lnTo>
                  <a:pt x="8463860" y="6436085"/>
                </a:lnTo>
                <a:lnTo>
                  <a:pt x="8426290" y="6459559"/>
                </a:lnTo>
                <a:lnTo>
                  <a:pt x="8387323" y="6480906"/>
                </a:lnTo>
                <a:lnTo>
                  <a:pt x="8347040" y="6500045"/>
                </a:lnTo>
                <a:lnTo>
                  <a:pt x="8305523" y="6516895"/>
                </a:lnTo>
                <a:lnTo>
                  <a:pt x="8262853" y="6531376"/>
                </a:lnTo>
                <a:lnTo>
                  <a:pt x="8219110" y="6543405"/>
                </a:lnTo>
                <a:lnTo>
                  <a:pt x="8174375" y="6552903"/>
                </a:lnTo>
                <a:lnTo>
                  <a:pt x="8128731" y="6559787"/>
                </a:lnTo>
                <a:lnTo>
                  <a:pt x="8082257" y="6563977"/>
                </a:lnTo>
                <a:lnTo>
                  <a:pt x="8035036" y="6565391"/>
                </a:lnTo>
                <a:lnTo>
                  <a:pt x="0" y="6565391"/>
                </a:lnTo>
                <a:lnTo>
                  <a:pt x="0" y="775207"/>
                </a:lnTo>
                <a:lnTo>
                  <a:pt x="1414" y="727986"/>
                </a:lnTo>
                <a:lnTo>
                  <a:pt x="5604" y="681512"/>
                </a:lnTo>
                <a:lnTo>
                  <a:pt x="12488" y="635868"/>
                </a:lnTo>
                <a:lnTo>
                  <a:pt x="21986" y="591133"/>
                </a:lnTo>
                <a:lnTo>
                  <a:pt x="34015" y="547390"/>
                </a:lnTo>
                <a:lnTo>
                  <a:pt x="48496" y="504720"/>
                </a:lnTo>
                <a:lnTo>
                  <a:pt x="65346" y="463203"/>
                </a:lnTo>
                <a:lnTo>
                  <a:pt x="84485" y="422920"/>
                </a:lnTo>
                <a:lnTo>
                  <a:pt x="105832" y="383953"/>
                </a:lnTo>
                <a:lnTo>
                  <a:pt x="129306" y="346383"/>
                </a:lnTo>
                <a:lnTo>
                  <a:pt x="154825" y="310291"/>
                </a:lnTo>
                <a:lnTo>
                  <a:pt x="182309" y="275758"/>
                </a:lnTo>
                <a:lnTo>
                  <a:pt x="211676" y="242866"/>
                </a:lnTo>
                <a:lnTo>
                  <a:pt x="242846" y="211694"/>
                </a:lnTo>
                <a:lnTo>
                  <a:pt x="275736" y="182325"/>
                </a:lnTo>
                <a:lnTo>
                  <a:pt x="310267" y="154839"/>
                </a:lnTo>
                <a:lnTo>
                  <a:pt x="346357" y="129318"/>
                </a:lnTo>
                <a:lnTo>
                  <a:pt x="383925" y="105842"/>
                </a:lnTo>
                <a:lnTo>
                  <a:pt x="422890" y="84493"/>
                </a:lnTo>
                <a:lnTo>
                  <a:pt x="463171" y="65353"/>
                </a:lnTo>
                <a:lnTo>
                  <a:pt x="504687" y="48501"/>
                </a:lnTo>
                <a:lnTo>
                  <a:pt x="547356" y="34019"/>
                </a:lnTo>
                <a:lnTo>
                  <a:pt x="591098" y="21988"/>
                </a:lnTo>
                <a:lnTo>
                  <a:pt x="635831" y="12490"/>
                </a:lnTo>
                <a:lnTo>
                  <a:pt x="681475" y="5605"/>
                </a:lnTo>
                <a:lnTo>
                  <a:pt x="727948" y="1414"/>
                </a:lnTo>
                <a:lnTo>
                  <a:pt x="775169" y="0"/>
                </a:lnTo>
                <a:close/>
              </a:path>
            </a:pathLst>
          </a:custGeom>
          <a:ln w="10668">
            <a:solidFill>
              <a:srgbClr val="9D9F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73024" y="1421892"/>
            <a:ext cx="8031480" cy="39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7852" y="2993263"/>
            <a:ext cx="3368294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141600"/>
            <a:ext cx="8063230" cy="370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21-Apr-20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stqbexamcertification.com/what-is-integration-testing/" TargetMode="External"/><Relationship Id="rId2" Type="http://schemas.openxmlformats.org/officeDocument/2006/relationships/hyperlink" Target="http://istqbexamcertification.com/what-is-unit-testin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istqbexamcertification.com/what-is-system-testin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0020" y="141731"/>
            <a:ext cx="8825865" cy="2516505"/>
            <a:chOff x="160020" y="141731"/>
            <a:chExt cx="8825865" cy="2516505"/>
          </a:xfrm>
        </p:grpSpPr>
        <p:sp>
          <p:nvSpPr>
            <p:cNvPr id="4" name="object 4"/>
            <p:cNvSpPr/>
            <p:nvPr/>
          </p:nvSpPr>
          <p:spPr>
            <a:xfrm>
              <a:off x="164592" y="144779"/>
              <a:ext cx="8816340" cy="25085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54" y="147065"/>
              <a:ext cx="8815070" cy="2505710"/>
            </a:xfrm>
            <a:custGeom>
              <a:avLst/>
              <a:gdLst/>
              <a:ahLst/>
              <a:cxnLst/>
              <a:rect l="l" t="t" r="r" b="b"/>
              <a:pathLst>
                <a:path w="8815070" h="2505710">
                  <a:moveTo>
                    <a:pt x="295821" y="0"/>
                  </a:moveTo>
                  <a:lnTo>
                    <a:pt x="8814816" y="0"/>
                  </a:lnTo>
                  <a:lnTo>
                    <a:pt x="8814816" y="2209672"/>
                  </a:lnTo>
                  <a:lnTo>
                    <a:pt x="8810943" y="2257642"/>
                  </a:lnTo>
                  <a:lnTo>
                    <a:pt x="8799733" y="2303150"/>
                  </a:lnTo>
                  <a:lnTo>
                    <a:pt x="8781794" y="2345587"/>
                  </a:lnTo>
                  <a:lnTo>
                    <a:pt x="8757737" y="2384343"/>
                  </a:lnTo>
                  <a:lnTo>
                    <a:pt x="8728170" y="2418810"/>
                  </a:lnTo>
                  <a:lnTo>
                    <a:pt x="8693703" y="2448377"/>
                  </a:lnTo>
                  <a:lnTo>
                    <a:pt x="8654947" y="2472434"/>
                  </a:lnTo>
                  <a:lnTo>
                    <a:pt x="8612510" y="2490373"/>
                  </a:lnTo>
                  <a:lnTo>
                    <a:pt x="8567002" y="2501583"/>
                  </a:lnTo>
                  <a:lnTo>
                    <a:pt x="8519033" y="2505455"/>
                  </a:lnTo>
                  <a:lnTo>
                    <a:pt x="0" y="2505455"/>
                  </a:lnTo>
                  <a:lnTo>
                    <a:pt x="0" y="295782"/>
                  </a:lnTo>
                  <a:lnTo>
                    <a:pt x="3871" y="247813"/>
                  </a:lnTo>
                  <a:lnTo>
                    <a:pt x="15081" y="202305"/>
                  </a:lnTo>
                  <a:lnTo>
                    <a:pt x="33019" y="159868"/>
                  </a:lnTo>
                  <a:lnTo>
                    <a:pt x="57077" y="121112"/>
                  </a:lnTo>
                  <a:lnTo>
                    <a:pt x="86645" y="86645"/>
                  </a:lnTo>
                  <a:lnTo>
                    <a:pt x="121115" y="57078"/>
                  </a:lnTo>
                  <a:lnTo>
                    <a:pt x="159876" y="33021"/>
                  </a:lnTo>
                  <a:lnTo>
                    <a:pt x="202320" y="15082"/>
                  </a:lnTo>
                  <a:lnTo>
                    <a:pt x="247838" y="3872"/>
                  </a:lnTo>
                  <a:lnTo>
                    <a:pt x="295821" y="0"/>
                  </a:lnTo>
                  <a:close/>
                </a:path>
              </a:pathLst>
            </a:custGeom>
            <a:ln w="10668">
              <a:solidFill>
                <a:srgbClr val="9D9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20" y="381000"/>
              <a:ext cx="8229600" cy="1981200"/>
            </a:xfrm>
            <a:custGeom>
              <a:avLst/>
              <a:gdLst/>
              <a:ahLst/>
              <a:cxnLst/>
              <a:rect l="l" t="t" r="r" b="b"/>
              <a:pathLst>
                <a:path w="8229600" h="1981200">
                  <a:moveTo>
                    <a:pt x="8229600" y="0"/>
                  </a:moveTo>
                  <a:lnTo>
                    <a:pt x="0" y="0"/>
                  </a:lnTo>
                  <a:lnTo>
                    <a:pt x="0" y="1981200"/>
                  </a:lnTo>
                  <a:lnTo>
                    <a:pt x="8229600" y="19812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3020" y="1720595"/>
              <a:ext cx="6358128" cy="6370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28600" y="2819400"/>
            <a:ext cx="8610600" cy="3733800"/>
            <a:chOff x="228600" y="2819400"/>
            <a:chExt cx="8610600" cy="3733800"/>
          </a:xfrm>
        </p:grpSpPr>
        <p:sp>
          <p:nvSpPr>
            <p:cNvPr id="9" name="object 9"/>
            <p:cNvSpPr/>
            <p:nvPr/>
          </p:nvSpPr>
          <p:spPr>
            <a:xfrm>
              <a:off x="228600" y="2819400"/>
              <a:ext cx="8610600" cy="3733800"/>
            </a:xfrm>
            <a:custGeom>
              <a:avLst/>
              <a:gdLst/>
              <a:ahLst/>
              <a:cxnLst/>
              <a:rect l="l" t="t" r="r" b="b"/>
              <a:pathLst>
                <a:path w="8610600" h="3733800">
                  <a:moveTo>
                    <a:pt x="8610600" y="0"/>
                  </a:moveTo>
                  <a:lnTo>
                    <a:pt x="0" y="0"/>
                  </a:lnTo>
                  <a:lnTo>
                    <a:pt x="0" y="3733800"/>
                  </a:lnTo>
                  <a:lnTo>
                    <a:pt x="8610600" y="3733800"/>
                  </a:lnTo>
                  <a:lnTo>
                    <a:pt x="8610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43100" y="3939539"/>
              <a:ext cx="2115312" cy="5699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10000" y="5283570"/>
            <a:ext cx="4767327" cy="8688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55115" algn="r">
              <a:lnSpc>
                <a:spcPct val="100000"/>
              </a:lnSpc>
              <a:spcBef>
                <a:spcPts val="95"/>
              </a:spcBef>
            </a:pPr>
            <a:r>
              <a:rPr lang="en-IN" sz="1800" dirty="0">
                <a:solidFill>
                  <a:schemeClr val="bg1"/>
                </a:solidFill>
                <a:latin typeface="Times New Roman"/>
                <a:cs typeface="Times New Roman"/>
              </a:rPr>
              <a:t>Presented By : Jaykishan Rajpara</a:t>
            </a:r>
          </a:p>
          <a:p>
            <a:pPr marL="1555115" algn="r">
              <a:lnSpc>
                <a:spcPct val="100000"/>
              </a:lnSpc>
              <a:spcBef>
                <a:spcPts val="95"/>
              </a:spcBef>
            </a:pPr>
            <a:r>
              <a:rPr lang="en-IN" dirty="0">
                <a:solidFill>
                  <a:schemeClr val="bg1"/>
                </a:solidFill>
                <a:latin typeface="Times New Roman"/>
                <a:cs typeface="Times New Roman"/>
              </a:rPr>
              <a:t>170410107093</a:t>
            </a:r>
          </a:p>
          <a:p>
            <a:pPr marL="1555115" algn="r">
              <a:lnSpc>
                <a:spcPct val="100000"/>
              </a:lnSpc>
              <a:spcBef>
                <a:spcPts val="95"/>
              </a:spcBef>
            </a:pPr>
            <a:r>
              <a:rPr lang="en-IN" sz="1800" dirty="0">
                <a:solidFill>
                  <a:schemeClr val="bg1"/>
                </a:solidFill>
                <a:latin typeface="Times New Roman"/>
                <a:cs typeface="Times New Roman"/>
              </a:rPr>
              <a:t>TY CE 2, Batch B</a:t>
            </a:r>
            <a:endParaRPr sz="1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264" y="1424939"/>
            <a:ext cx="8001000" cy="9525"/>
          </a:xfrm>
          <a:custGeom>
            <a:avLst/>
            <a:gdLst/>
            <a:ahLst/>
            <a:cxnLst/>
            <a:rect l="l" t="t" r="r" b="b"/>
            <a:pathLst>
              <a:path w="8001000" h="9525">
                <a:moveTo>
                  <a:pt x="8001000" y="0"/>
                </a:moveTo>
                <a:lnTo>
                  <a:pt x="0" y="0"/>
                </a:lnTo>
                <a:lnTo>
                  <a:pt x="0" y="9144"/>
                </a:lnTo>
                <a:lnTo>
                  <a:pt x="8001000" y="9144"/>
                </a:lnTo>
                <a:lnTo>
                  <a:pt x="8001000" y="0"/>
                </a:lnTo>
                <a:close/>
              </a:path>
            </a:pathLst>
          </a:custGeom>
          <a:solidFill>
            <a:srgbClr val="71A2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67258"/>
            <a:ext cx="30010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FFC000"/>
                </a:solidFill>
              </a:rPr>
              <a:t>Design </a:t>
            </a:r>
            <a:r>
              <a:rPr sz="3300" spc="-55" dirty="0">
                <a:solidFill>
                  <a:srgbClr val="FFC000"/>
                </a:solidFill>
              </a:rPr>
              <a:t>Testing</a:t>
            </a:r>
            <a:r>
              <a:rPr sz="3300" spc="-135" dirty="0">
                <a:solidFill>
                  <a:srgbClr val="FFC000"/>
                </a:solidFill>
              </a:rPr>
              <a:t> </a:t>
            </a:r>
            <a:r>
              <a:rPr sz="3300" dirty="0">
                <a:solidFill>
                  <a:srgbClr val="FFC000"/>
                </a:solidFill>
              </a:rPr>
              <a:t>: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535940" y="1811477"/>
            <a:ext cx="8051165" cy="37763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04800" marR="705485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By design testing we create a plan how</a:t>
            </a:r>
            <a:r>
              <a:rPr sz="3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implement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idea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technique.</a:t>
            </a:r>
            <a:endParaRPr sz="3000">
              <a:latin typeface="Arial"/>
              <a:cs typeface="Arial"/>
            </a:endParaRPr>
          </a:p>
          <a:p>
            <a:pPr marL="304800" marR="5080">
              <a:lnSpc>
                <a:spcPct val="80000"/>
              </a:lnSpc>
              <a:spcBef>
                <a:spcPts val="30"/>
              </a:spcBef>
              <a:tabLst>
                <a:tab pos="1090295" algn="l"/>
              </a:tabLst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So,	</a:t>
            </a:r>
            <a:r>
              <a:rPr sz="3000" b="1" spc="-5" dirty="0">
                <a:solidFill>
                  <a:srgbClr val="FFFFFF"/>
                </a:solidFill>
                <a:latin typeface="Arial"/>
                <a:cs typeface="Arial"/>
              </a:rPr>
              <a:t>Design </a:t>
            </a:r>
            <a:r>
              <a:rPr sz="3000" b="1" spc="-35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creating a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set of inputs  for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given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that will provide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set of  expected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outputs.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They are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main </a:t>
            </a:r>
            <a:r>
              <a:rPr sz="2600" b="1" dirty="0">
                <a:solidFill>
                  <a:srgbClr val="C00000"/>
                </a:solidFill>
                <a:latin typeface="Arial"/>
                <a:cs typeface="Arial"/>
              </a:rPr>
              <a:t>Design </a:t>
            </a:r>
            <a:r>
              <a:rPr sz="2600" b="1" spc="-25" dirty="0">
                <a:solidFill>
                  <a:srgbClr val="C00000"/>
                </a:solidFill>
                <a:latin typeface="Arial"/>
                <a:cs typeface="Arial"/>
              </a:rPr>
              <a:t>Testing </a:t>
            </a:r>
            <a:r>
              <a:rPr sz="2600" b="1" spc="-20" dirty="0">
                <a:solidFill>
                  <a:srgbClr val="C00000"/>
                </a:solidFill>
                <a:latin typeface="Arial"/>
                <a:cs typeface="Arial"/>
              </a:rPr>
              <a:t>Techniques</a:t>
            </a:r>
            <a:r>
              <a:rPr sz="26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304800" indent="-292735">
              <a:lnSpc>
                <a:spcPts val="3240"/>
              </a:lnSpc>
              <a:spcBef>
                <a:spcPts val="2160"/>
              </a:spcBef>
              <a:buClr>
                <a:srgbClr val="71A276"/>
              </a:buClr>
              <a:buSzPct val="70000"/>
              <a:buChar char=""/>
              <a:tabLst>
                <a:tab pos="305435" algn="l"/>
              </a:tabLst>
            </a:pPr>
            <a:r>
              <a:rPr sz="3000" dirty="0">
                <a:latin typeface="Arial"/>
                <a:cs typeface="Arial"/>
              </a:rPr>
              <a:t>Static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Techniques</a:t>
            </a:r>
            <a:endParaRPr sz="3000">
              <a:latin typeface="Arial"/>
              <a:cs typeface="Arial"/>
            </a:endParaRPr>
          </a:p>
          <a:p>
            <a:pPr marL="304800" indent="-292735">
              <a:lnSpc>
                <a:spcPts val="3240"/>
              </a:lnSpc>
              <a:buClr>
                <a:srgbClr val="71A276"/>
              </a:buClr>
              <a:buSzPct val="70000"/>
              <a:buChar char=""/>
              <a:tabLst>
                <a:tab pos="305435" algn="l"/>
              </a:tabLst>
            </a:pPr>
            <a:r>
              <a:rPr sz="3000" dirty="0">
                <a:latin typeface="Arial"/>
                <a:cs typeface="Arial"/>
              </a:rPr>
              <a:t>Dynamic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Techniques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263" y="1424940"/>
            <a:ext cx="8001000" cy="9525"/>
          </a:xfrm>
          <a:custGeom>
            <a:avLst/>
            <a:gdLst/>
            <a:ahLst/>
            <a:cxnLst/>
            <a:rect l="l" t="t" r="r" b="b"/>
            <a:pathLst>
              <a:path w="8001000" h="9525">
                <a:moveTo>
                  <a:pt x="8001000" y="0"/>
                </a:moveTo>
                <a:lnTo>
                  <a:pt x="0" y="0"/>
                </a:lnTo>
                <a:lnTo>
                  <a:pt x="0" y="9144"/>
                </a:lnTo>
                <a:lnTo>
                  <a:pt x="8001000" y="9144"/>
                </a:lnTo>
                <a:lnTo>
                  <a:pt x="8001000" y="0"/>
                </a:lnTo>
                <a:close/>
              </a:path>
            </a:pathLst>
          </a:custGeom>
          <a:solidFill>
            <a:srgbClr val="71A2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4404" y="478282"/>
            <a:ext cx="6669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000000"/>
                </a:solidFill>
              </a:rPr>
              <a:t>Static </a:t>
            </a:r>
            <a:r>
              <a:rPr dirty="0">
                <a:solidFill>
                  <a:srgbClr val="000000"/>
                </a:solidFill>
              </a:rPr>
              <a:t>&amp; Dynamic </a:t>
            </a:r>
            <a:r>
              <a:rPr spc="-55" dirty="0">
                <a:solidFill>
                  <a:srgbClr val="000000"/>
                </a:solidFill>
              </a:rPr>
              <a:t>Testing</a:t>
            </a:r>
            <a:r>
              <a:rPr spc="-170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Techniques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524000"/>
            <a:ext cx="82296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956" y="143192"/>
            <a:ext cx="8821420" cy="6576695"/>
            <a:chOff x="159956" y="143192"/>
            <a:chExt cx="8821420" cy="6576695"/>
          </a:xfrm>
        </p:grpSpPr>
        <p:sp>
          <p:nvSpPr>
            <p:cNvPr id="3" name="object 3"/>
            <p:cNvSpPr/>
            <p:nvPr/>
          </p:nvSpPr>
          <p:spPr>
            <a:xfrm>
              <a:off x="457962" y="305561"/>
              <a:ext cx="3810000" cy="6172200"/>
            </a:xfrm>
            <a:custGeom>
              <a:avLst/>
              <a:gdLst/>
              <a:ahLst/>
              <a:cxnLst/>
              <a:rect l="l" t="t" r="r" b="b"/>
              <a:pathLst>
                <a:path w="3810000" h="6172200">
                  <a:moveTo>
                    <a:pt x="3175000" y="0"/>
                  </a:moveTo>
                  <a:lnTo>
                    <a:pt x="635012" y="0"/>
                  </a:lnTo>
                  <a:lnTo>
                    <a:pt x="587620" y="1742"/>
                  </a:lnTo>
                  <a:lnTo>
                    <a:pt x="541174" y="6886"/>
                  </a:lnTo>
                  <a:lnTo>
                    <a:pt x="495797" y="15309"/>
                  </a:lnTo>
                  <a:lnTo>
                    <a:pt x="451611" y="26889"/>
                  </a:lnTo>
                  <a:lnTo>
                    <a:pt x="408740" y="41503"/>
                  </a:lnTo>
                  <a:lnTo>
                    <a:pt x="367306" y="59027"/>
                  </a:lnTo>
                  <a:lnTo>
                    <a:pt x="327431" y="79339"/>
                  </a:lnTo>
                  <a:lnTo>
                    <a:pt x="289240" y="102316"/>
                  </a:lnTo>
                  <a:lnTo>
                    <a:pt x="252854" y="127834"/>
                  </a:lnTo>
                  <a:lnTo>
                    <a:pt x="218396" y="155772"/>
                  </a:lnTo>
                  <a:lnTo>
                    <a:pt x="185989" y="186007"/>
                  </a:lnTo>
                  <a:lnTo>
                    <a:pt x="155757" y="218415"/>
                  </a:lnTo>
                  <a:lnTo>
                    <a:pt x="127820" y="252873"/>
                  </a:lnTo>
                  <a:lnTo>
                    <a:pt x="102303" y="289259"/>
                  </a:lnTo>
                  <a:lnTo>
                    <a:pt x="79329" y="327450"/>
                  </a:lnTo>
                  <a:lnTo>
                    <a:pt x="59019" y="367323"/>
                  </a:lnTo>
                  <a:lnTo>
                    <a:pt x="41497" y="408755"/>
                  </a:lnTo>
                  <a:lnTo>
                    <a:pt x="26885" y="451623"/>
                  </a:lnTo>
                  <a:lnTo>
                    <a:pt x="15307" y="495804"/>
                  </a:lnTo>
                  <a:lnTo>
                    <a:pt x="6885" y="541176"/>
                  </a:lnTo>
                  <a:lnTo>
                    <a:pt x="1741" y="587615"/>
                  </a:lnTo>
                  <a:lnTo>
                    <a:pt x="0" y="635000"/>
                  </a:lnTo>
                  <a:lnTo>
                    <a:pt x="0" y="5537187"/>
                  </a:lnTo>
                  <a:lnTo>
                    <a:pt x="1741" y="5584579"/>
                  </a:lnTo>
                  <a:lnTo>
                    <a:pt x="6885" y="5631025"/>
                  </a:lnTo>
                  <a:lnTo>
                    <a:pt x="15307" y="5676402"/>
                  </a:lnTo>
                  <a:lnTo>
                    <a:pt x="26885" y="5720588"/>
                  </a:lnTo>
                  <a:lnTo>
                    <a:pt x="41497" y="5763459"/>
                  </a:lnTo>
                  <a:lnTo>
                    <a:pt x="59019" y="5804893"/>
                  </a:lnTo>
                  <a:lnTo>
                    <a:pt x="79329" y="5844768"/>
                  </a:lnTo>
                  <a:lnTo>
                    <a:pt x="102303" y="5882959"/>
                  </a:lnTo>
                  <a:lnTo>
                    <a:pt x="127820" y="5919345"/>
                  </a:lnTo>
                  <a:lnTo>
                    <a:pt x="155757" y="5953803"/>
                  </a:lnTo>
                  <a:lnTo>
                    <a:pt x="185989" y="5986210"/>
                  </a:lnTo>
                  <a:lnTo>
                    <a:pt x="218396" y="6016442"/>
                  </a:lnTo>
                  <a:lnTo>
                    <a:pt x="252854" y="6044379"/>
                  </a:lnTo>
                  <a:lnTo>
                    <a:pt x="289240" y="6069896"/>
                  </a:lnTo>
                  <a:lnTo>
                    <a:pt x="327431" y="6092870"/>
                  </a:lnTo>
                  <a:lnTo>
                    <a:pt x="367306" y="6113180"/>
                  </a:lnTo>
                  <a:lnTo>
                    <a:pt x="408740" y="6130702"/>
                  </a:lnTo>
                  <a:lnTo>
                    <a:pt x="451611" y="6145314"/>
                  </a:lnTo>
                  <a:lnTo>
                    <a:pt x="495797" y="6156892"/>
                  </a:lnTo>
                  <a:lnTo>
                    <a:pt x="541174" y="6165314"/>
                  </a:lnTo>
                  <a:lnTo>
                    <a:pt x="587620" y="6170458"/>
                  </a:lnTo>
                  <a:lnTo>
                    <a:pt x="635012" y="6172200"/>
                  </a:lnTo>
                  <a:lnTo>
                    <a:pt x="3175000" y="6172200"/>
                  </a:lnTo>
                  <a:lnTo>
                    <a:pt x="3222384" y="6170458"/>
                  </a:lnTo>
                  <a:lnTo>
                    <a:pt x="3268823" y="6165314"/>
                  </a:lnTo>
                  <a:lnTo>
                    <a:pt x="3314195" y="6156892"/>
                  </a:lnTo>
                  <a:lnTo>
                    <a:pt x="3358376" y="6145314"/>
                  </a:lnTo>
                  <a:lnTo>
                    <a:pt x="3401244" y="6130702"/>
                  </a:lnTo>
                  <a:lnTo>
                    <a:pt x="3442676" y="6113180"/>
                  </a:lnTo>
                  <a:lnTo>
                    <a:pt x="3482549" y="6092870"/>
                  </a:lnTo>
                  <a:lnTo>
                    <a:pt x="3520740" y="6069896"/>
                  </a:lnTo>
                  <a:lnTo>
                    <a:pt x="3557126" y="6044379"/>
                  </a:lnTo>
                  <a:lnTo>
                    <a:pt x="3591584" y="6016442"/>
                  </a:lnTo>
                  <a:lnTo>
                    <a:pt x="3623992" y="5986210"/>
                  </a:lnTo>
                  <a:lnTo>
                    <a:pt x="3654227" y="5953803"/>
                  </a:lnTo>
                  <a:lnTo>
                    <a:pt x="3682165" y="5919345"/>
                  </a:lnTo>
                  <a:lnTo>
                    <a:pt x="3707683" y="5882959"/>
                  </a:lnTo>
                  <a:lnTo>
                    <a:pt x="3730660" y="5844768"/>
                  </a:lnTo>
                  <a:lnTo>
                    <a:pt x="3750972" y="5804893"/>
                  </a:lnTo>
                  <a:lnTo>
                    <a:pt x="3768496" y="5763459"/>
                  </a:lnTo>
                  <a:lnTo>
                    <a:pt x="3783110" y="5720588"/>
                  </a:lnTo>
                  <a:lnTo>
                    <a:pt x="3794690" y="5676402"/>
                  </a:lnTo>
                  <a:lnTo>
                    <a:pt x="3803113" y="5631025"/>
                  </a:lnTo>
                  <a:lnTo>
                    <a:pt x="3808257" y="5584579"/>
                  </a:lnTo>
                  <a:lnTo>
                    <a:pt x="3810000" y="5537187"/>
                  </a:lnTo>
                  <a:lnTo>
                    <a:pt x="3810000" y="635000"/>
                  </a:lnTo>
                  <a:lnTo>
                    <a:pt x="3808257" y="587615"/>
                  </a:lnTo>
                  <a:lnTo>
                    <a:pt x="3803113" y="541176"/>
                  </a:lnTo>
                  <a:lnTo>
                    <a:pt x="3794690" y="495804"/>
                  </a:lnTo>
                  <a:lnTo>
                    <a:pt x="3783110" y="451623"/>
                  </a:lnTo>
                  <a:lnTo>
                    <a:pt x="3768496" y="408755"/>
                  </a:lnTo>
                  <a:lnTo>
                    <a:pt x="3750972" y="367323"/>
                  </a:lnTo>
                  <a:lnTo>
                    <a:pt x="3730660" y="327450"/>
                  </a:lnTo>
                  <a:lnTo>
                    <a:pt x="3707683" y="289259"/>
                  </a:lnTo>
                  <a:lnTo>
                    <a:pt x="3682165" y="252873"/>
                  </a:lnTo>
                  <a:lnTo>
                    <a:pt x="3654227" y="218415"/>
                  </a:lnTo>
                  <a:lnTo>
                    <a:pt x="3623992" y="186007"/>
                  </a:lnTo>
                  <a:lnTo>
                    <a:pt x="3591584" y="155772"/>
                  </a:lnTo>
                  <a:lnTo>
                    <a:pt x="3557126" y="127834"/>
                  </a:lnTo>
                  <a:lnTo>
                    <a:pt x="3520740" y="102316"/>
                  </a:lnTo>
                  <a:lnTo>
                    <a:pt x="3482549" y="79339"/>
                  </a:lnTo>
                  <a:lnTo>
                    <a:pt x="3442676" y="59027"/>
                  </a:lnTo>
                  <a:lnTo>
                    <a:pt x="3401244" y="41503"/>
                  </a:lnTo>
                  <a:lnTo>
                    <a:pt x="3358376" y="26889"/>
                  </a:lnTo>
                  <a:lnTo>
                    <a:pt x="3314195" y="15309"/>
                  </a:lnTo>
                  <a:lnTo>
                    <a:pt x="3268823" y="6886"/>
                  </a:lnTo>
                  <a:lnTo>
                    <a:pt x="3222384" y="1742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962" y="305561"/>
              <a:ext cx="3810000" cy="6172200"/>
            </a:xfrm>
            <a:custGeom>
              <a:avLst/>
              <a:gdLst/>
              <a:ahLst/>
              <a:cxnLst/>
              <a:rect l="l" t="t" r="r" b="b"/>
              <a:pathLst>
                <a:path w="3810000" h="6172200">
                  <a:moveTo>
                    <a:pt x="0" y="635000"/>
                  </a:moveTo>
                  <a:lnTo>
                    <a:pt x="1741" y="587615"/>
                  </a:lnTo>
                  <a:lnTo>
                    <a:pt x="6885" y="541176"/>
                  </a:lnTo>
                  <a:lnTo>
                    <a:pt x="15307" y="495804"/>
                  </a:lnTo>
                  <a:lnTo>
                    <a:pt x="26885" y="451623"/>
                  </a:lnTo>
                  <a:lnTo>
                    <a:pt x="41497" y="408755"/>
                  </a:lnTo>
                  <a:lnTo>
                    <a:pt x="59019" y="367323"/>
                  </a:lnTo>
                  <a:lnTo>
                    <a:pt x="79329" y="327450"/>
                  </a:lnTo>
                  <a:lnTo>
                    <a:pt x="102303" y="289259"/>
                  </a:lnTo>
                  <a:lnTo>
                    <a:pt x="127820" y="252873"/>
                  </a:lnTo>
                  <a:lnTo>
                    <a:pt x="155757" y="218415"/>
                  </a:lnTo>
                  <a:lnTo>
                    <a:pt x="185989" y="186007"/>
                  </a:lnTo>
                  <a:lnTo>
                    <a:pt x="218396" y="155772"/>
                  </a:lnTo>
                  <a:lnTo>
                    <a:pt x="252854" y="127834"/>
                  </a:lnTo>
                  <a:lnTo>
                    <a:pt x="289240" y="102316"/>
                  </a:lnTo>
                  <a:lnTo>
                    <a:pt x="327431" y="79339"/>
                  </a:lnTo>
                  <a:lnTo>
                    <a:pt x="367306" y="59027"/>
                  </a:lnTo>
                  <a:lnTo>
                    <a:pt x="408740" y="41503"/>
                  </a:lnTo>
                  <a:lnTo>
                    <a:pt x="451611" y="26889"/>
                  </a:lnTo>
                  <a:lnTo>
                    <a:pt x="495797" y="15309"/>
                  </a:lnTo>
                  <a:lnTo>
                    <a:pt x="541174" y="6886"/>
                  </a:lnTo>
                  <a:lnTo>
                    <a:pt x="587620" y="1742"/>
                  </a:lnTo>
                  <a:lnTo>
                    <a:pt x="635012" y="0"/>
                  </a:lnTo>
                  <a:lnTo>
                    <a:pt x="3175000" y="0"/>
                  </a:lnTo>
                  <a:lnTo>
                    <a:pt x="3222384" y="1742"/>
                  </a:lnTo>
                  <a:lnTo>
                    <a:pt x="3268823" y="6886"/>
                  </a:lnTo>
                  <a:lnTo>
                    <a:pt x="3314195" y="15309"/>
                  </a:lnTo>
                  <a:lnTo>
                    <a:pt x="3358376" y="26889"/>
                  </a:lnTo>
                  <a:lnTo>
                    <a:pt x="3401244" y="41503"/>
                  </a:lnTo>
                  <a:lnTo>
                    <a:pt x="3442676" y="59027"/>
                  </a:lnTo>
                  <a:lnTo>
                    <a:pt x="3482549" y="79339"/>
                  </a:lnTo>
                  <a:lnTo>
                    <a:pt x="3520740" y="102316"/>
                  </a:lnTo>
                  <a:lnTo>
                    <a:pt x="3557126" y="127834"/>
                  </a:lnTo>
                  <a:lnTo>
                    <a:pt x="3591584" y="155772"/>
                  </a:lnTo>
                  <a:lnTo>
                    <a:pt x="3623992" y="186007"/>
                  </a:lnTo>
                  <a:lnTo>
                    <a:pt x="3654227" y="218415"/>
                  </a:lnTo>
                  <a:lnTo>
                    <a:pt x="3682165" y="252873"/>
                  </a:lnTo>
                  <a:lnTo>
                    <a:pt x="3707683" y="289259"/>
                  </a:lnTo>
                  <a:lnTo>
                    <a:pt x="3730660" y="327450"/>
                  </a:lnTo>
                  <a:lnTo>
                    <a:pt x="3750972" y="367323"/>
                  </a:lnTo>
                  <a:lnTo>
                    <a:pt x="3768496" y="408755"/>
                  </a:lnTo>
                  <a:lnTo>
                    <a:pt x="3783110" y="451623"/>
                  </a:lnTo>
                  <a:lnTo>
                    <a:pt x="3794690" y="495804"/>
                  </a:lnTo>
                  <a:lnTo>
                    <a:pt x="3803113" y="541176"/>
                  </a:lnTo>
                  <a:lnTo>
                    <a:pt x="3808257" y="587615"/>
                  </a:lnTo>
                  <a:lnTo>
                    <a:pt x="3810000" y="635000"/>
                  </a:lnTo>
                  <a:lnTo>
                    <a:pt x="3810000" y="5537187"/>
                  </a:lnTo>
                  <a:lnTo>
                    <a:pt x="3808257" y="5584579"/>
                  </a:lnTo>
                  <a:lnTo>
                    <a:pt x="3803113" y="5631025"/>
                  </a:lnTo>
                  <a:lnTo>
                    <a:pt x="3794690" y="5676402"/>
                  </a:lnTo>
                  <a:lnTo>
                    <a:pt x="3783110" y="5720588"/>
                  </a:lnTo>
                  <a:lnTo>
                    <a:pt x="3768496" y="5763459"/>
                  </a:lnTo>
                  <a:lnTo>
                    <a:pt x="3750972" y="5804893"/>
                  </a:lnTo>
                  <a:lnTo>
                    <a:pt x="3730660" y="5844768"/>
                  </a:lnTo>
                  <a:lnTo>
                    <a:pt x="3707683" y="5882959"/>
                  </a:lnTo>
                  <a:lnTo>
                    <a:pt x="3682165" y="5919345"/>
                  </a:lnTo>
                  <a:lnTo>
                    <a:pt x="3654227" y="5953803"/>
                  </a:lnTo>
                  <a:lnTo>
                    <a:pt x="3623992" y="5986210"/>
                  </a:lnTo>
                  <a:lnTo>
                    <a:pt x="3591584" y="6016442"/>
                  </a:lnTo>
                  <a:lnTo>
                    <a:pt x="3557126" y="6044379"/>
                  </a:lnTo>
                  <a:lnTo>
                    <a:pt x="3520740" y="6069896"/>
                  </a:lnTo>
                  <a:lnTo>
                    <a:pt x="3482549" y="6092870"/>
                  </a:lnTo>
                  <a:lnTo>
                    <a:pt x="3442676" y="6113180"/>
                  </a:lnTo>
                  <a:lnTo>
                    <a:pt x="3401244" y="6130702"/>
                  </a:lnTo>
                  <a:lnTo>
                    <a:pt x="3358376" y="6145314"/>
                  </a:lnTo>
                  <a:lnTo>
                    <a:pt x="3314195" y="6156892"/>
                  </a:lnTo>
                  <a:lnTo>
                    <a:pt x="3268823" y="6165314"/>
                  </a:lnTo>
                  <a:lnTo>
                    <a:pt x="3222384" y="6170458"/>
                  </a:lnTo>
                  <a:lnTo>
                    <a:pt x="3175000" y="6172200"/>
                  </a:lnTo>
                  <a:lnTo>
                    <a:pt x="635012" y="6172200"/>
                  </a:lnTo>
                  <a:lnTo>
                    <a:pt x="587620" y="6170458"/>
                  </a:lnTo>
                  <a:lnTo>
                    <a:pt x="541174" y="6165314"/>
                  </a:lnTo>
                  <a:lnTo>
                    <a:pt x="495797" y="6156892"/>
                  </a:lnTo>
                  <a:lnTo>
                    <a:pt x="451611" y="6145314"/>
                  </a:lnTo>
                  <a:lnTo>
                    <a:pt x="408740" y="6130702"/>
                  </a:lnTo>
                  <a:lnTo>
                    <a:pt x="367306" y="6113180"/>
                  </a:lnTo>
                  <a:lnTo>
                    <a:pt x="327431" y="6092870"/>
                  </a:lnTo>
                  <a:lnTo>
                    <a:pt x="289240" y="6069896"/>
                  </a:lnTo>
                  <a:lnTo>
                    <a:pt x="252854" y="6044379"/>
                  </a:lnTo>
                  <a:lnTo>
                    <a:pt x="218396" y="6016442"/>
                  </a:lnTo>
                  <a:lnTo>
                    <a:pt x="185989" y="5986210"/>
                  </a:lnTo>
                  <a:lnTo>
                    <a:pt x="155757" y="5953803"/>
                  </a:lnTo>
                  <a:lnTo>
                    <a:pt x="127820" y="5919345"/>
                  </a:lnTo>
                  <a:lnTo>
                    <a:pt x="102303" y="5882959"/>
                  </a:lnTo>
                  <a:lnTo>
                    <a:pt x="79329" y="5844768"/>
                  </a:lnTo>
                  <a:lnTo>
                    <a:pt x="59019" y="5804893"/>
                  </a:lnTo>
                  <a:lnTo>
                    <a:pt x="41497" y="5763459"/>
                  </a:lnTo>
                  <a:lnTo>
                    <a:pt x="26885" y="5720588"/>
                  </a:lnTo>
                  <a:lnTo>
                    <a:pt x="15307" y="5676402"/>
                  </a:lnTo>
                  <a:lnTo>
                    <a:pt x="6885" y="5631025"/>
                  </a:lnTo>
                  <a:lnTo>
                    <a:pt x="1741" y="5584579"/>
                  </a:lnTo>
                  <a:lnTo>
                    <a:pt x="0" y="5537187"/>
                  </a:lnTo>
                  <a:lnTo>
                    <a:pt x="0" y="635000"/>
                  </a:lnTo>
                  <a:close/>
                </a:path>
              </a:pathLst>
            </a:custGeom>
            <a:ln w="38100">
              <a:solidFill>
                <a:srgbClr val="5277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5563" y="629158"/>
            <a:ext cx="8026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marR="487299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240029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Static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testing is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 the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18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endParaRPr sz="1800">
              <a:latin typeface="Arial"/>
              <a:cs typeface="Arial"/>
            </a:endParaRPr>
          </a:p>
          <a:p>
            <a:pPr marL="158750" marR="5080" indent="-146685">
              <a:lnSpc>
                <a:spcPct val="100000"/>
              </a:lnSpc>
              <a:tabLst>
                <a:tab pos="8013065" algn="l"/>
              </a:tabLst>
            </a:pPr>
            <a:r>
              <a:rPr sz="1800" u="sng" dirty="0">
                <a:solidFill>
                  <a:srgbClr val="FFFFFF"/>
                </a:solidFill>
                <a:uFill>
                  <a:solidFill>
                    <a:srgbClr val="71A276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150" dirty="0">
                <a:solidFill>
                  <a:srgbClr val="FFFFFF"/>
                </a:solidFill>
                <a:uFill>
                  <a:solidFill>
                    <a:srgbClr val="71A276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25" dirty="0">
                <a:solidFill>
                  <a:srgbClr val="FFFFFF"/>
                </a:solidFill>
                <a:uFill>
                  <a:solidFill>
                    <a:srgbClr val="71A276"/>
                  </a:solidFill>
                </a:uFill>
                <a:latin typeface="Arial"/>
                <a:cs typeface="Arial"/>
              </a:rPr>
              <a:t>manually,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71A276"/>
                  </a:solidFill>
                </a:uFill>
                <a:latin typeface="Arial"/>
                <a:cs typeface="Arial"/>
              </a:rPr>
              <a:t>or </a:t>
            </a:r>
            <a:r>
              <a:rPr sz="1800" u="sng" spc="-15" dirty="0">
                <a:solidFill>
                  <a:srgbClr val="FFFFFF"/>
                </a:solidFill>
                <a:uFill>
                  <a:solidFill>
                    <a:srgbClr val="71A276"/>
                  </a:solidFill>
                </a:uFill>
                <a:latin typeface="Arial"/>
                <a:cs typeface="Arial"/>
              </a:rPr>
              <a:t>with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71A276"/>
                  </a:solidFill>
                </a:uFill>
                <a:latin typeface="Arial"/>
                <a:cs typeface="Arial"/>
              </a:rPr>
              <a:t>a set</a:t>
            </a:r>
            <a:r>
              <a:rPr sz="1800" u="sng" spc="125" dirty="0">
                <a:solidFill>
                  <a:srgbClr val="FFFFFF"/>
                </a:solidFill>
                <a:uFill>
                  <a:solidFill>
                    <a:srgbClr val="71A276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71A276"/>
                  </a:solidFill>
                </a:uFill>
                <a:latin typeface="Arial"/>
                <a:cs typeface="Arial"/>
              </a:rPr>
              <a:t>of</a:t>
            </a:r>
            <a:r>
              <a:rPr sz="1800" u="sng" spc="5" dirty="0">
                <a:solidFill>
                  <a:srgbClr val="FFFFFF"/>
                </a:solidFill>
                <a:uFill>
                  <a:solidFill>
                    <a:srgbClr val="71A276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71A276"/>
                  </a:solidFill>
                </a:uFill>
                <a:latin typeface="Arial"/>
                <a:cs typeface="Arial"/>
              </a:rPr>
              <a:t>tools,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71A276"/>
                  </a:solidFill>
                </a:uFill>
                <a:latin typeface="Arial"/>
                <a:cs typeface="Arial"/>
              </a:rPr>
              <a:t>	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                             </a:t>
            </a:r>
            <a:r>
              <a:rPr sz="1800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but they are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executed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172" y="1726438"/>
            <a:ext cx="327977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622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It starts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early in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Life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cycle  and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so it is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done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during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verification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process.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does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need computer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the testing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program is 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done without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executing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program.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12700" marR="662305">
              <a:lnSpc>
                <a:spcPct val="100000"/>
              </a:lnSpc>
              <a:spcBef>
                <a:spcPts val="5"/>
              </a:spcBef>
              <a:tabLst>
                <a:tab pos="1066800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example:	reviewing,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walk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through, inspection,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12700" marR="29209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Most static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testing techniques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be used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‘test’ any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8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of  document including source  code, design documents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models, functional  specifications and requirement  specifications.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58511" y="286511"/>
            <a:ext cx="4000500" cy="6210300"/>
            <a:chOff x="4858511" y="286511"/>
            <a:chExt cx="4000500" cy="6210300"/>
          </a:xfrm>
        </p:grpSpPr>
        <p:sp>
          <p:nvSpPr>
            <p:cNvPr id="8" name="object 8"/>
            <p:cNvSpPr/>
            <p:nvPr/>
          </p:nvSpPr>
          <p:spPr>
            <a:xfrm>
              <a:off x="4877561" y="305561"/>
              <a:ext cx="3962400" cy="6172200"/>
            </a:xfrm>
            <a:custGeom>
              <a:avLst/>
              <a:gdLst/>
              <a:ahLst/>
              <a:cxnLst/>
              <a:rect l="l" t="t" r="r" b="b"/>
              <a:pathLst>
                <a:path w="3962400" h="6172200">
                  <a:moveTo>
                    <a:pt x="3301999" y="0"/>
                  </a:moveTo>
                  <a:lnTo>
                    <a:pt x="660400" y="0"/>
                  </a:lnTo>
                  <a:lnTo>
                    <a:pt x="613235" y="1658"/>
                  </a:lnTo>
                  <a:lnTo>
                    <a:pt x="566965" y="6557"/>
                  </a:lnTo>
                  <a:lnTo>
                    <a:pt x="521703" y="14587"/>
                  </a:lnTo>
                  <a:lnTo>
                    <a:pt x="477559" y="25635"/>
                  </a:lnTo>
                  <a:lnTo>
                    <a:pt x="434646" y="39589"/>
                  </a:lnTo>
                  <a:lnTo>
                    <a:pt x="393075" y="56338"/>
                  </a:lnTo>
                  <a:lnTo>
                    <a:pt x="352958" y="75770"/>
                  </a:lnTo>
                  <a:lnTo>
                    <a:pt x="314407" y="97773"/>
                  </a:lnTo>
                  <a:lnTo>
                    <a:pt x="277533" y="122236"/>
                  </a:lnTo>
                  <a:lnTo>
                    <a:pt x="242448" y="149047"/>
                  </a:lnTo>
                  <a:lnTo>
                    <a:pt x="209265" y="178094"/>
                  </a:lnTo>
                  <a:lnTo>
                    <a:pt x="178094" y="209265"/>
                  </a:lnTo>
                  <a:lnTo>
                    <a:pt x="149047" y="242448"/>
                  </a:lnTo>
                  <a:lnTo>
                    <a:pt x="122236" y="277533"/>
                  </a:lnTo>
                  <a:lnTo>
                    <a:pt x="97773" y="314407"/>
                  </a:lnTo>
                  <a:lnTo>
                    <a:pt x="75770" y="352958"/>
                  </a:lnTo>
                  <a:lnTo>
                    <a:pt x="56338" y="393075"/>
                  </a:lnTo>
                  <a:lnTo>
                    <a:pt x="39589" y="434646"/>
                  </a:lnTo>
                  <a:lnTo>
                    <a:pt x="25635" y="477559"/>
                  </a:lnTo>
                  <a:lnTo>
                    <a:pt x="14587" y="521703"/>
                  </a:lnTo>
                  <a:lnTo>
                    <a:pt x="6557" y="566965"/>
                  </a:lnTo>
                  <a:lnTo>
                    <a:pt x="1658" y="613235"/>
                  </a:lnTo>
                  <a:lnTo>
                    <a:pt x="0" y="660400"/>
                  </a:lnTo>
                  <a:lnTo>
                    <a:pt x="0" y="5511787"/>
                  </a:lnTo>
                  <a:lnTo>
                    <a:pt x="1658" y="5558950"/>
                  </a:lnTo>
                  <a:lnTo>
                    <a:pt x="6557" y="5605219"/>
                  </a:lnTo>
                  <a:lnTo>
                    <a:pt x="14587" y="5650481"/>
                  </a:lnTo>
                  <a:lnTo>
                    <a:pt x="25635" y="5694624"/>
                  </a:lnTo>
                  <a:lnTo>
                    <a:pt x="39589" y="5737537"/>
                  </a:lnTo>
                  <a:lnTo>
                    <a:pt x="56338" y="5779108"/>
                  </a:lnTo>
                  <a:lnTo>
                    <a:pt x="75770" y="5819226"/>
                  </a:lnTo>
                  <a:lnTo>
                    <a:pt x="97773" y="5857778"/>
                  </a:lnTo>
                  <a:lnTo>
                    <a:pt x="122236" y="5894652"/>
                  </a:lnTo>
                  <a:lnTo>
                    <a:pt x="149047" y="5929738"/>
                  </a:lnTo>
                  <a:lnTo>
                    <a:pt x="178094" y="5962923"/>
                  </a:lnTo>
                  <a:lnTo>
                    <a:pt x="209265" y="5994095"/>
                  </a:lnTo>
                  <a:lnTo>
                    <a:pt x="242448" y="6023143"/>
                  </a:lnTo>
                  <a:lnTo>
                    <a:pt x="277533" y="6049955"/>
                  </a:lnTo>
                  <a:lnTo>
                    <a:pt x="314407" y="6074419"/>
                  </a:lnTo>
                  <a:lnTo>
                    <a:pt x="352958" y="6096424"/>
                  </a:lnTo>
                  <a:lnTo>
                    <a:pt x="393075" y="6115857"/>
                  </a:lnTo>
                  <a:lnTo>
                    <a:pt x="434646" y="6132607"/>
                  </a:lnTo>
                  <a:lnTo>
                    <a:pt x="477559" y="6146562"/>
                  </a:lnTo>
                  <a:lnTo>
                    <a:pt x="521703" y="6157611"/>
                  </a:lnTo>
                  <a:lnTo>
                    <a:pt x="566965" y="6165641"/>
                  </a:lnTo>
                  <a:lnTo>
                    <a:pt x="613235" y="6170541"/>
                  </a:lnTo>
                  <a:lnTo>
                    <a:pt x="660400" y="6172200"/>
                  </a:lnTo>
                  <a:lnTo>
                    <a:pt x="3301999" y="6172200"/>
                  </a:lnTo>
                  <a:lnTo>
                    <a:pt x="3349164" y="6170541"/>
                  </a:lnTo>
                  <a:lnTo>
                    <a:pt x="3395434" y="6165641"/>
                  </a:lnTo>
                  <a:lnTo>
                    <a:pt x="3440696" y="6157611"/>
                  </a:lnTo>
                  <a:lnTo>
                    <a:pt x="3484840" y="6146562"/>
                  </a:lnTo>
                  <a:lnTo>
                    <a:pt x="3527753" y="6132607"/>
                  </a:lnTo>
                  <a:lnTo>
                    <a:pt x="3569324" y="6115857"/>
                  </a:lnTo>
                  <a:lnTo>
                    <a:pt x="3609441" y="6096424"/>
                  </a:lnTo>
                  <a:lnTo>
                    <a:pt x="3647992" y="6074419"/>
                  </a:lnTo>
                  <a:lnTo>
                    <a:pt x="3684866" y="6049955"/>
                  </a:lnTo>
                  <a:lnTo>
                    <a:pt x="3719951" y="6023143"/>
                  </a:lnTo>
                  <a:lnTo>
                    <a:pt x="3753134" y="5994095"/>
                  </a:lnTo>
                  <a:lnTo>
                    <a:pt x="3784305" y="5962923"/>
                  </a:lnTo>
                  <a:lnTo>
                    <a:pt x="3813352" y="5929738"/>
                  </a:lnTo>
                  <a:lnTo>
                    <a:pt x="3840163" y="5894652"/>
                  </a:lnTo>
                  <a:lnTo>
                    <a:pt x="3864626" y="5857778"/>
                  </a:lnTo>
                  <a:lnTo>
                    <a:pt x="3886629" y="5819226"/>
                  </a:lnTo>
                  <a:lnTo>
                    <a:pt x="3906061" y="5779108"/>
                  </a:lnTo>
                  <a:lnTo>
                    <a:pt x="3922810" y="5737537"/>
                  </a:lnTo>
                  <a:lnTo>
                    <a:pt x="3936764" y="5694624"/>
                  </a:lnTo>
                  <a:lnTo>
                    <a:pt x="3947812" y="5650481"/>
                  </a:lnTo>
                  <a:lnTo>
                    <a:pt x="3955842" y="5605219"/>
                  </a:lnTo>
                  <a:lnTo>
                    <a:pt x="3960741" y="5558950"/>
                  </a:lnTo>
                  <a:lnTo>
                    <a:pt x="3962399" y="5511787"/>
                  </a:lnTo>
                  <a:lnTo>
                    <a:pt x="3962399" y="660400"/>
                  </a:lnTo>
                  <a:lnTo>
                    <a:pt x="3960741" y="613235"/>
                  </a:lnTo>
                  <a:lnTo>
                    <a:pt x="3955842" y="566965"/>
                  </a:lnTo>
                  <a:lnTo>
                    <a:pt x="3947812" y="521703"/>
                  </a:lnTo>
                  <a:lnTo>
                    <a:pt x="3936764" y="477559"/>
                  </a:lnTo>
                  <a:lnTo>
                    <a:pt x="3922810" y="434646"/>
                  </a:lnTo>
                  <a:lnTo>
                    <a:pt x="3906061" y="393075"/>
                  </a:lnTo>
                  <a:lnTo>
                    <a:pt x="3886629" y="352958"/>
                  </a:lnTo>
                  <a:lnTo>
                    <a:pt x="3864626" y="314407"/>
                  </a:lnTo>
                  <a:lnTo>
                    <a:pt x="3840163" y="277533"/>
                  </a:lnTo>
                  <a:lnTo>
                    <a:pt x="3813352" y="242448"/>
                  </a:lnTo>
                  <a:lnTo>
                    <a:pt x="3784305" y="209265"/>
                  </a:lnTo>
                  <a:lnTo>
                    <a:pt x="3753134" y="178094"/>
                  </a:lnTo>
                  <a:lnTo>
                    <a:pt x="3719951" y="149047"/>
                  </a:lnTo>
                  <a:lnTo>
                    <a:pt x="3684866" y="122236"/>
                  </a:lnTo>
                  <a:lnTo>
                    <a:pt x="3647992" y="97773"/>
                  </a:lnTo>
                  <a:lnTo>
                    <a:pt x="3609441" y="75770"/>
                  </a:lnTo>
                  <a:lnTo>
                    <a:pt x="3569324" y="56338"/>
                  </a:lnTo>
                  <a:lnTo>
                    <a:pt x="3527753" y="39589"/>
                  </a:lnTo>
                  <a:lnTo>
                    <a:pt x="3484840" y="25635"/>
                  </a:lnTo>
                  <a:lnTo>
                    <a:pt x="3440696" y="14587"/>
                  </a:lnTo>
                  <a:lnTo>
                    <a:pt x="3395434" y="6557"/>
                  </a:lnTo>
                  <a:lnTo>
                    <a:pt x="3349164" y="1658"/>
                  </a:lnTo>
                  <a:lnTo>
                    <a:pt x="3301999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77561" y="305561"/>
              <a:ext cx="3962400" cy="6172200"/>
            </a:xfrm>
            <a:custGeom>
              <a:avLst/>
              <a:gdLst/>
              <a:ahLst/>
              <a:cxnLst/>
              <a:rect l="l" t="t" r="r" b="b"/>
              <a:pathLst>
                <a:path w="3962400" h="6172200">
                  <a:moveTo>
                    <a:pt x="0" y="660400"/>
                  </a:moveTo>
                  <a:lnTo>
                    <a:pt x="1658" y="613235"/>
                  </a:lnTo>
                  <a:lnTo>
                    <a:pt x="6557" y="566965"/>
                  </a:lnTo>
                  <a:lnTo>
                    <a:pt x="14587" y="521703"/>
                  </a:lnTo>
                  <a:lnTo>
                    <a:pt x="25635" y="477559"/>
                  </a:lnTo>
                  <a:lnTo>
                    <a:pt x="39589" y="434646"/>
                  </a:lnTo>
                  <a:lnTo>
                    <a:pt x="56338" y="393075"/>
                  </a:lnTo>
                  <a:lnTo>
                    <a:pt x="75770" y="352958"/>
                  </a:lnTo>
                  <a:lnTo>
                    <a:pt x="97773" y="314407"/>
                  </a:lnTo>
                  <a:lnTo>
                    <a:pt x="122236" y="277533"/>
                  </a:lnTo>
                  <a:lnTo>
                    <a:pt x="149047" y="242448"/>
                  </a:lnTo>
                  <a:lnTo>
                    <a:pt x="178094" y="209265"/>
                  </a:lnTo>
                  <a:lnTo>
                    <a:pt x="209265" y="178094"/>
                  </a:lnTo>
                  <a:lnTo>
                    <a:pt x="242448" y="149047"/>
                  </a:lnTo>
                  <a:lnTo>
                    <a:pt x="277533" y="122236"/>
                  </a:lnTo>
                  <a:lnTo>
                    <a:pt x="314407" y="97773"/>
                  </a:lnTo>
                  <a:lnTo>
                    <a:pt x="352958" y="75770"/>
                  </a:lnTo>
                  <a:lnTo>
                    <a:pt x="393075" y="56338"/>
                  </a:lnTo>
                  <a:lnTo>
                    <a:pt x="434646" y="39589"/>
                  </a:lnTo>
                  <a:lnTo>
                    <a:pt x="477559" y="25635"/>
                  </a:lnTo>
                  <a:lnTo>
                    <a:pt x="521703" y="14587"/>
                  </a:lnTo>
                  <a:lnTo>
                    <a:pt x="566965" y="6557"/>
                  </a:lnTo>
                  <a:lnTo>
                    <a:pt x="613235" y="1658"/>
                  </a:lnTo>
                  <a:lnTo>
                    <a:pt x="660400" y="0"/>
                  </a:lnTo>
                  <a:lnTo>
                    <a:pt x="3301999" y="0"/>
                  </a:lnTo>
                  <a:lnTo>
                    <a:pt x="3349164" y="1658"/>
                  </a:lnTo>
                  <a:lnTo>
                    <a:pt x="3395434" y="6557"/>
                  </a:lnTo>
                  <a:lnTo>
                    <a:pt x="3440696" y="14587"/>
                  </a:lnTo>
                  <a:lnTo>
                    <a:pt x="3484840" y="25635"/>
                  </a:lnTo>
                  <a:lnTo>
                    <a:pt x="3527753" y="39589"/>
                  </a:lnTo>
                  <a:lnTo>
                    <a:pt x="3569324" y="56338"/>
                  </a:lnTo>
                  <a:lnTo>
                    <a:pt x="3609441" y="75770"/>
                  </a:lnTo>
                  <a:lnTo>
                    <a:pt x="3647992" y="97773"/>
                  </a:lnTo>
                  <a:lnTo>
                    <a:pt x="3684866" y="122236"/>
                  </a:lnTo>
                  <a:lnTo>
                    <a:pt x="3719951" y="149047"/>
                  </a:lnTo>
                  <a:lnTo>
                    <a:pt x="3753134" y="178094"/>
                  </a:lnTo>
                  <a:lnTo>
                    <a:pt x="3784305" y="209265"/>
                  </a:lnTo>
                  <a:lnTo>
                    <a:pt x="3813352" y="242448"/>
                  </a:lnTo>
                  <a:lnTo>
                    <a:pt x="3840163" y="277533"/>
                  </a:lnTo>
                  <a:lnTo>
                    <a:pt x="3864626" y="314407"/>
                  </a:lnTo>
                  <a:lnTo>
                    <a:pt x="3886629" y="352958"/>
                  </a:lnTo>
                  <a:lnTo>
                    <a:pt x="3906061" y="393075"/>
                  </a:lnTo>
                  <a:lnTo>
                    <a:pt x="3922810" y="434646"/>
                  </a:lnTo>
                  <a:lnTo>
                    <a:pt x="3936764" y="477559"/>
                  </a:lnTo>
                  <a:lnTo>
                    <a:pt x="3947812" y="521703"/>
                  </a:lnTo>
                  <a:lnTo>
                    <a:pt x="3955842" y="566965"/>
                  </a:lnTo>
                  <a:lnTo>
                    <a:pt x="3960741" y="613235"/>
                  </a:lnTo>
                  <a:lnTo>
                    <a:pt x="3962399" y="660400"/>
                  </a:lnTo>
                  <a:lnTo>
                    <a:pt x="3962399" y="5511787"/>
                  </a:lnTo>
                  <a:lnTo>
                    <a:pt x="3960741" y="5558950"/>
                  </a:lnTo>
                  <a:lnTo>
                    <a:pt x="3955842" y="5605219"/>
                  </a:lnTo>
                  <a:lnTo>
                    <a:pt x="3947812" y="5650481"/>
                  </a:lnTo>
                  <a:lnTo>
                    <a:pt x="3936764" y="5694624"/>
                  </a:lnTo>
                  <a:lnTo>
                    <a:pt x="3922810" y="5737537"/>
                  </a:lnTo>
                  <a:lnTo>
                    <a:pt x="3906061" y="5779108"/>
                  </a:lnTo>
                  <a:lnTo>
                    <a:pt x="3886629" y="5819226"/>
                  </a:lnTo>
                  <a:lnTo>
                    <a:pt x="3864626" y="5857778"/>
                  </a:lnTo>
                  <a:lnTo>
                    <a:pt x="3840163" y="5894652"/>
                  </a:lnTo>
                  <a:lnTo>
                    <a:pt x="3813352" y="5929738"/>
                  </a:lnTo>
                  <a:lnTo>
                    <a:pt x="3784305" y="5962923"/>
                  </a:lnTo>
                  <a:lnTo>
                    <a:pt x="3753134" y="5994095"/>
                  </a:lnTo>
                  <a:lnTo>
                    <a:pt x="3719951" y="6023143"/>
                  </a:lnTo>
                  <a:lnTo>
                    <a:pt x="3684866" y="6049955"/>
                  </a:lnTo>
                  <a:lnTo>
                    <a:pt x="3647992" y="6074419"/>
                  </a:lnTo>
                  <a:lnTo>
                    <a:pt x="3609441" y="6096424"/>
                  </a:lnTo>
                  <a:lnTo>
                    <a:pt x="3569324" y="6115857"/>
                  </a:lnTo>
                  <a:lnTo>
                    <a:pt x="3527753" y="6132607"/>
                  </a:lnTo>
                  <a:lnTo>
                    <a:pt x="3484840" y="6146562"/>
                  </a:lnTo>
                  <a:lnTo>
                    <a:pt x="3440696" y="6157611"/>
                  </a:lnTo>
                  <a:lnTo>
                    <a:pt x="3395434" y="6165641"/>
                  </a:lnTo>
                  <a:lnTo>
                    <a:pt x="3349164" y="6170541"/>
                  </a:lnTo>
                  <a:lnTo>
                    <a:pt x="3301999" y="6172200"/>
                  </a:lnTo>
                  <a:lnTo>
                    <a:pt x="660400" y="6172200"/>
                  </a:lnTo>
                  <a:lnTo>
                    <a:pt x="613235" y="6170541"/>
                  </a:lnTo>
                  <a:lnTo>
                    <a:pt x="566965" y="6165641"/>
                  </a:lnTo>
                  <a:lnTo>
                    <a:pt x="521703" y="6157611"/>
                  </a:lnTo>
                  <a:lnTo>
                    <a:pt x="477559" y="6146562"/>
                  </a:lnTo>
                  <a:lnTo>
                    <a:pt x="434646" y="6132607"/>
                  </a:lnTo>
                  <a:lnTo>
                    <a:pt x="393075" y="6115857"/>
                  </a:lnTo>
                  <a:lnTo>
                    <a:pt x="352958" y="6096424"/>
                  </a:lnTo>
                  <a:lnTo>
                    <a:pt x="314407" y="6074419"/>
                  </a:lnTo>
                  <a:lnTo>
                    <a:pt x="277533" y="6049955"/>
                  </a:lnTo>
                  <a:lnTo>
                    <a:pt x="242448" y="6023143"/>
                  </a:lnTo>
                  <a:lnTo>
                    <a:pt x="209265" y="5994095"/>
                  </a:lnTo>
                  <a:lnTo>
                    <a:pt x="178094" y="5962923"/>
                  </a:lnTo>
                  <a:lnTo>
                    <a:pt x="149047" y="5929738"/>
                  </a:lnTo>
                  <a:lnTo>
                    <a:pt x="122236" y="5894652"/>
                  </a:lnTo>
                  <a:lnTo>
                    <a:pt x="97773" y="5857778"/>
                  </a:lnTo>
                  <a:lnTo>
                    <a:pt x="75770" y="5819226"/>
                  </a:lnTo>
                  <a:lnTo>
                    <a:pt x="56338" y="5779108"/>
                  </a:lnTo>
                  <a:lnTo>
                    <a:pt x="39589" y="5737537"/>
                  </a:lnTo>
                  <a:lnTo>
                    <a:pt x="25635" y="5694624"/>
                  </a:lnTo>
                  <a:lnTo>
                    <a:pt x="14587" y="5650481"/>
                  </a:lnTo>
                  <a:lnTo>
                    <a:pt x="6557" y="5605219"/>
                  </a:lnTo>
                  <a:lnTo>
                    <a:pt x="1658" y="5558950"/>
                  </a:lnTo>
                  <a:lnTo>
                    <a:pt x="0" y="5511787"/>
                  </a:lnTo>
                  <a:lnTo>
                    <a:pt x="0" y="660400"/>
                  </a:lnTo>
                  <a:close/>
                </a:path>
              </a:pathLst>
            </a:custGeom>
            <a:ln w="38100">
              <a:solidFill>
                <a:srgbClr val="5277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149722" y="1589278"/>
            <a:ext cx="2793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Dynamic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technique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computer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testing.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9722" y="2412619"/>
            <a:ext cx="2776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is done during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Validation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process.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9722" y="3235578"/>
            <a:ext cx="2643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tested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executing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it 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computer.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49722" y="4058792"/>
            <a:ext cx="26816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Dynamic 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Testing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Technique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:</a:t>
            </a:r>
            <a:r>
              <a:rPr sz="1800" spc="-15" dirty="0">
                <a:solidFill>
                  <a:srgbClr val="DB5252"/>
                </a:solidFill>
                <a:latin typeface="Arial"/>
                <a:cs typeface="Arial"/>
                <a:hlinkClick r:id="rId2"/>
              </a:rPr>
              <a:t> </a:t>
            </a:r>
            <a:r>
              <a:rPr sz="1800" b="1" u="heavy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2"/>
              </a:rPr>
              <a:t>Unit </a:t>
            </a:r>
            <a:r>
              <a:rPr sz="1800" b="1" u="heavy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3"/>
              </a:rPr>
              <a:t> testing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,</a:t>
            </a:r>
            <a:r>
              <a:rPr sz="1800" dirty="0">
                <a:solidFill>
                  <a:srgbClr val="DB5252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b="1" u="heavy" spc="-5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3"/>
              </a:rPr>
              <a:t>integration  </a:t>
            </a:r>
            <a:r>
              <a:rPr sz="1800" b="1" u="heavy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3"/>
              </a:rPr>
              <a:t>testing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,</a:t>
            </a:r>
            <a:r>
              <a:rPr sz="1800" dirty="0">
                <a:solidFill>
                  <a:srgbClr val="DB5252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b="1" u="heavy" spc="-10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4"/>
              </a:rPr>
              <a:t>system</a:t>
            </a:r>
            <a:r>
              <a:rPr sz="1800" b="1" u="heavy" spc="-30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800" b="1" u="heavy" dirty="0">
                <a:solidFill>
                  <a:srgbClr val="DB5252"/>
                </a:solidFill>
                <a:uFill>
                  <a:solidFill>
                    <a:srgbClr val="DB5252"/>
                  </a:solidFill>
                </a:uFill>
                <a:latin typeface="Arial"/>
                <a:cs typeface="Arial"/>
                <a:hlinkClick r:id="rId4"/>
              </a:rPr>
              <a:t>testing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0020" y="143255"/>
            <a:ext cx="8821420" cy="6576059"/>
            <a:chOff x="160020" y="143255"/>
            <a:chExt cx="8821420" cy="6576059"/>
          </a:xfrm>
        </p:grpSpPr>
        <p:sp>
          <p:nvSpPr>
            <p:cNvPr id="4" name="object 4"/>
            <p:cNvSpPr/>
            <p:nvPr/>
          </p:nvSpPr>
          <p:spPr>
            <a:xfrm>
              <a:off x="164592" y="147827"/>
              <a:ext cx="8811768" cy="65669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354" y="148589"/>
              <a:ext cx="8810625" cy="6565900"/>
            </a:xfrm>
            <a:custGeom>
              <a:avLst/>
              <a:gdLst/>
              <a:ahLst/>
              <a:cxnLst/>
              <a:rect l="l" t="t" r="r" b="b"/>
              <a:pathLst>
                <a:path w="8810625" h="6565900">
                  <a:moveTo>
                    <a:pt x="775169" y="0"/>
                  </a:moveTo>
                  <a:lnTo>
                    <a:pt x="8810244" y="0"/>
                  </a:lnTo>
                  <a:lnTo>
                    <a:pt x="8810244" y="5790222"/>
                  </a:lnTo>
                  <a:lnTo>
                    <a:pt x="8808829" y="5837443"/>
                  </a:lnTo>
                  <a:lnTo>
                    <a:pt x="8804638" y="5883916"/>
                  </a:lnTo>
                  <a:lnTo>
                    <a:pt x="8797753" y="5929560"/>
                  </a:lnTo>
                  <a:lnTo>
                    <a:pt x="8788255" y="5974293"/>
                  </a:lnTo>
                  <a:lnTo>
                    <a:pt x="8776224" y="6018035"/>
                  </a:lnTo>
                  <a:lnTo>
                    <a:pt x="8761742" y="6060704"/>
                  </a:lnTo>
                  <a:lnTo>
                    <a:pt x="8744890" y="6102220"/>
                  </a:lnTo>
                  <a:lnTo>
                    <a:pt x="8725750" y="6142501"/>
                  </a:lnTo>
                  <a:lnTo>
                    <a:pt x="8704401" y="6181466"/>
                  </a:lnTo>
                  <a:lnTo>
                    <a:pt x="8680925" y="6219034"/>
                  </a:lnTo>
                  <a:lnTo>
                    <a:pt x="8655404" y="6255124"/>
                  </a:lnTo>
                  <a:lnTo>
                    <a:pt x="8627918" y="6289655"/>
                  </a:lnTo>
                  <a:lnTo>
                    <a:pt x="8598549" y="6322545"/>
                  </a:lnTo>
                  <a:lnTo>
                    <a:pt x="8567377" y="6353715"/>
                  </a:lnTo>
                  <a:lnTo>
                    <a:pt x="8534485" y="6383082"/>
                  </a:lnTo>
                  <a:lnTo>
                    <a:pt x="8499952" y="6410566"/>
                  </a:lnTo>
                  <a:lnTo>
                    <a:pt x="8463860" y="6436085"/>
                  </a:lnTo>
                  <a:lnTo>
                    <a:pt x="8426290" y="6459559"/>
                  </a:lnTo>
                  <a:lnTo>
                    <a:pt x="8387323" y="6480906"/>
                  </a:lnTo>
                  <a:lnTo>
                    <a:pt x="8347040" y="6500045"/>
                  </a:lnTo>
                  <a:lnTo>
                    <a:pt x="8305523" y="6516895"/>
                  </a:lnTo>
                  <a:lnTo>
                    <a:pt x="8262853" y="6531376"/>
                  </a:lnTo>
                  <a:lnTo>
                    <a:pt x="8219110" y="6543405"/>
                  </a:lnTo>
                  <a:lnTo>
                    <a:pt x="8174375" y="6552903"/>
                  </a:lnTo>
                  <a:lnTo>
                    <a:pt x="8128731" y="6559787"/>
                  </a:lnTo>
                  <a:lnTo>
                    <a:pt x="8082257" y="6563977"/>
                  </a:lnTo>
                  <a:lnTo>
                    <a:pt x="8035036" y="6565391"/>
                  </a:lnTo>
                  <a:lnTo>
                    <a:pt x="0" y="6565391"/>
                  </a:lnTo>
                  <a:lnTo>
                    <a:pt x="0" y="775207"/>
                  </a:lnTo>
                  <a:lnTo>
                    <a:pt x="1414" y="727986"/>
                  </a:lnTo>
                  <a:lnTo>
                    <a:pt x="5604" y="681512"/>
                  </a:lnTo>
                  <a:lnTo>
                    <a:pt x="12488" y="635868"/>
                  </a:lnTo>
                  <a:lnTo>
                    <a:pt x="21986" y="591133"/>
                  </a:lnTo>
                  <a:lnTo>
                    <a:pt x="34015" y="547390"/>
                  </a:lnTo>
                  <a:lnTo>
                    <a:pt x="48496" y="504720"/>
                  </a:lnTo>
                  <a:lnTo>
                    <a:pt x="65346" y="463203"/>
                  </a:lnTo>
                  <a:lnTo>
                    <a:pt x="84485" y="422920"/>
                  </a:lnTo>
                  <a:lnTo>
                    <a:pt x="105832" y="383953"/>
                  </a:lnTo>
                  <a:lnTo>
                    <a:pt x="129306" y="346383"/>
                  </a:lnTo>
                  <a:lnTo>
                    <a:pt x="154825" y="310291"/>
                  </a:lnTo>
                  <a:lnTo>
                    <a:pt x="182309" y="275758"/>
                  </a:lnTo>
                  <a:lnTo>
                    <a:pt x="211676" y="242866"/>
                  </a:lnTo>
                  <a:lnTo>
                    <a:pt x="242846" y="211694"/>
                  </a:lnTo>
                  <a:lnTo>
                    <a:pt x="275736" y="182325"/>
                  </a:lnTo>
                  <a:lnTo>
                    <a:pt x="310267" y="154839"/>
                  </a:lnTo>
                  <a:lnTo>
                    <a:pt x="346357" y="129318"/>
                  </a:lnTo>
                  <a:lnTo>
                    <a:pt x="383925" y="105842"/>
                  </a:lnTo>
                  <a:lnTo>
                    <a:pt x="422890" y="84493"/>
                  </a:lnTo>
                  <a:lnTo>
                    <a:pt x="463171" y="65353"/>
                  </a:lnTo>
                  <a:lnTo>
                    <a:pt x="504687" y="48501"/>
                  </a:lnTo>
                  <a:lnTo>
                    <a:pt x="547356" y="34019"/>
                  </a:lnTo>
                  <a:lnTo>
                    <a:pt x="591098" y="21988"/>
                  </a:lnTo>
                  <a:lnTo>
                    <a:pt x="635831" y="12490"/>
                  </a:lnTo>
                  <a:lnTo>
                    <a:pt x="681475" y="5605"/>
                  </a:lnTo>
                  <a:lnTo>
                    <a:pt x="727948" y="1414"/>
                  </a:lnTo>
                  <a:lnTo>
                    <a:pt x="775169" y="0"/>
                  </a:lnTo>
                  <a:close/>
                </a:path>
              </a:pathLst>
            </a:custGeom>
            <a:ln w="10668">
              <a:solidFill>
                <a:srgbClr val="9D9F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3024" y="1421892"/>
              <a:ext cx="8031480" cy="39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8264" y="1424939"/>
              <a:ext cx="8001000" cy="9525"/>
            </a:xfrm>
            <a:custGeom>
              <a:avLst/>
              <a:gdLst/>
              <a:ahLst/>
              <a:cxnLst/>
              <a:rect l="l" t="t" r="r" b="b"/>
              <a:pathLst>
                <a:path w="8001000" h="9525">
                  <a:moveTo>
                    <a:pt x="80010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8001000" y="9144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540" y="792226"/>
            <a:ext cx="37865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C000"/>
                </a:solidFill>
              </a:rPr>
              <a:t>Code-Based</a:t>
            </a:r>
            <a:r>
              <a:rPr spc="-155" dirty="0">
                <a:solidFill>
                  <a:srgbClr val="FFC000"/>
                </a:solidFill>
              </a:rPr>
              <a:t> </a:t>
            </a:r>
            <a:r>
              <a:rPr spc="-50" dirty="0">
                <a:solidFill>
                  <a:srgbClr val="FFC000"/>
                </a:solidFill>
              </a:rPr>
              <a:t>Testing: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3540" y="1966925"/>
            <a:ext cx="8502650" cy="38982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04800" marR="10795">
              <a:lnSpc>
                <a:spcPct val="90100"/>
              </a:lnSpc>
              <a:spcBef>
                <a:spcPts val="34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Code-based testing corresponds to the testing that is carried out on</a:t>
            </a: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code  development, code inspection, unit testing in software development  process.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000" dirty="0">
                <a:latin typeface="Arial"/>
                <a:cs typeface="Arial"/>
              </a:rPr>
              <a:t>The Code-based testing consists of following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testing: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Arial"/>
              <a:cs typeface="Arial"/>
            </a:endParaRPr>
          </a:p>
          <a:p>
            <a:pPr marL="304800" marR="1115060" indent="-292735">
              <a:lnSpc>
                <a:spcPts val="2160"/>
              </a:lnSpc>
              <a:buClr>
                <a:srgbClr val="71A276"/>
              </a:buClr>
              <a:buSzPct val="70000"/>
              <a:buFont typeface="Wingdings"/>
              <a:buChar char=""/>
              <a:tabLst>
                <a:tab pos="304800" algn="l"/>
                <a:tab pos="3054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Dynamic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Statement coverage, Branch coverage,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Path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coverage.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1A276"/>
              </a:buClr>
              <a:buFont typeface="Wingdings"/>
              <a:buChar char=""/>
            </a:pPr>
            <a:endParaRPr sz="1850">
              <a:latin typeface="Arial"/>
              <a:cs typeface="Arial"/>
            </a:endParaRPr>
          </a:p>
          <a:p>
            <a:pPr marL="304800" marR="736600" indent="-292735">
              <a:lnSpc>
                <a:spcPts val="2160"/>
              </a:lnSpc>
              <a:buClr>
                <a:srgbClr val="71A276"/>
              </a:buClr>
              <a:buSzPct val="70000"/>
              <a:buFont typeface="Wingdings"/>
              <a:buChar char=""/>
              <a:tabLst>
                <a:tab pos="304800" algn="l"/>
                <a:tab pos="3054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Checking for Complexity of Code using techniques like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Cyclomatic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Complexity.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1A276"/>
              </a:buClr>
              <a:buFont typeface="Wingdings"/>
              <a:buChar char=""/>
            </a:pPr>
            <a:endParaRPr sz="1850">
              <a:latin typeface="Arial"/>
              <a:cs typeface="Arial"/>
            </a:endParaRPr>
          </a:p>
          <a:p>
            <a:pPr marL="304800" marR="5080" indent="-292735">
              <a:lnSpc>
                <a:spcPts val="2160"/>
              </a:lnSpc>
              <a:buClr>
                <a:srgbClr val="71A276"/>
              </a:buClr>
              <a:buSzPct val="70000"/>
              <a:buFont typeface="Wingdings"/>
              <a:buChar char=""/>
              <a:tabLst>
                <a:tab pos="304800" algn="l"/>
                <a:tab pos="3054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Static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Code Inspection, Code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Walkthrough,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Review,</a:t>
            </a: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Code  Audit.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43255"/>
            <a:ext cx="8821420" cy="6576059"/>
            <a:chOff x="160020" y="143255"/>
            <a:chExt cx="8821420" cy="6576059"/>
          </a:xfrm>
        </p:grpSpPr>
        <p:sp>
          <p:nvSpPr>
            <p:cNvPr id="3" name="object 3"/>
            <p:cNvSpPr/>
            <p:nvPr/>
          </p:nvSpPr>
          <p:spPr>
            <a:xfrm>
              <a:off x="588264" y="1424939"/>
              <a:ext cx="8001000" cy="9525"/>
            </a:xfrm>
            <a:custGeom>
              <a:avLst/>
              <a:gdLst/>
              <a:ahLst/>
              <a:cxnLst/>
              <a:rect l="l" t="t" r="r" b="b"/>
              <a:pathLst>
                <a:path w="8001000" h="9525">
                  <a:moveTo>
                    <a:pt x="80010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8001000" y="9144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19655" y="384047"/>
              <a:ext cx="5849112" cy="3901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903732"/>
              <a:ext cx="8458200" cy="5478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43255"/>
            <a:ext cx="8821420" cy="6576059"/>
            <a:chOff x="160020" y="143255"/>
            <a:chExt cx="8821420" cy="6576059"/>
          </a:xfrm>
        </p:grpSpPr>
        <p:sp>
          <p:nvSpPr>
            <p:cNvPr id="3" name="object 3"/>
            <p:cNvSpPr/>
            <p:nvPr/>
          </p:nvSpPr>
          <p:spPr>
            <a:xfrm>
              <a:off x="588264" y="1424939"/>
              <a:ext cx="8001000" cy="9525"/>
            </a:xfrm>
            <a:custGeom>
              <a:avLst/>
              <a:gdLst/>
              <a:ahLst/>
              <a:cxnLst/>
              <a:rect l="l" t="t" r="r" b="b"/>
              <a:pathLst>
                <a:path w="8001000" h="9525">
                  <a:moveTo>
                    <a:pt x="80010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8001000" y="9144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8743" y="787907"/>
              <a:ext cx="3332987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604898"/>
            <a:ext cx="8072755" cy="35794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04800" marR="5080">
              <a:lnSpc>
                <a:spcPct val="80000"/>
              </a:lnSpc>
              <a:spcBef>
                <a:spcPts val="62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Unit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testing,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testing technique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individual modules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or  units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source code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tested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by 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developer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out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the  issues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 to make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sure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meets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its design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  requirements and behaves as</a:t>
            </a: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expected.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200" spc="-5" dirty="0">
                <a:latin typeface="Arial"/>
                <a:cs typeface="Arial"/>
              </a:rPr>
              <a:t>Unit </a:t>
            </a:r>
            <a:r>
              <a:rPr sz="2200" spc="-35" dirty="0">
                <a:latin typeface="Arial"/>
                <a:cs typeface="Arial"/>
              </a:rPr>
              <a:t>Testing </a:t>
            </a:r>
            <a:r>
              <a:rPr sz="2200" spc="-5" dirty="0">
                <a:latin typeface="Arial"/>
                <a:cs typeface="Arial"/>
              </a:rPr>
              <a:t>-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Advantages: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ts val="2375"/>
              </a:lnSpc>
              <a:spcBef>
                <a:spcPts val="1585"/>
              </a:spcBef>
              <a:buClr>
                <a:srgbClr val="71A276"/>
              </a:buClr>
              <a:buSzPct val="68181"/>
              <a:buChar char=""/>
              <a:tabLst>
                <a:tab pos="30543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Reduces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Defects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 the Newly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developed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features or</a:t>
            </a:r>
            <a:r>
              <a:rPr sz="22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reduces</a:t>
            </a:r>
            <a:endParaRPr sz="2200">
              <a:latin typeface="Arial"/>
              <a:cs typeface="Arial"/>
            </a:endParaRPr>
          </a:p>
          <a:p>
            <a:pPr marL="304800">
              <a:lnSpc>
                <a:spcPts val="2115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bugs when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changing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sz="2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functionality.</a:t>
            </a:r>
            <a:endParaRPr sz="2200">
              <a:latin typeface="Arial"/>
              <a:cs typeface="Arial"/>
            </a:endParaRPr>
          </a:p>
          <a:p>
            <a:pPr marL="304800" marR="136525" indent="-292735">
              <a:lnSpc>
                <a:spcPct val="80000"/>
              </a:lnSpc>
              <a:spcBef>
                <a:spcPts val="265"/>
              </a:spcBef>
              <a:buClr>
                <a:srgbClr val="71A276"/>
              </a:buClr>
              <a:buSzPct val="68181"/>
              <a:buChar char=""/>
              <a:tabLst>
                <a:tab pos="30543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Reduces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as defects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captured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 very 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early 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phase.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ts val="1850"/>
              </a:lnSpc>
              <a:buClr>
                <a:srgbClr val="71A276"/>
              </a:buClr>
              <a:buSzPct val="68181"/>
              <a:buChar char=""/>
              <a:tabLst>
                <a:tab pos="30543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Improves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design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 allows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better refactoring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code.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ts val="2375"/>
              </a:lnSpc>
              <a:buClr>
                <a:srgbClr val="71A276"/>
              </a:buClr>
              <a:buSzPct val="68181"/>
              <a:buChar char=""/>
              <a:tabLst>
                <a:tab pos="305435" algn="l"/>
              </a:tabLst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Unit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Tests,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integrated gives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quality.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43255"/>
            <a:ext cx="8821420" cy="6576059"/>
            <a:chOff x="160020" y="143255"/>
            <a:chExt cx="8821420" cy="6576059"/>
          </a:xfrm>
        </p:grpSpPr>
        <p:sp>
          <p:nvSpPr>
            <p:cNvPr id="3" name="object 3"/>
            <p:cNvSpPr/>
            <p:nvPr/>
          </p:nvSpPr>
          <p:spPr>
            <a:xfrm>
              <a:off x="588264" y="1424939"/>
              <a:ext cx="8001000" cy="9525"/>
            </a:xfrm>
            <a:custGeom>
              <a:avLst/>
              <a:gdLst/>
              <a:ahLst/>
              <a:cxnLst/>
              <a:rect l="l" t="t" r="r" b="b"/>
              <a:pathLst>
                <a:path w="8001000" h="9525">
                  <a:moveTo>
                    <a:pt x="80010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8001000" y="9144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8743" y="780287"/>
              <a:ext cx="6060948" cy="611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00200"/>
              <a:ext cx="8229600" cy="4572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233" y="762000"/>
            <a:ext cx="8066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53070" algn="l"/>
              </a:tabLst>
            </a:pPr>
            <a:r>
              <a:rPr sz="3600" dirty="0">
                <a:solidFill>
                  <a:srgbClr val="000000"/>
                </a:solidFill>
              </a:rPr>
              <a:t>Unit </a:t>
            </a:r>
            <a:r>
              <a:rPr sz="3600" spc="-60" dirty="0">
                <a:solidFill>
                  <a:srgbClr val="000000"/>
                </a:solidFill>
              </a:rPr>
              <a:t>Testing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Techniques:	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063623"/>
            <a:ext cx="3835400" cy="2506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b="1" dirty="0">
                <a:latin typeface="Arial"/>
                <a:cs typeface="Arial"/>
              </a:rPr>
              <a:t>Black Box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100" dirty="0">
                <a:latin typeface="Arial"/>
                <a:cs typeface="Arial"/>
              </a:rPr>
              <a:t>Testing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71A276"/>
              </a:buClr>
              <a:buFont typeface="Arial"/>
              <a:buChar char=""/>
            </a:pPr>
            <a:endParaRPr sz="3300" dirty="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5"/>
              </a:spcBef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b="1" dirty="0">
                <a:latin typeface="Arial"/>
                <a:cs typeface="Arial"/>
              </a:rPr>
              <a:t>White Box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125" dirty="0">
                <a:latin typeface="Arial"/>
                <a:cs typeface="Arial"/>
              </a:rPr>
              <a:t>Testing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1A276"/>
              </a:buClr>
              <a:buFont typeface="Arial"/>
              <a:buChar char=""/>
            </a:pPr>
            <a:endParaRPr sz="3300" dirty="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buClr>
                <a:srgbClr val="71A276"/>
              </a:buClr>
              <a:buSzPct val="70312"/>
              <a:buFont typeface="Arial"/>
              <a:buChar char=""/>
              <a:tabLst>
                <a:tab pos="305435" algn="l"/>
              </a:tabLst>
            </a:pPr>
            <a:r>
              <a:rPr sz="3200" b="1" dirty="0">
                <a:latin typeface="Arial"/>
                <a:cs typeface="Arial"/>
              </a:rPr>
              <a:t>Gray Box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Testing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43255"/>
            <a:ext cx="8821420" cy="6576059"/>
            <a:chOff x="160020" y="143255"/>
            <a:chExt cx="8821420" cy="6576059"/>
          </a:xfrm>
        </p:grpSpPr>
        <p:sp>
          <p:nvSpPr>
            <p:cNvPr id="3" name="object 3"/>
            <p:cNvSpPr/>
            <p:nvPr/>
          </p:nvSpPr>
          <p:spPr>
            <a:xfrm>
              <a:off x="588264" y="1424939"/>
              <a:ext cx="8001000" cy="9525"/>
            </a:xfrm>
            <a:custGeom>
              <a:avLst/>
              <a:gdLst/>
              <a:ahLst/>
              <a:cxnLst/>
              <a:rect l="l" t="t" r="r" b="b"/>
              <a:pathLst>
                <a:path w="8001000" h="9525">
                  <a:moveTo>
                    <a:pt x="80010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8001000" y="9144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6364" y="787907"/>
              <a:ext cx="5049012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940" y="1618615"/>
            <a:ext cx="7721600" cy="403161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04800" marR="180340">
              <a:lnSpc>
                <a:spcPts val="1730"/>
              </a:lnSpc>
              <a:spcBef>
                <a:spcPts val="5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testing phase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individual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modules are  combined and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tested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group.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occurs after unit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before  validation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800" spc="-5" dirty="0">
                <a:latin typeface="Arial"/>
                <a:cs typeface="Arial"/>
              </a:rPr>
              <a:t>Purpose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Integration </a:t>
            </a:r>
            <a:r>
              <a:rPr sz="1800" spc="-30" dirty="0">
                <a:latin typeface="Arial"/>
                <a:cs typeface="Arial"/>
              </a:rPr>
              <a:t>Testing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04800" marR="5080">
              <a:lnSpc>
                <a:spcPct val="80000"/>
              </a:lnSpc>
              <a:spcBef>
                <a:spcPts val="173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purpose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integration testing is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 verify 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functional,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performance,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 reliability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modules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integrated.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spc="-5" dirty="0">
                <a:latin typeface="Arial"/>
                <a:cs typeface="Arial"/>
              </a:rPr>
              <a:t>Integration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Strategies:</a:t>
            </a:r>
            <a:endParaRPr sz="18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1295"/>
              </a:spcBef>
              <a:buClr>
                <a:srgbClr val="71A276"/>
              </a:buClr>
              <a:buSzPct val="69444"/>
              <a:buFont typeface="Wingdings"/>
              <a:buChar char=""/>
              <a:tabLst>
                <a:tab pos="304800" algn="l"/>
                <a:tab pos="30543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Big-Bang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endParaRPr sz="18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1295"/>
              </a:spcBef>
              <a:buClr>
                <a:srgbClr val="71A276"/>
              </a:buClr>
              <a:buSzPct val="69444"/>
              <a:buFont typeface="Wingdings"/>
              <a:buChar char=""/>
              <a:tabLst>
                <a:tab pos="304800" algn="l"/>
                <a:tab pos="305435" algn="l"/>
              </a:tabLst>
            </a:pP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Top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Down</a:t>
            </a: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endParaRPr sz="18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1295"/>
              </a:spcBef>
              <a:buClr>
                <a:srgbClr val="71A276"/>
              </a:buClr>
              <a:buSzPct val="69444"/>
              <a:buFont typeface="Wingdings"/>
              <a:buChar char=""/>
              <a:tabLst>
                <a:tab pos="304800" algn="l"/>
                <a:tab pos="305435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Bottom Up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Integration</a:t>
            </a:r>
            <a:endParaRPr sz="18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1300"/>
              </a:spcBef>
              <a:buClr>
                <a:srgbClr val="71A276"/>
              </a:buClr>
              <a:buSzPct val="69444"/>
              <a:buFont typeface="Wingdings"/>
              <a:buChar char=""/>
              <a:tabLst>
                <a:tab pos="304800" algn="l"/>
                <a:tab pos="30543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Hybrid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43255"/>
            <a:ext cx="8821420" cy="6576059"/>
            <a:chOff x="160020" y="143255"/>
            <a:chExt cx="8821420" cy="6576059"/>
          </a:xfrm>
        </p:grpSpPr>
        <p:sp>
          <p:nvSpPr>
            <p:cNvPr id="3" name="object 3"/>
            <p:cNvSpPr/>
            <p:nvPr/>
          </p:nvSpPr>
          <p:spPr>
            <a:xfrm>
              <a:off x="588264" y="1424939"/>
              <a:ext cx="8001000" cy="9525"/>
            </a:xfrm>
            <a:custGeom>
              <a:avLst/>
              <a:gdLst/>
              <a:ahLst/>
              <a:cxnLst/>
              <a:rect l="l" t="t" r="r" b="b"/>
              <a:pathLst>
                <a:path w="8001000" h="9525">
                  <a:moveTo>
                    <a:pt x="80010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8001000" y="9144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8932" y="780287"/>
              <a:ext cx="4261104" cy="611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540" y="1604898"/>
            <a:ext cx="7164705" cy="62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200" spc="-5" dirty="0"/>
              <a:t>The process of performing a variety of test on a system</a:t>
            </a:r>
            <a:r>
              <a:rPr sz="2200" spc="215" dirty="0"/>
              <a:t> </a:t>
            </a:r>
            <a:r>
              <a:rPr sz="2200" spc="-5" dirty="0"/>
              <a:t>to</a:t>
            </a:r>
            <a:endParaRPr sz="2200"/>
          </a:p>
          <a:p>
            <a:pPr marL="76200">
              <a:lnSpc>
                <a:spcPts val="2375"/>
              </a:lnSpc>
            </a:pPr>
            <a:r>
              <a:rPr sz="2200" spc="-5" dirty="0"/>
              <a:t>explore </a:t>
            </a:r>
            <a:r>
              <a:rPr sz="2200" dirty="0"/>
              <a:t>functionality </a:t>
            </a:r>
            <a:r>
              <a:rPr sz="2200" spc="-5" dirty="0"/>
              <a:t>or to identify</a:t>
            </a:r>
            <a:r>
              <a:rPr sz="2200" spc="5" dirty="0"/>
              <a:t> </a:t>
            </a:r>
            <a:r>
              <a:rPr sz="2200" dirty="0"/>
              <a:t>problems.</a:t>
            </a:r>
            <a:endParaRPr sz="22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Client </a:t>
            </a:r>
            <a:r>
              <a:rPr dirty="0"/>
              <a:t>test </a:t>
            </a:r>
            <a:r>
              <a:rPr spc="-5" dirty="0"/>
              <a:t>the system to </a:t>
            </a:r>
            <a:r>
              <a:rPr dirty="0"/>
              <a:t>find </a:t>
            </a:r>
            <a:r>
              <a:rPr spc="-5" dirty="0"/>
              <a:t>out the bugs </a:t>
            </a:r>
            <a:r>
              <a:rPr dirty="0"/>
              <a:t>in</a:t>
            </a:r>
            <a:r>
              <a:rPr spc="114" dirty="0"/>
              <a:t> </a:t>
            </a:r>
            <a:r>
              <a:rPr dirty="0"/>
              <a:t>system/software.</a:t>
            </a:r>
          </a:p>
          <a:p>
            <a:pPr marL="304800" marR="5080" indent="-292735">
              <a:lnSpc>
                <a:spcPts val="2110"/>
              </a:lnSpc>
              <a:spcBef>
                <a:spcPts val="2095"/>
              </a:spcBef>
            </a:pPr>
            <a:r>
              <a:rPr spc="-5" dirty="0">
                <a:solidFill>
                  <a:srgbClr val="C00000"/>
                </a:solidFill>
              </a:rPr>
              <a:t>For example </a:t>
            </a:r>
            <a:r>
              <a:rPr spc="-5" dirty="0"/>
              <a:t>: A tester may put a wrong input in a field that  </a:t>
            </a:r>
            <a:r>
              <a:rPr dirty="0"/>
              <a:t>basically </a:t>
            </a:r>
            <a:r>
              <a:rPr spc="-5" dirty="0"/>
              <a:t>designed to only accept </a:t>
            </a:r>
            <a:r>
              <a:rPr dirty="0"/>
              <a:t>states of </a:t>
            </a:r>
            <a:r>
              <a:rPr spc="-5" dirty="0"/>
              <a:t>USA , </a:t>
            </a:r>
            <a:r>
              <a:rPr dirty="0"/>
              <a:t>for just check  how the system </a:t>
            </a:r>
            <a:r>
              <a:rPr spc="-5" dirty="0"/>
              <a:t>will </a:t>
            </a:r>
            <a:r>
              <a:rPr dirty="0"/>
              <a:t>respond </a:t>
            </a:r>
            <a:r>
              <a:rPr spc="-5" dirty="0"/>
              <a:t>to </a:t>
            </a:r>
            <a:r>
              <a:rPr dirty="0"/>
              <a:t>the incorrect</a:t>
            </a:r>
            <a:r>
              <a:rPr spc="-20" dirty="0"/>
              <a:t> </a:t>
            </a:r>
            <a:r>
              <a:rPr spc="-5" dirty="0"/>
              <a:t>input.</a:t>
            </a: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pc="-5" dirty="0">
                <a:solidFill>
                  <a:srgbClr val="000000"/>
                </a:solidFill>
              </a:rPr>
              <a:t>Purposes of System </a:t>
            </a:r>
            <a:r>
              <a:rPr spc="-35" dirty="0">
                <a:solidFill>
                  <a:srgbClr val="000000"/>
                </a:solidFill>
              </a:rPr>
              <a:t>Testing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/>
          </a:p>
          <a:p>
            <a:pPr marL="652780" marR="203200" indent="-229235">
              <a:lnSpc>
                <a:spcPct val="80000"/>
              </a:lnSpc>
              <a:buClr>
                <a:srgbClr val="AFCCAF"/>
              </a:buClr>
              <a:buSzPct val="88888"/>
              <a:buChar char="•"/>
              <a:tabLst>
                <a:tab pos="652780" algn="l"/>
                <a:tab pos="653415" algn="l"/>
              </a:tabLst>
            </a:pPr>
            <a:r>
              <a:rPr sz="1800" spc="-5" dirty="0"/>
              <a:t>System testing is most </a:t>
            </a:r>
            <a:r>
              <a:rPr sz="1800" dirty="0"/>
              <a:t>often the </a:t>
            </a:r>
            <a:r>
              <a:rPr sz="1800" spc="-5" dirty="0"/>
              <a:t>final </a:t>
            </a:r>
            <a:r>
              <a:rPr sz="1800" dirty="0"/>
              <a:t>test to </a:t>
            </a:r>
            <a:r>
              <a:rPr sz="1800" spc="-5" dirty="0"/>
              <a:t>verify that </a:t>
            </a:r>
            <a:r>
              <a:rPr sz="1800" dirty="0"/>
              <a:t>the </a:t>
            </a:r>
            <a:r>
              <a:rPr sz="1800" spc="-5" dirty="0"/>
              <a:t>system </a:t>
            </a:r>
            <a:r>
              <a:rPr sz="1800" dirty="0"/>
              <a:t>to </a:t>
            </a:r>
            <a:r>
              <a:rPr sz="1800" spc="-5" dirty="0"/>
              <a:t>be  delivered meets </a:t>
            </a:r>
            <a:r>
              <a:rPr sz="1800" dirty="0"/>
              <a:t>the </a:t>
            </a:r>
            <a:r>
              <a:rPr sz="1800" spc="-5" dirty="0"/>
              <a:t>specification and </a:t>
            </a:r>
            <a:r>
              <a:rPr sz="1800" dirty="0"/>
              <a:t>its</a:t>
            </a:r>
            <a:r>
              <a:rPr sz="1800" spc="45" dirty="0"/>
              <a:t> </a:t>
            </a:r>
            <a:r>
              <a:rPr sz="1800" spc="-5" dirty="0"/>
              <a:t>purpose.</a:t>
            </a:r>
            <a:endParaRPr sz="1800"/>
          </a:p>
          <a:p>
            <a:pPr marL="652780" indent="-229870">
              <a:lnSpc>
                <a:spcPts val="1920"/>
              </a:lnSpc>
              <a:buClr>
                <a:srgbClr val="AFCCAF"/>
              </a:buClr>
              <a:buSzPct val="88888"/>
              <a:buChar char="•"/>
              <a:tabLst>
                <a:tab pos="652780" algn="l"/>
                <a:tab pos="653415" algn="l"/>
              </a:tabLst>
            </a:pPr>
            <a:r>
              <a:rPr sz="1800" spc="-5" dirty="0"/>
              <a:t>System testing is carried out by specialists </a:t>
            </a:r>
            <a:r>
              <a:rPr sz="1800" dirty="0"/>
              <a:t>testers </a:t>
            </a:r>
            <a:r>
              <a:rPr sz="1800" spc="-5" dirty="0"/>
              <a:t>or</a:t>
            </a:r>
            <a:r>
              <a:rPr sz="1800" spc="75" dirty="0"/>
              <a:t> </a:t>
            </a:r>
            <a:r>
              <a:rPr sz="1800" spc="-5" dirty="0"/>
              <a:t>independent</a:t>
            </a:r>
            <a:endParaRPr sz="1800"/>
          </a:p>
          <a:p>
            <a:pPr marL="652780">
              <a:lnSpc>
                <a:spcPts val="1925"/>
              </a:lnSpc>
            </a:pPr>
            <a:r>
              <a:rPr sz="1800" spc="-5" dirty="0"/>
              <a:t>testers.</a:t>
            </a:r>
            <a:endParaRPr sz="1800"/>
          </a:p>
          <a:p>
            <a:pPr marL="652780" marR="519430" indent="-229235">
              <a:lnSpc>
                <a:spcPts val="1730"/>
              </a:lnSpc>
              <a:spcBef>
                <a:spcPts val="400"/>
              </a:spcBef>
              <a:buClr>
                <a:srgbClr val="AFCCAF"/>
              </a:buClr>
              <a:buSzPct val="88888"/>
              <a:buChar char="•"/>
              <a:tabLst>
                <a:tab pos="652780" algn="l"/>
                <a:tab pos="653415" algn="l"/>
              </a:tabLst>
            </a:pPr>
            <a:r>
              <a:rPr sz="1800" spc="-5" dirty="0"/>
              <a:t>System testing should investigate both functional and non-functional  requirements </a:t>
            </a:r>
            <a:r>
              <a:rPr sz="1800" dirty="0"/>
              <a:t>of </a:t>
            </a:r>
            <a:r>
              <a:rPr sz="1800" spc="-5" dirty="0"/>
              <a:t>the</a:t>
            </a:r>
            <a:r>
              <a:rPr sz="1800" spc="5" dirty="0"/>
              <a:t> </a:t>
            </a:r>
            <a:r>
              <a:rPr sz="1800" spc="-5" dirty="0"/>
              <a:t>testing.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43255"/>
            <a:ext cx="8821420" cy="6576059"/>
            <a:chOff x="160020" y="143255"/>
            <a:chExt cx="8821420" cy="6576059"/>
          </a:xfrm>
        </p:grpSpPr>
        <p:sp>
          <p:nvSpPr>
            <p:cNvPr id="3" name="object 3"/>
            <p:cNvSpPr/>
            <p:nvPr/>
          </p:nvSpPr>
          <p:spPr>
            <a:xfrm>
              <a:off x="588264" y="1424939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90" h="9525">
                  <a:moveTo>
                    <a:pt x="0" y="9144"/>
                  </a:moveTo>
                  <a:lnTo>
                    <a:pt x="21335" y="9144"/>
                  </a:lnTo>
                  <a:lnTo>
                    <a:pt x="21335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304800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82296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8229600" y="11430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304800"/>
              <a:ext cx="8229600" cy="1143000"/>
            </a:xfrm>
            <a:custGeom>
              <a:avLst/>
              <a:gdLst/>
              <a:ahLst/>
              <a:cxnLst/>
              <a:rect l="l" t="t" r="r" b="b"/>
              <a:pathLst>
                <a:path w="8229600" h="1143000">
                  <a:moveTo>
                    <a:pt x="0" y="1143000"/>
                  </a:moveTo>
                  <a:lnTo>
                    <a:pt x="8229600" y="11430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5124" y="832104"/>
              <a:ext cx="5236464" cy="609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2155317"/>
            <a:ext cx="7058659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0" indent="-292735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70312"/>
              <a:buChar char=""/>
              <a:tabLst>
                <a:tab pos="305435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Review 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OOA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and OOD</a:t>
            </a:r>
            <a:r>
              <a:rPr sz="3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32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buClr>
                <a:srgbClr val="71A276"/>
              </a:buClr>
              <a:buSzPct val="70312"/>
              <a:buChar char=""/>
              <a:tabLst>
                <a:tab pos="305435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Class testing after code is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endParaRPr sz="32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buClr>
                <a:srgbClr val="71A276"/>
              </a:buClr>
              <a:buSzPct val="70312"/>
              <a:buChar char=""/>
              <a:tabLst>
                <a:tab pos="305435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Integration testing within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subsystems</a:t>
            </a:r>
            <a:endParaRPr sz="3200">
              <a:latin typeface="Arial"/>
              <a:cs typeface="Arial"/>
            </a:endParaRPr>
          </a:p>
          <a:p>
            <a:pPr marL="304800" marR="5080" indent="-292735">
              <a:lnSpc>
                <a:spcPct val="100000"/>
              </a:lnSpc>
              <a:buClr>
                <a:srgbClr val="71A276"/>
              </a:buClr>
              <a:buSzPct val="70312"/>
              <a:buChar char=""/>
              <a:tabLst>
                <a:tab pos="305435" algn="l"/>
              </a:tabLst>
            </a:pP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Validation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testing based on OOA </a:t>
            </a:r>
            <a:r>
              <a:rPr sz="3200" spc="-195" dirty="0">
                <a:solidFill>
                  <a:srgbClr val="FFFFFF"/>
                </a:solidFill>
                <a:latin typeface="Arial"/>
                <a:cs typeface="Arial"/>
              </a:rPr>
              <a:t>use-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43255"/>
            <a:ext cx="8821420" cy="6576059"/>
            <a:chOff x="160020" y="143255"/>
            <a:chExt cx="8821420" cy="6576059"/>
          </a:xfrm>
        </p:grpSpPr>
        <p:sp>
          <p:nvSpPr>
            <p:cNvPr id="3" name="object 3"/>
            <p:cNvSpPr/>
            <p:nvPr/>
          </p:nvSpPr>
          <p:spPr>
            <a:xfrm>
              <a:off x="588264" y="1424939"/>
              <a:ext cx="8001000" cy="9525"/>
            </a:xfrm>
            <a:custGeom>
              <a:avLst/>
              <a:gdLst/>
              <a:ahLst/>
              <a:cxnLst/>
              <a:rect l="l" t="t" r="r" b="b"/>
              <a:pathLst>
                <a:path w="8001000" h="9525">
                  <a:moveTo>
                    <a:pt x="80010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8001000" y="9144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8743" y="787907"/>
              <a:ext cx="352805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28547" y="1667078"/>
            <a:ext cx="772795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472690">
              <a:lnSpc>
                <a:spcPct val="100000"/>
              </a:lnSpc>
              <a:spcBef>
                <a:spcPts val="105"/>
              </a:spcBef>
            </a:pP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(UAT)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last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phase of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the  software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3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process.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It’s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a testing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methodology,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clients/end  users involved in testing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product to  check or validate the software against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their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requirements. It is performed at client  location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developer's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site.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263" y="1424940"/>
            <a:ext cx="8001000" cy="9525"/>
          </a:xfrm>
          <a:custGeom>
            <a:avLst/>
            <a:gdLst/>
            <a:ahLst/>
            <a:cxnLst/>
            <a:rect l="l" t="t" r="r" b="b"/>
            <a:pathLst>
              <a:path w="8001000" h="9525">
                <a:moveTo>
                  <a:pt x="8001000" y="0"/>
                </a:moveTo>
                <a:lnTo>
                  <a:pt x="0" y="0"/>
                </a:lnTo>
                <a:lnTo>
                  <a:pt x="0" y="9144"/>
                </a:lnTo>
                <a:lnTo>
                  <a:pt x="8001000" y="9144"/>
                </a:lnTo>
                <a:lnTo>
                  <a:pt x="8001000" y="0"/>
                </a:lnTo>
                <a:close/>
              </a:path>
            </a:pathLst>
          </a:custGeom>
          <a:solidFill>
            <a:srgbClr val="71A2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9775" y="478282"/>
            <a:ext cx="2696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>
                <a:solidFill>
                  <a:srgbClr val="000000"/>
                </a:solidFill>
              </a:rPr>
              <a:t>UAT 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Diagram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447800"/>
            <a:ext cx="82296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264" y="1424939"/>
            <a:ext cx="8001000" cy="9525"/>
          </a:xfrm>
          <a:custGeom>
            <a:avLst/>
            <a:gdLst/>
            <a:ahLst/>
            <a:cxnLst/>
            <a:rect l="l" t="t" r="r" b="b"/>
            <a:pathLst>
              <a:path w="8001000" h="9525">
                <a:moveTo>
                  <a:pt x="8001000" y="0"/>
                </a:moveTo>
                <a:lnTo>
                  <a:pt x="0" y="0"/>
                </a:lnTo>
                <a:lnTo>
                  <a:pt x="0" y="9144"/>
                </a:lnTo>
                <a:lnTo>
                  <a:pt x="8001000" y="9144"/>
                </a:lnTo>
                <a:lnTo>
                  <a:pt x="8001000" y="0"/>
                </a:lnTo>
                <a:close/>
              </a:path>
            </a:pathLst>
          </a:custGeom>
          <a:solidFill>
            <a:srgbClr val="71A2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853186"/>
            <a:ext cx="43357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C000"/>
                </a:solidFill>
              </a:rPr>
              <a:t>Scenario </a:t>
            </a:r>
            <a:r>
              <a:rPr dirty="0">
                <a:solidFill>
                  <a:srgbClr val="FFC000"/>
                </a:solidFill>
              </a:rPr>
              <a:t>Base </a:t>
            </a:r>
            <a:r>
              <a:rPr spc="-5" dirty="0">
                <a:solidFill>
                  <a:srgbClr val="FFC000"/>
                </a:solidFill>
              </a:rPr>
              <a:t>testing</a:t>
            </a:r>
            <a:r>
              <a:rPr spc="-60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:-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188591"/>
            <a:ext cx="7642859" cy="318135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04800" marR="5080" indent="-292735">
              <a:lnSpc>
                <a:spcPts val="2210"/>
              </a:lnSpc>
              <a:spcBef>
                <a:spcPts val="635"/>
              </a:spcBef>
              <a:buClr>
                <a:srgbClr val="71A276"/>
              </a:buClr>
              <a:buSzPct val="69565"/>
              <a:buChar char=""/>
              <a:tabLst>
                <a:tab pos="305435" algn="l"/>
              </a:tabLst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Scenario testing is a software testing technique by </a:t>
            </a:r>
            <a:r>
              <a:rPr sz="2300" spc="-95" dirty="0">
                <a:solidFill>
                  <a:srgbClr val="FFFFFF"/>
                </a:solidFill>
                <a:latin typeface="Arial"/>
                <a:cs typeface="Arial"/>
              </a:rPr>
              <a:t>which 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we test the software activity that uses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scenarios.</a:t>
            </a:r>
            <a:endParaRPr sz="2300">
              <a:latin typeface="Arial"/>
              <a:cs typeface="Arial"/>
            </a:endParaRPr>
          </a:p>
          <a:p>
            <a:pPr marL="304800" indent="-292735">
              <a:lnSpc>
                <a:spcPts val="1950"/>
              </a:lnSpc>
              <a:buClr>
                <a:srgbClr val="71A276"/>
              </a:buClr>
              <a:buSzPct val="69565"/>
              <a:buChar char=""/>
              <a:tabLst>
                <a:tab pos="305435" algn="l"/>
              </a:tabLst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3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scenario runs from start to finish, then it</a:t>
            </a:r>
            <a:r>
              <a:rPr sz="23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passes.</a:t>
            </a:r>
            <a:endParaRPr sz="2300">
              <a:latin typeface="Arial"/>
              <a:cs typeface="Arial"/>
            </a:endParaRPr>
          </a:p>
          <a:p>
            <a:pPr marL="304800" indent="-292735">
              <a:lnSpc>
                <a:spcPts val="2210"/>
              </a:lnSpc>
              <a:buClr>
                <a:srgbClr val="71A276"/>
              </a:buClr>
              <a:buSzPct val="69565"/>
              <a:buChar char=""/>
              <a:tabLst>
                <a:tab pos="305435" algn="l"/>
              </a:tabLst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Scenario is just a story which explains the usage of</a:t>
            </a:r>
            <a:r>
              <a:rPr sz="23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300">
              <a:latin typeface="Arial"/>
              <a:cs typeface="Arial"/>
            </a:endParaRPr>
          </a:p>
          <a:p>
            <a:pPr marL="304800">
              <a:lnSpc>
                <a:spcPts val="2485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software by any end</a:t>
            </a:r>
            <a:r>
              <a:rPr sz="23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user.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485"/>
              </a:lnSpc>
              <a:spcBef>
                <a:spcPts val="1655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e.g.</a:t>
            </a:r>
            <a:endParaRPr sz="2300">
              <a:latin typeface="Arial"/>
              <a:cs typeface="Arial"/>
            </a:endParaRPr>
          </a:p>
          <a:p>
            <a:pPr marL="304800" indent="-292735">
              <a:lnSpc>
                <a:spcPts val="2210"/>
              </a:lnSpc>
              <a:buClr>
                <a:srgbClr val="71A276"/>
              </a:buClr>
              <a:buSzPct val="69565"/>
              <a:buChar char=""/>
              <a:tabLst>
                <a:tab pos="305435" algn="l"/>
              </a:tabLst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Name must be in capital</a:t>
            </a:r>
            <a:r>
              <a:rPr sz="23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letters</a:t>
            </a:r>
            <a:endParaRPr sz="2300">
              <a:latin typeface="Arial"/>
              <a:cs typeface="Arial"/>
            </a:endParaRPr>
          </a:p>
          <a:p>
            <a:pPr marL="304800" indent="-292735">
              <a:lnSpc>
                <a:spcPts val="2210"/>
              </a:lnSpc>
              <a:buClr>
                <a:srgbClr val="71A276"/>
              </a:buClr>
              <a:buSzPct val="69565"/>
              <a:buChar char=""/>
              <a:tabLst>
                <a:tab pos="305435" algn="l"/>
              </a:tabLst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Length of letters is 20</a:t>
            </a:r>
            <a:r>
              <a:rPr sz="23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charaters</a:t>
            </a:r>
            <a:endParaRPr sz="2300">
              <a:latin typeface="Arial"/>
              <a:cs typeface="Arial"/>
            </a:endParaRPr>
          </a:p>
          <a:p>
            <a:pPr marL="304800" indent="-292735">
              <a:lnSpc>
                <a:spcPts val="2210"/>
              </a:lnSpc>
              <a:buClr>
                <a:srgbClr val="71A276"/>
              </a:buClr>
              <a:buSzPct val="69565"/>
              <a:buChar char=""/>
              <a:tabLst>
                <a:tab pos="305435" algn="l"/>
              </a:tabLst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CNIC have 13 numbers with special letter of</a:t>
            </a:r>
            <a:r>
              <a:rPr sz="23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(-)</a:t>
            </a:r>
            <a:endParaRPr sz="2300">
              <a:latin typeface="Arial"/>
              <a:cs typeface="Arial"/>
            </a:endParaRPr>
          </a:p>
          <a:p>
            <a:pPr marL="304800" indent="-292735">
              <a:lnSpc>
                <a:spcPts val="2485"/>
              </a:lnSpc>
              <a:buClr>
                <a:srgbClr val="71A276"/>
              </a:buClr>
              <a:buSzPct val="69565"/>
              <a:buChar char=""/>
              <a:tabLst>
                <a:tab pos="305435" algn="l"/>
              </a:tabLst>
            </a:pP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user must log in by accepting its</a:t>
            </a:r>
            <a:r>
              <a:rPr sz="23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43255"/>
            <a:ext cx="8821420" cy="6576059"/>
            <a:chOff x="160020" y="143255"/>
            <a:chExt cx="8821420" cy="6576059"/>
          </a:xfrm>
        </p:grpSpPr>
        <p:sp>
          <p:nvSpPr>
            <p:cNvPr id="3" name="object 3"/>
            <p:cNvSpPr/>
            <p:nvPr/>
          </p:nvSpPr>
          <p:spPr>
            <a:xfrm>
              <a:off x="588264" y="1424939"/>
              <a:ext cx="8001000" cy="9525"/>
            </a:xfrm>
            <a:custGeom>
              <a:avLst/>
              <a:gdLst/>
              <a:ahLst/>
              <a:cxnLst/>
              <a:rect l="l" t="t" r="r" b="b"/>
              <a:pathLst>
                <a:path w="8001000" h="9525">
                  <a:moveTo>
                    <a:pt x="80010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8001000" y="9144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55747" y="1891283"/>
              <a:ext cx="4075176" cy="5059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Any</a:t>
            </a:r>
            <a:r>
              <a:rPr spc="-60" dirty="0"/>
              <a:t> </a:t>
            </a:r>
            <a:r>
              <a:rPr spc="-5" dirty="0"/>
              <a:t>Question????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43255"/>
            <a:ext cx="8821420" cy="6576059"/>
            <a:chOff x="160020" y="143255"/>
            <a:chExt cx="8821420" cy="6576059"/>
          </a:xfrm>
        </p:grpSpPr>
        <p:sp>
          <p:nvSpPr>
            <p:cNvPr id="3" name="object 3"/>
            <p:cNvSpPr/>
            <p:nvPr/>
          </p:nvSpPr>
          <p:spPr>
            <a:xfrm>
              <a:off x="588264" y="1424939"/>
              <a:ext cx="8001000" cy="9525"/>
            </a:xfrm>
            <a:custGeom>
              <a:avLst/>
              <a:gdLst/>
              <a:ahLst/>
              <a:cxnLst/>
              <a:rect l="l" t="t" r="r" b="b"/>
              <a:pathLst>
                <a:path w="8001000" h="9525">
                  <a:moveTo>
                    <a:pt x="80010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8001000" y="9144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304800"/>
              <a:ext cx="8229600" cy="1066800"/>
            </a:xfrm>
            <a:custGeom>
              <a:avLst/>
              <a:gdLst/>
              <a:ahLst/>
              <a:cxnLst/>
              <a:rect l="l" t="t" r="r" b="b"/>
              <a:pathLst>
                <a:path w="8229600" h="1066800">
                  <a:moveTo>
                    <a:pt x="82296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8229600" y="10668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5800" y="304800"/>
              <a:ext cx="8229600" cy="1066800"/>
            </a:xfrm>
            <a:custGeom>
              <a:avLst/>
              <a:gdLst/>
              <a:ahLst/>
              <a:cxnLst/>
              <a:rect l="l" t="t" r="r" b="b"/>
              <a:pathLst>
                <a:path w="8229600" h="1066800">
                  <a:moveTo>
                    <a:pt x="0" y="1066800"/>
                  </a:moveTo>
                  <a:lnTo>
                    <a:pt x="8229600" y="1066800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69208" y="656843"/>
              <a:ext cx="2523743" cy="5775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07744" y="1671650"/>
            <a:ext cx="429133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Clr>
                <a:srgbClr val="AFCCAF"/>
              </a:buClr>
              <a:buSzPct val="89583"/>
              <a:buFont typeface="Symbol"/>
              <a:buChar char=""/>
              <a:tabLst>
                <a:tab pos="469265" algn="l"/>
                <a:tab pos="469900" algn="l"/>
              </a:tabLst>
            </a:pP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OO-Testing.</a:t>
            </a:r>
            <a:endParaRPr sz="24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5"/>
              </a:spcBef>
              <a:buClr>
                <a:srgbClr val="AFCCAF"/>
              </a:buClr>
              <a:buSzPct val="89583"/>
              <a:buFont typeface="Symbol"/>
              <a:buChar char=""/>
              <a:tabLst>
                <a:tab pos="469265" algn="l"/>
                <a:tab pos="469900" algn="l"/>
                <a:tab pos="237998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Requirement	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buClr>
                <a:srgbClr val="AFCCAF"/>
              </a:buClr>
              <a:buSzPct val="89583"/>
              <a:buFont typeface="Symbol"/>
              <a:buChar char="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Analysis and Design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Testing</a:t>
            </a:r>
            <a:endParaRPr sz="24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buClr>
                <a:srgbClr val="AFCCAF"/>
              </a:buClr>
              <a:buSzPct val="89583"/>
              <a:buFont typeface="Symbol"/>
              <a:buChar char="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buClr>
                <a:srgbClr val="AFCCAF"/>
              </a:buClr>
              <a:buSzPct val="89583"/>
              <a:buFont typeface="Symbol"/>
              <a:buChar char="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buClr>
                <a:srgbClr val="AFCCAF"/>
              </a:buClr>
              <a:buSzPct val="89583"/>
              <a:buFont typeface="Symbol"/>
              <a:buChar char="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Tests</a:t>
            </a:r>
            <a:endParaRPr sz="24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buClr>
                <a:srgbClr val="AFCCAF"/>
              </a:buClr>
              <a:buSzPct val="89583"/>
              <a:buFont typeface="Symbol"/>
              <a:buChar char="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Tests</a:t>
            </a:r>
            <a:endParaRPr sz="24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buClr>
                <a:srgbClr val="AFCCAF"/>
              </a:buClr>
              <a:buSzPct val="89583"/>
              <a:buFont typeface="Symbol"/>
              <a:buChar char=""/>
              <a:tabLst>
                <a:tab pos="469265" algn="l"/>
                <a:tab pos="469900" algn="l"/>
              </a:tabLst>
            </a:pP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956" y="143192"/>
            <a:ext cx="8821420" cy="6576695"/>
            <a:chOff x="159956" y="143192"/>
            <a:chExt cx="8821420" cy="6576695"/>
          </a:xfrm>
        </p:grpSpPr>
        <p:sp>
          <p:nvSpPr>
            <p:cNvPr id="3" name="object 3"/>
            <p:cNvSpPr/>
            <p:nvPr/>
          </p:nvSpPr>
          <p:spPr>
            <a:xfrm>
              <a:off x="588263" y="1424940"/>
              <a:ext cx="8001000" cy="9525"/>
            </a:xfrm>
            <a:custGeom>
              <a:avLst/>
              <a:gdLst/>
              <a:ahLst/>
              <a:cxnLst/>
              <a:rect l="l" t="t" r="r" b="b"/>
              <a:pathLst>
                <a:path w="8001000" h="9525">
                  <a:moveTo>
                    <a:pt x="800100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8001000" y="9144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400" y="457200"/>
              <a:ext cx="8153400" cy="914400"/>
            </a:xfrm>
            <a:custGeom>
              <a:avLst/>
              <a:gdLst/>
              <a:ahLst/>
              <a:cxnLst/>
              <a:rect l="l" t="t" r="r" b="b"/>
              <a:pathLst>
                <a:path w="8153400" h="914400">
                  <a:moveTo>
                    <a:pt x="8153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8153400" y="914400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400" y="457200"/>
              <a:ext cx="8153400" cy="914400"/>
            </a:xfrm>
            <a:custGeom>
              <a:avLst/>
              <a:gdLst/>
              <a:ahLst/>
              <a:cxnLst/>
              <a:rect l="l" t="t" r="r" b="b"/>
              <a:pathLst>
                <a:path w="8153400" h="914400">
                  <a:moveTo>
                    <a:pt x="0" y="914400"/>
                  </a:moveTo>
                  <a:lnTo>
                    <a:pt x="8153400" y="914400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88336" y="754379"/>
              <a:ext cx="3877056" cy="495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7197" y="1505203"/>
            <a:ext cx="7494270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546100" marR="5080" indent="-534035">
              <a:lnSpc>
                <a:spcPts val="1920"/>
              </a:lnSpc>
              <a:spcBef>
                <a:spcPts val="565"/>
              </a:spcBef>
              <a:tabLst>
                <a:tab pos="546100" algn="l"/>
              </a:tabLst>
            </a:pPr>
            <a:r>
              <a:rPr sz="1400" spc="265" dirty="0">
                <a:solidFill>
                  <a:srgbClr val="71A276"/>
                </a:solidFill>
              </a:rPr>
              <a:t>	</a:t>
            </a:r>
            <a:r>
              <a:rPr sz="2000" dirty="0"/>
              <a:t>Object-Oriented </a:t>
            </a:r>
            <a:r>
              <a:rPr sz="2000" spc="-30" dirty="0"/>
              <a:t>Testing </a:t>
            </a:r>
            <a:r>
              <a:rPr sz="2000" dirty="0"/>
              <a:t>is a collection of testing techniques</a:t>
            </a:r>
            <a:r>
              <a:rPr sz="2000" spc="-215" dirty="0"/>
              <a:t> </a:t>
            </a:r>
            <a:r>
              <a:rPr sz="2000" dirty="0"/>
              <a:t>to  verify and validate object-oriented</a:t>
            </a:r>
            <a:r>
              <a:rPr sz="2000" spc="-95" dirty="0"/>
              <a:t> </a:t>
            </a:r>
            <a:r>
              <a:rPr sz="2000" dirty="0"/>
              <a:t>software.</a:t>
            </a:r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387197" y="2236724"/>
            <a:ext cx="2719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6100" algn="l"/>
              </a:tabLst>
            </a:pPr>
            <a:r>
              <a:rPr sz="1400" spc="265" dirty="0">
                <a:solidFill>
                  <a:srgbClr val="71A276"/>
                </a:solidFill>
                <a:latin typeface="Arial"/>
                <a:cs typeface="Arial"/>
              </a:rPr>
              <a:t>	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takes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place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197" y="3558285"/>
            <a:ext cx="7650480" cy="2526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105"/>
              </a:spcBef>
              <a:buClr>
                <a:srgbClr val="71A276"/>
              </a:buClr>
              <a:buSzPct val="70000"/>
              <a:buChar char=""/>
              <a:tabLst>
                <a:tab pos="546100" algn="l"/>
                <a:tab pos="546735" algn="l"/>
              </a:tabLst>
            </a:pP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complete the OOT cycle mention below testing are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required.</a:t>
            </a:r>
            <a:endParaRPr sz="2000">
              <a:latin typeface="Arial"/>
              <a:cs typeface="Arial"/>
            </a:endParaRPr>
          </a:p>
          <a:p>
            <a:pPr marL="1041400" lvl="1" indent="-457834">
              <a:lnSpc>
                <a:spcPts val="2160"/>
              </a:lnSpc>
              <a:spcBef>
                <a:spcPts val="1435"/>
              </a:spcBef>
              <a:buClr>
                <a:srgbClr val="AFCCAF"/>
              </a:buClr>
              <a:buSzPct val="90000"/>
              <a:buFont typeface="Symbol"/>
              <a:buChar char=""/>
              <a:tabLst>
                <a:tab pos="1041400" algn="l"/>
                <a:tab pos="1042035" algn="l"/>
                <a:tab pos="263017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Requirement	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1041400" lvl="1" indent="-457834">
              <a:lnSpc>
                <a:spcPts val="1920"/>
              </a:lnSpc>
              <a:buClr>
                <a:srgbClr val="AFCCAF"/>
              </a:buClr>
              <a:buSzPct val="90000"/>
              <a:buFont typeface="Symbol"/>
              <a:buChar char=""/>
              <a:tabLst>
                <a:tab pos="1041400" algn="l"/>
                <a:tab pos="10420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Analysis and Design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1041400" lvl="1" indent="-457834">
              <a:lnSpc>
                <a:spcPts val="1920"/>
              </a:lnSpc>
              <a:buClr>
                <a:srgbClr val="AFCCAF"/>
              </a:buClr>
              <a:buSzPct val="90000"/>
              <a:buFont typeface="Symbol"/>
              <a:buChar char=""/>
              <a:tabLst>
                <a:tab pos="1041400" algn="l"/>
                <a:tab pos="10420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1041400" lvl="1" indent="-457834">
              <a:lnSpc>
                <a:spcPts val="1920"/>
              </a:lnSpc>
              <a:buClr>
                <a:srgbClr val="AFCCAF"/>
              </a:buClr>
              <a:buSzPct val="90000"/>
              <a:buFont typeface="Symbol"/>
              <a:buChar char=""/>
              <a:tabLst>
                <a:tab pos="1041400" algn="l"/>
                <a:tab pos="10420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Integration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Tests</a:t>
            </a:r>
            <a:endParaRPr sz="2000">
              <a:latin typeface="Arial"/>
              <a:cs typeface="Arial"/>
            </a:endParaRPr>
          </a:p>
          <a:p>
            <a:pPr marL="1041400" lvl="1" indent="-457834">
              <a:lnSpc>
                <a:spcPts val="1920"/>
              </a:lnSpc>
              <a:buClr>
                <a:srgbClr val="AFCCAF"/>
              </a:buClr>
              <a:buSzPct val="90000"/>
              <a:buFont typeface="Symbol"/>
              <a:buChar char=""/>
              <a:tabLst>
                <a:tab pos="1041400" algn="l"/>
                <a:tab pos="10420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Tests</a:t>
            </a:r>
            <a:endParaRPr sz="2000">
              <a:latin typeface="Arial"/>
              <a:cs typeface="Arial"/>
            </a:endParaRPr>
          </a:p>
          <a:p>
            <a:pPr marL="1041400" lvl="1" indent="-457834">
              <a:lnSpc>
                <a:spcPts val="2160"/>
              </a:lnSpc>
              <a:buClr>
                <a:srgbClr val="AFCCAF"/>
              </a:buClr>
              <a:buSzPct val="90000"/>
              <a:buFont typeface="Symbol"/>
              <a:buChar char=""/>
              <a:tabLst>
                <a:tab pos="1041400" algn="l"/>
                <a:tab pos="104203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546100" indent="-534035">
              <a:lnSpc>
                <a:spcPct val="100000"/>
              </a:lnSpc>
              <a:spcBef>
                <a:spcPts val="1440"/>
              </a:spcBef>
              <a:buClr>
                <a:srgbClr val="71A276"/>
              </a:buClr>
              <a:buSzPct val="70000"/>
              <a:buChar char=""/>
              <a:tabLst>
                <a:tab pos="546100" algn="l"/>
                <a:tab pos="546735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It’s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used to discuss test plans and execution for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projects.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0800" y="2667000"/>
            <a:ext cx="824865" cy="6146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33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22777" y="2660776"/>
            <a:ext cx="295910" cy="676910"/>
            <a:chOff x="3422777" y="2660776"/>
            <a:chExt cx="295910" cy="676910"/>
          </a:xfrm>
        </p:grpSpPr>
        <p:sp>
          <p:nvSpPr>
            <p:cNvPr id="12" name="object 12"/>
            <p:cNvSpPr/>
            <p:nvPr/>
          </p:nvSpPr>
          <p:spPr>
            <a:xfrm>
              <a:off x="3429762" y="2667761"/>
              <a:ext cx="281940" cy="662940"/>
            </a:xfrm>
            <a:custGeom>
              <a:avLst/>
              <a:gdLst/>
              <a:ahLst/>
              <a:cxnLst/>
              <a:rect l="l" t="t" r="r" b="b"/>
              <a:pathLst>
                <a:path w="281939" h="662939">
                  <a:moveTo>
                    <a:pt x="141604" y="0"/>
                  </a:moveTo>
                  <a:lnTo>
                    <a:pt x="141604" y="163575"/>
                  </a:lnTo>
                  <a:lnTo>
                    <a:pt x="0" y="163575"/>
                  </a:lnTo>
                  <a:lnTo>
                    <a:pt x="0" y="500761"/>
                  </a:lnTo>
                  <a:lnTo>
                    <a:pt x="141604" y="500761"/>
                  </a:lnTo>
                  <a:lnTo>
                    <a:pt x="141604" y="662939"/>
                  </a:lnTo>
                  <a:lnTo>
                    <a:pt x="281939" y="338454"/>
                  </a:lnTo>
                  <a:lnTo>
                    <a:pt x="1416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9762" y="2667761"/>
              <a:ext cx="281940" cy="662940"/>
            </a:xfrm>
            <a:custGeom>
              <a:avLst/>
              <a:gdLst/>
              <a:ahLst/>
              <a:cxnLst/>
              <a:rect l="l" t="t" r="r" b="b"/>
              <a:pathLst>
                <a:path w="281939" h="662939">
                  <a:moveTo>
                    <a:pt x="141604" y="0"/>
                  </a:moveTo>
                  <a:lnTo>
                    <a:pt x="141604" y="163575"/>
                  </a:lnTo>
                  <a:lnTo>
                    <a:pt x="0" y="163575"/>
                  </a:lnTo>
                  <a:lnTo>
                    <a:pt x="0" y="500761"/>
                  </a:lnTo>
                  <a:lnTo>
                    <a:pt x="141604" y="500761"/>
                  </a:lnTo>
                  <a:lnTo>
                    <a:pt x="141604" y="662939"/>
                  </a:lnTo>
                  <a:lnTo>
                    <a:pt x="281939" y="338454"/>
                  </a:lnTo>
                  <a:lnTo>
                    <a:pt x="141604" y="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33800" y="2667000"/>
            <a:ext cx="822960" cy="6146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76800" y="2667000"/>
            <a:ext cx="822960" cy="6146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5228" y="2662427"/>
            <a:ext cx="923925" cy="6953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508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355"/>
              </a:spcBef>
            </a:pPr>
            <a:r>
              <a:rPr sz="1400" spc="-40" dirty="0">
                <a:latin typeface="Arial"/>
                <a:cs typeface="Arial"/>
              </a:rPr>
              <a:t>Test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72000" y="2666999"/>
            <a:ext cx="1432560" cy="664845"/>
          </a:xfrm>
          <a:custGeom>
            <a:avLst/>
            <a:gdLst/>
            <a:ahLst/>
            <a:cxnLst/>
            <a:rect l="l" t="t" r="r" b="b"/>
            <a:pathLst>
              <a:path w="1432560" h="664845">
                <a:moveTo>
                  <a:pt x="306324" y="337820"/>
                </a:moveTo>
                <a:lnTo>
                  <a:pt x="229362" y="168275"/>
                </a:lnTo>
                <a:lnTo>
                  <a:pt x="153924" y="0"/>
                </a:lnTo>
                <a:lnTo>
                  <a:pt x="153924" y="162560"/>
                </a:lnTo>
                <a:lnTo>
                  <a:pt x="0" y="162560"/>
                </a:lnTo>
                <a:lnTo>
                  <a:pt x="0" y="501904"/>
                </a:lnTo>
                <a:lnTo>
                  <a:pt x="153924" y="501904"/>
                </a:lnTo>
                <a:lnTo>
                  <a:pt x="153924" y="664464"/>
                </a:lnTo>
                <a:lnTo>
                  <a:pt x="229362" y="501904"/>
                </a:lnTo>
                <a:lnTo>
                  <a:pt x="306324" y="337820"/>
                </a:lnTo>
                <a:close/>
              </a:path>
              <a:path w="1432560" h="664845">
                <a:moveTo>
                  <a:pt x="1432560" y="337820"/>
                </a:moveTo>
                <a:lnTo>
                  <a:pt x="1359789" y="168275"/>
                </a:lnTo>
                <a:lnTo>
                  <a:pt x="1288542" y="0"/>
                </a:lnTo>
                <a:lnTo>
                  <a:pt x="1288542" y="162560"/>
                </a:lnTo>
                <a:lnTo>
                  <a:pt x="1143000" y="162560"/>
                </a:lnTo>
                <a:lnTo>
                  <a:pt x="1143000" y="501904"/>
                </a:lnTo>
                <a:lnTo>
                  <a:pt x="1288542" y="501904"/>
                </a:lnTo>
                <a:lnTo>
                  <a:pt x="1288542" y="664464"/>
                </a:lnTo>
                <a:lnTo>
                  <a:pt x="1359789" y="501904"/>
                </a:lnTo>
                <a:lnTo>
                  <a:pt x="1432560" y="337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24000" y="2667000"/>
            <a:ext cx="824865" cy="6146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101600">
              <a:lnSpc>
                <a:spcPct val="100000"/>
              </a:lnSpc>
              <a:spcBef>
                <a:spcPts val="32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equire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56104" y="2660904"/>
            <a:ext cx="242570" cy="623570"/>
            <a:chOff x="2356104" y="2660904"/>
            <a:chExt cx="242570" cy="623570"/>
          </a:xfrm>
        </p:grpSpPr>
        <p:sp>
          <p:nvSpPr>
            <p:cNvPr id="20" name="object 20"/>
            <p:cNvSpPr/>
            <p:nvPr/>
          </p:nvSpPr>
          <p:spPr>
            <a:xfrm>
              <a:off x="2362962" y="2667762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114807" y="0"/>
                  </a:moveTo>
                  <a:lnTo>
                    <a:pt x="114807" y="150495"/>
                  </a:lnTo>
                  <a:lnTo>
                    <a:pt x="0" y="150495"/>
                  </a:lnTo>
                  <a:lnTo>
                    <a:pt x="0" y="460375"/>
                  </a:lnTo>
                  <a:lnTo>
                    <a:pt x="114807" y="460375"/>
                  </a:lnTo>
                  <a:lnTo>
                    <a:pt x="114807" y="609600"/>
                  </a:lnTo>
                  <a:lnTo>
                    <a:pt x="228600" y="311276"/>
                  </a:lnTo>
                  <a:lnTo>
                    <a:pt x="1148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62962" y="2667762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114807" y="0"/>
                  </a:moveTo>
                  <a:lnTo>
                    <a:pt x="114807" y="150495"/>
                  </a:lnTo>
                  <a:lnTo>
                    <a:pt x="0" y="150495"/>
                  </a:lnTo>
                  <a:lnTo>
                    <a:pt x="0" y="460375"/>
                  </a:lnTo>
                  <a:lnTo>
                    <a:pt x="114807" y="460375"/>
                  </a:lnTo>
                  <a:lnTo>
                    <a:pt x="114807" y="609600"/>
                  </a:lnTo>
                  <a:lnTo>
                    <a:pt x="228600" y="311276"/>
                  </a:lnTo>
                  <a:lnTo>
                    <a:pt x="114807" y="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81000"/>
            <a:ext cx="8229600" cy="6019800"/>
          </a:xfrm>
          <a:custGeom>
            <a:avLst/>
            <a:gdLst/>
            <a:ahLst/>
            <a:cxnLst/>
            <a:rect l="l" t="t" r="r" b="b"/>
            <a:pathLst>
              <a:path w="8229600" h="6019800">
                <a:moveTo>
                  <a:pt x="8229600" y="0"/>
                </a:moveTo>
                <a:lnTo>
                  <a:pt x="0" y="0"/>
                </a:lnTo>
                <a:lnTo>
                  <a:pt x="0" y="6019800"/>
                </a:lnTo>
                <a:lnTo>
                  <a:pt x="8229600" y="6019800"/>
                </a:lnTo>
                <a:lnTo>
                  <a:pt x="822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3367" y="706882"/>
            <a:ext cx="3679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FLOOT </a:t>
            </a:r>
            <a:r>
              <a:rPr sz="3600" dirty="0"/>
              <a:t>-</a:t>
            </a:r>
            <a:r>
              <a:rPr sz="3600" spc="-120" dirty="0"/>
              <a:t> </a:t>
            </a:r>
            <a:r>
              <a:rPr sz="3600" dirty="0"/>
              <a:t>Diagram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57200" y="1447800"/>
            <a:ext cx="8229600" cy="4966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956" y="143192"/>
            <a:ext cx="8821420" cy="6576695"/>
            <a:chOff x="159956" y="143192"/>
            <a:chExt cx="8821420" cy="6576695"/>
          </a:xfrm>
        </p:grpSpPr>
        <p:sp>
          <p:nvSpPr>
            <p:cNvPr id="3" name="object 3"/>
            <p:cNvSpPr/>
            <p:nvPr/>
          </p:nvSpPr>
          <p:spPr>
            <a:xfrm>
              <a:off x="588264" y="1424939"/>
              <a:ext cx="8001000" cy="9525"/>
            </a:xfrm>
            <a:custGeom>
              <a:avLst/>
              <a:gdLst/>
              <a:ahLst/>
              <a:cxnLst/>
              <a:rect l="l" t="t" r="r" b="b"/>
              <a:pathLst>
                <a:path w="8001000" h="9525">
                  <a:moveTo>
                    <a:pt x="97536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97536" y="9144"/>
                  </a:lnTo>
                  <a:lnTo>
                    <a:pt x="97536" y="0"/>
                  </a:lnTo>
                  <a:close/>
                </a:path>
                <a:path w="8001000" h="9525">
                  <a:moveTo>
                    <a:pt x="8001000" y="0"/>
                  </a:moveTo>
                  <a:lnTo>
                    <a:pt x="7869936" y="0"/>
                  </a:lnTo>
                  <a:lnTo>
                    <a:pt x="7869936" y="9144"/>
                  </a:lnTo>
                  <a:lnTo>
                    <a:pt x="8001000" y="9144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71A2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67399" y="3657600"/>
              <a:ext cx="1838325" cy="445134"/>
            </a:xfrm>
            <a:custGeom>
              <a:avLst/>
              <a:gdLst/>
              <a:ahLst/>
              <a:cxnLst/>
              <a:rect l="l" t="t" r="r" b="b"/>
              <a:pathLst>
                <a:path w="1838325" h="445135">
                  <a:moveTo>
                    <a:pt x="1837944" y="0"/>
                  </a:moveTo>
                  <a:lnTo>
                    <a:pt x="0" y="0"/>
                  </a:lnTo>
                  <a:lnTo>
                    <a:pt x="0" y="445007"/>
                  </a:lnTo>
                  <a:lnTo>
                    <a:pt x="1837944" y="445007"/>
                  </a:lnTo>
                  <a:lnTo>
                    <a:pt x="1837944" y="0"/>
                  </a:lnTo>
                  <a:close/>
                </a:path>
              </a:pathLst>
            </a:custGeom>
            <a:solidFill>
              <a:srgbClr val="B50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67399" y="3657600"/>
              <a:ext cx="1838325" cy="445134"/>
            </a:xfrm>
            <a:custGeom>
              <a:avLst/>
              <a:gdLst/>
              <a:ahLst/>
              <a:cxnLst/>
              <a:rect l="l" t="t" r="r" b="b"/>
              <a:pathLst>
                <a:path w="1838325" h="445135">
                  <a:moveTo>
                    <a:pt x="0" y="445007"/>
                  </a:moveTo>
                  <a:lnTo>
                    <a:pt x="1837944" y="445007"/>
                  </a:lnTo>
                  <a:lnTo>
                    <a:pt x="1837944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9199" y="3048000"/>
              <a:ext cx="1838325" cy="457200"/>
            </a:xfrm>
            <a:custGeom>
              <a:avLst/>
              <a:gdLst/>
              <a:ahLst/>
              <a:cxnLst/>
              <a:rect l="l" t="t" r="r" b="b"/>
              <a:pathLst>
                <a:path w="1838325" h="457200">
                  <a:moveTo>
                    <a:pt x="1837944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837944" y="457200"/>
                  </a:lnTo>
                  <a:lnTo>
                    <a:pt x="1837944" y="0"/>
                  </a:lnTo>
                  <a:close/>
                </a:path>
              </a:pathLst>
            </a:custGeom>
            <a:solidFill>
              <a:srgbClr val="B50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3048000"/>
              <a:ext cx="1838325" cy="457200"/>
            </a:xfrm>
            <a:custGeom>
              <a:avLst/>
              <a:gdLst/>
              <a:ahLst/>
              <a:cxnLst/>
              <a:rect l="l" t="t" r="r" b="b"/>
              <a:pathLst>
                <a:path w="1838325" h="457200">
                  <a:moveTo>
                    <a:pt x="0" y="457200"/>
                  </a:moveTo>
                  <a:lnTo>
                    <a:pt x="1837944" y="457200"/>
                  </a:lnTo>
                  <a:lnTo>
                    <a:pt x="1837944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6523" y="4282439"/>
              <a:ext cx="1838325" cy="447040"/>
            </a:xfrm>
            <a:custGeom>
              <a:avLst/>
              <a:gdLst/>
              <a:ahLst/>
              <a:cxnLst/>
              <a:rect l="l" t="t" r="r" b="b"/>
              <a:pathLst>
                <a:path w="1838325" h="447039">
                  <a:moveTo>
                    <a:pt x="1837944" y="0"/>
                  </a:moveTo>
                  <a:lnTo>
                    <a:pt x="0" y="0"/>
                  </a:lnTo>
                  <a:lnTo>
                    <a:pt x="0" y="446531"/>
                  </a:lnTo>
                  <a:lnTo>
                    <a:pt x="1837944" y="446531"/>
                  </a:lnTo>
                  <a:lnTo>
                    <a:pt x="1837944" y="0"/>
                  </a:lnTo>
                  <a:close/>
                </a:path>
              </a:pathLst>
            </a:custGeom>
            <a:solidFill>
              <a:srgbClr val="B50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6523" y="4282439"/>
              <a:ext cx="1838325" cy="447040"/>
            </a:xfrm>
            <a:custGeom>
              <a:avLst/>
              <a:gdLst/>
              <a:ahLst/>
              <a:cxnLst/>
              <a:rect l="l" t="t" r="r" b="b"/>
              <a:pathLst>
                <a:path w="1838325" h="447039">
                  <a:moveTo>
                    <a:pt x="0" y="446531"/>
                  </a:moveTo>
                  <a:lnTo>
                    <a:pt x="1837944" y="446531"/>
                  </a:lnTo>
                  <a:lnTo>
                    <a:pt x="1837944" y="0"/>
                  </a:lnTo>
                  <a:lnTo>
                    <a:pt x="0" y="0"/>
                  </a:lnTo>
                  <a:lnTo>
                    <a:pt x="0" y="44653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10199" y="4724400"/>
              <a:ext cx="1838325" cy="447040"/>
            </a:xfrm>
            <a:custGeom>
              <a:avLst/>
              <a:gdLst/>
              <a:ahLst/>
              <a:cxnLst/>
              <a:rect l="l" t="t" r="r" b="b"/>
              <a:pathLst>
                <a:path w="1838325" h="447039">
                  <a:moveTo>
                    <a:pt x="1837944" y="0"/>
                  </a:moveTo>
                  <a:lnTo>
                    <a:pt x="0" y="0"/>
                  </a:lnTo>
                  <a:lnTo>
                    <a:pt x="0" y="446531"/>
                  </a:lnTo>
                  <a:lnTo>
                    <a:pt x="1837944" y="446531"/>
                  </a:lnTo>
                  <a:lnTo>
                    <a:pt x="1837944" y="0"/>
                  </a:lnTo>
                  <a:close/>
                </a:path>
              </a:pathLst>
            </a:custGeom>
            <a:solidFill>
              <a:srgbClr val="B50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10199" y="4724400"/>
              <a:ext cx="1838325" cy="447040"/>
            </a:xfrm>
            <a:custGeom>
              <a:avLst/>
              <a:gdLst/>
              <a:ahLst/>
              <a:cxnLst/>
              <a:rect l="l" t="t" r="r" b="b"/>
              <a:pathLst>
                <a:path w="1838325" h="447039">
                  <a:moveTo>
                    <a:pt x="0" y="446531"/>
                  </a:moveTo>
                  <a:lnTo>
                    <a:pt x="1837944" y="446531"/>
                  </a:lnTo>
                  <a:lnTo>
                    <a:pt x="1837944" y="0"/>
                  </a:lnTo>
                  <a:lnTo>
                    <a:pt x="0" y="0"/>
                  </a:lnTo>
                  <a:lnTo>
                    <a:pt x="0" y="44653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21610" y="1741931"/>
              <a:ext cx="3985895" cy="3818890"/>
            </a:xfrm>
            <a:custGeom>
              <a:avLst/>
              <a:gdLst/>
              <a:ahLst/>
              <a:cxnLst/>
              <a:rect l="l" t="t" r="r" b="b"/>
              <a:pathLst>
                <a:path w="3985895" h="3818890">
                  <a:moveTo>
                    <a:pt x="1928876" y="3745230"/>
                  </a:moveTo>
                  <a:lnTo>
                    <a:pt x="1928037" y="3644646"/>
                  </a:lnTo>
                  <a:lnTo>
                    <a:pt x="1927479" y="3576574"/>
                  </a:lnTo>
                  <a:lnTo>
                    <a:pt x="1882660" y="3599446"/>
                  </a:lnTo>
                  <a:lnTo>
                    <a:pt x="44704" y="0"/>
                  </a:lnTo>
                  <a:lnTo>
                    <a:pt x="0" y="22860"/>
                  </a:lnTo>
                  <a:lnTo>
                    <a:pt x="1837842" y="3622332"/>
                  </a:lnTo>
                  <a:lnTo>
                    <a:pt x="1793113" y="3645154"/>
                  </a:lnTo>
                  <a:lnTo>
                    <a:pt x="1928876" y="3745230"/>
                  </a:lnTo>
                  <a:close/>
                </a:path>
                <a:path w="3985895" h="3818890">
                  <a:moveTo>
                    <a:pt x="3985895" y="256286"/>
                  </a:moveTo>
                  <a:lnTo>
                    <a:pt x="3985437" y="189357"/>
                  </a:lnTo>
                  <a:lnTo>
                    <a:pt x="3984752" y="87630"/>
                  </a:lnTo>
                  <a:lnTo>
                    <a:pt x="3850513" y="189738"/>
                  </a:lnTo>
                  <a:lnTo>
                    <a:pt x="3895661" y="211937"/>
                  </a:lnTo>
                  <a:lnTo>
                    <a:pt x="2133346" y="3796665"/>
                  </a:lnTo>
                  <a:lnTo>
                    <a:pt x="2178558" y="3818763"/>
                  </a:lnTo>
                  <a:lnTo>
                    <a:pt x="3940772" y="234111"/>
                  </a:lnTo>
                  <a:lnTo>
                    <a:pt x="3985895" y="2562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09600" y="1600200"/>
            <a:ext cx="2040889" cy="609600"/>
          </a:xfrm>
          <a:prstGeom prst="rect">
            <a:avLst/>
          </a:prstGeom>
          <a:solidFill>
            <a:srgbClr val="B50069"/>
          </a:solidFill>
          <a:ln w="12191">
            <a:solidFill>
              <a:srgbClr val="FFFFFF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00"/>
              </a:spcBef>
            </a:pPr>
            <a:r>
              <a:rPr sz="1600" b="1" spc="-10" dirty="0">
                <a:latin typeface="Times New Roman"/>
                <a:cs typeface="Times New Roman"/>
              </a:rPr>
              <a:t>Requirement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Testing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5296" y="3150488"/>
            <a:ext cx="1831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Analysis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testing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2620" y="4374337"/>
            <a:ext cx="1831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Design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Testing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6200" y="5562600"/>
            <a:ext cx="1836420" cy="445134"/>
          </a:xfrm>
          <a:prstGeom prst="rect">
            <a:avLst/>
          </a:prstGeom>
          <a:solidFill>
            <a:srgbClr val="B50069"/>
          </a:solidFill>
          <a:ln w="12192">
            <a:solidFill>
              <a:srgbClr val="FFFFFF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955"/>
              </a:spcBef>
            </a:pPr>
            <a:r>
              <a:rPr sz="1600" b="1" spc="-5" dirty="0">
                <a:latin typeface="Times New Roman"/>
                <a:cs typeface="Times New Roman"/>
              </a:rPr>
              <a:t>Code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testing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67400" y="3759784"/>
            <a:ext cx="1831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Integration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Testing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10200" y="4827270"/>
            <a:ext cx="1831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Unit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Testing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34200" y="1600200"/>
            <a:ext cx="1839595" cy="445134"/>
          </a:xfrm>
          <a:prstGeom prst="rect">
            <a:avLst/>
          </a:prstGeom>
          <a:solidFill>
            <a:srgbClr val="B50069"/>
          </a:solidFill>
          <a:ln w="12192">
            <a:solidFill>
              <a:srgbClr val="FFFFFF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900"/>
              </a:spcBef>
            </a:pPr>
            <a:r>
              <a:rPr sz="1600" b="1" spc="-5" dirty="0">
                <a:latin typeface="Times New Roman"/>
                <a:cs typeface="Times New Roman"/>
              </a:rPr>
              <a:t>User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Testing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5800" y="381000"/>
            <a:ext cx="7772400" cy="1143000"/>
            <a:chOff x="685800" y="381000"/>
            <a:chExt cx="7772400" cy="1143000"/>
          </a:xfrm>
        </p:grpSpPr>
        <p:sp>
          <p:nvSpPr>
            <p:cNvPr id="21" name="object 21"/>
            <p:cNvSpPr/>
            <p:nvPr/>
          </p:nvSpPr>
          <p:spPr>
            <a:xfrm>
              <a:off x="685800" y="381000"/>
              <a:ext cx="7772400" cy="1143000"/>
            </a:xfrm>
            <a:custGeom>
              <a:avLst/>
              <a:gdLst/>
              <a:ahLst/>
              <a:cxnLst/>
              <a:rect l="l" t="t" r="r" b="b"/>
              <a:pathLst>
                <a:path w="7772400" h="1143000">
                  <a:moveTo>
                    <a:pt x="77724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7772400" y="1143000"/>
                  </a:lnTo>
                  <a:lnTo>
                    <a:pt x="777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1372" y="967740"/>
              <a:ext cx="7286244" cy="5471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77000" y="2667000"/>
            <a:ext cx="1838325" cy="445134"/>
          </a:xfrm>
          <a:prstGeom prst="rect">
            <a:avLst/>
          </a:prstGeom>
          <a:solidFill>
            <a:srgbClr val="B50069"/>
          </a:solidFill>
          <a:ln w="12192">
            <a:solidFill>
              <a:srgbClr val="FFFFFF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55"/>
              </a:spcBef>
            </a:pPr>
            <a:r>
              <a:rPr sz="1600" b="1" spc="-10" dirty="0">
                <a:latin typeface="Arial"/>
                <a:cs typeface="Arial"/>
              </a:rPr>
              <a:t>System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Testing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264" y="1424939"/>
            <a:ext cx="8001000" cy="9525"/>
          </a:xfrm>
          <a:custGeom>
            <a:avLst/>
            <a:gdLst/>
            <a:ahLst/>
            <a:cxnLst/>
            <a:rect l="l" t="t" r="r" b="b"/>
            <a:pathLst>
              <a:path w="8001000" h="9525">
                <a:moveTo>
                  <a:pt x="8001000" y="0"/>
                </a:moveTo>
                <a:lnTo>
                  <a:pt x="0" y="0"/>
                </a:lnTo>
                <a:lnTo>
                  <a:pt x="0" y="9144"/>
                </a:lnTo>
                <a:lnTo>
                  <a:pt x="8001000" y="9144"/>
                </a:lnTo>
                <a:lnTo>
                  <a:pt x="8001000" y="0"/>
                </a:lnTo>
                <a:close/>
              </a:path>
            </a:pathLst>
          </a:custGeom>
          <a:solidFill>
            <a:srgbClr val="71A2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737361"/>
            <a:ext cx="4728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C000"/>
                </a:solidFill>
              </a:rPr>
              <a:t>Requirements based </a:t>
            </a:r>
            <a:r>
              <a:rPr sz="2800" spc="-50" dirty="0">
                <a:solidFill>
                  <a:srgbClr val="FFC000"/>
                </a:solidFill>
              </a:rPr>
              <a:t>Testing</a:t>
            </a:r>
            <a:r>
              <a:rPr sz="2800" dirty="0">
                <a:solidFill>
                  <a:srgbClr val="FFC000"/>
                </a:solidFill>
              </a:rPr>
              <a:t> </a:t>
            </a:r>
            <a:r>
              <a:rPr sz="2800" spc="-5" dirty="0">
                <a:solidFill>
                  <a:srgbClr val="FFC000"/>
                </a:solidFill>
              </a:rPr>
              <a:t>: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35940" y="1613661"/>
            <a:ext cx="8060055" cy="44430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04800" marR="287020">
              <a:lnSpc>
                <a:spcPct val="80000"/>
              </a:lnSpc>
              <a:spcBef>
                <a:spcPts val="605"/>
              </a:spcBef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Requirements-based testing is a testing approach in which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test  cases,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conditions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derived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from requirements. It  includes functional tests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100" spc="-10" dirty="0">
                <a:solidFill>
                  <a:srgbClr val="FFFFFF"/>
                </a:solidFill>
                <a:latin typeface="Arial"/>
                <a:cs typeface="Arial"/>
              </a:rPr>
              <a:t>non-functional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attributes</a:t>
            </a:r>
            <a:r>
              <a:rPr sz="2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such  as performance, reliability or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Arial"/>
                <a:cs typeface="Arial"/>
              </a:rPr>
              <a:t>usability.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latin typeface="Arial"/>
                <a:cs typeface="Arial"/>
              </a:rPr>
              <a:t>Requirements </a:t>
            </a:r>
            <a:r>
              <a:rPr sz="2100" spc="-35" dirty="0">
                <a:latin typeface="Arial"/>
                <a:cs typeface="Arial"/>
              </a:rPr>
              <a:t>Testing</a:t>
            </a:r>
            <a:r>
              <a:rPr sz="2100" spc="-6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process:</a:t>
            </a:r>
            <a:endParaRPr sz="21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1510"/>
              </a:spcBef>
              <a:buClr>
                <a:srgbClr val="71A276"/>
              </a:buClr>
              <a:buSzPct val="69047"/>
              <a:buFont typeface="Wingdings"/>
              <a:buChar char=""/>
              <a:tabLst>
                <a:tab pos="304800" algn="l"/>
                <a:tab pos="305435" algn="l"/>
              </a:tabLst>
            </a:pP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carried out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in a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timely</a:t>
            </a:r>
            <a:r>
              <a:rPr sz="2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Arial"/>
                <a:cs typeface="Arial"/>
              </a:rPr>
              <a:t>manner.</a:t>
            </a:r>
            <a:endParaRPr sz="2100">
              <a:latin typeface="Arial"/>
              <a:cs typeface="Arial"/>
            </a:endParaRPr>
          </a:p>
          <a:p>
            <a:pPr marL="304800" marR="5080" indent="-292735">
              <a:lnSpc>
                <a:spcPct val="80000"/>
              </a:lnSpc>
              <a:spcBef>
                <a:spcPts val="2020"/>
              </a:spcBef>
              <a:buClr>
                <a:srgbClr val="71A276"/>
              </a:buClr>
              <a:buSzPct val="69047"/>
              <a:buFont typeface="Wingdings"/>
              <a:buChar char=""/>
              <a:tabLst>
                <a:tab pos="304800" algn="l"/>
                <a:tab pos="305435" algn="l"/>
              </a:tabLst>
            </a:pP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process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should add value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software life cycle,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hence 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effective.</a:t>
            </a:r>
            <a:endParaRPr sz="2100">
              <a:latin typeface="Arial"/>
              <a:cs typeface="Arial"/>
            </a:endParaRPr>
          </a:p>
          <a:p>
            <a:pPr marL="304800" indent="-292735">
              <a:lnSpc>
                <a:spcPct val="100000"/>
              </a:lnSpc>
              <a:spcBef>
                <a:spcPts val="1510"/>
              </a:spcBef>
              <a:buClr>
                <a:srgbClr val="71A276"/>
              </a:buClr>
              <a:buSzPct val="69047"/>
              <a:buFont typeface="Wingdings"/>
              <a:buChar char=""/>
              <a:tabLst>
                <a:tab pos="304800" algn="l"/>
                <a:tab pos="305435" algn="l"/>
              </a:tabLst>
            </a:pP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Requirement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process needs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to be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efficient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well.</a:t>
            </a:r>
            <a:endParaRPr sz="2100">
              <a:latin typeface="Arial"/>
              <a:cs typeface="Arial"/>
            </a:endParaRPr>
          </a:p>
          <a:p>
            <a:pPr marL="304800" marR="506730" indent="-292735">
              <a:lnSpc>
                <a:spcPct val="80000"/>
              </a:lnSpc>
              <a:spcBef>
                <a:spcPts val="2020"/>
              </a:spcBef>
              <a:buClr>
                <a:srgbClr val="71A276"/>
              </a:buClr>
              <a:buSzPct val="69047"/>
              <a:buFont typeface="Wingdings"/>
              <a:buChar char=""/>
              <a:tabLst>
                <a:tab pos="304800" algn="l"/>
                <a:tab pos="305435" algn="l"/>
              </a:tabLst>
            </a:pPr>
            <a:r>
              <a:rPr sz="2100" spc="-35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overall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status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of the project, hence </a:t>
            </a: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it  should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Arial"/>
                <a:cs typeface="Arial"/>
              </a:rPr>
              <a:t>manageable.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264" y="1424939"/>
            <a:ext cx="8001000" cy="9525"/>
          </a:xfrm>
          <a:custGeom>
            <a:avLst/>
            <a:gdLst/>
            <a:ahLst/>
            <a:cxnLst/>
            <a:rect l="l" t="t" r="r" b="b"/>
            <a:pathLst>
              <a:path w="8001000" h="9525">
                <a:moveTo>
                  <a:pt x="8001000" y="0"/>
                </a:moveTo>
                <a:lnTo>
                  <a:pt x="0" y="0"/>
                </a:lnTo>
                <a:lnTo>
                  <a:pt x="0" y="9144"/>
                </a:lnTo>
                <a:lnTo>
                  <a:pt x="8001000" y="9144"/>
                </a:lnTo>
                <a:lnTo>
                  <a:pt x="8001000" y="0"/>
                </a:lnTo>
                <a:close/>
              </a:path>
            </a:pathLst>
          </a:custGeom>
          <a:solidFill>
            <a:srgbClr val="71A2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702309"/>
            <a:ext cx="5709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Arial"/>
                <a:cs typeface="Arial"/>
              </a:rPr>
              <a:t>Stages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000000"/>
                </a:solidFill>
                <a:latin typeface="Arial"/>
                <a:cs typeface="Arial"/>
              </a:rPr>
              <a:t>Requirements based</a:t>
            </a:r>
            <a:r>
              <a:rPr sz="2400" b="1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000000"/>
                </a:solidFill>
                <a:latin typeface="Arial"/>
                <a:cs typeface="Arial"/>
              </a:rPr>
              <a:t>Testing: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37461"/>
            <a:ext cx="8020684" cy="438467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04800" marR="498475" indent="-292735">
              <a:lnSpc>
                <a:spcPct val="80100"/>
              </a:lnSpc>
              <a:spcBef>
                <a:spcPts val="620"/>
              </a:spcBef>
              <a:buClr>
                <a:srgbClr val="71A276"/>
              </a:buClr>
              <a:buSzPct val="68181"/>
              <a:buFont typeface="Wingdings"/>
              <a:buChar char=""/>
              <a:tabLst>
                <a:tab pos="304800" algn="l"/>
                <a:tab pos="305435" algn="l"/>
              </a:tabLst>
            </a:pP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Defining </a:t>
            </a:r>
            <a:r>
              <a:rPr sz="2200" b="1" spc="-45" dirty="0">
                <a:solidFill>
                  <a:srgbClr val="001F5F"/>
                </a:solidFill>
                <a:latin typeface="Arial"/>
                <a:cs typeface="Arial"/>
              </a:rPr>
              <a:t>Test </a:t>
            </a: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Completion Criteria </a:t>
            </a: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-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is completed 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only when all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functional and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non-functional testing is 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complete.</a:t>
            </a:r>
            <a:endParaRPr sz="2200">
              <a:latin typeface="Arial"/>
              <a:cs typeface="Arial"/>
            </a:endParaRPr>
          </a:p>
          <a:p>
            <a:pPr marL="304800" marR="53975" indent="-292735">
              <a:lnSpc>
                <a:spcPct val="80000"/>
              </a:lnSpc>
              <a:buClr>
                <a:srgbClr val="71A276"/>
              </a:buClr>
              <a:buSzPct val="68181"/>
              <a:buFont typeface="Wingdings"/>
              <a:buChar char=""/>
              <a:tabLst>
                <a:tab pos="304800" algn="l"/>
                <a:tab pos="305435" algn="l"/>
              </a:tabLst>
            </a:pP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Design </a:t>
            </a:r>
            <a:r>
              <a:rPr sz="2200" b="1" spc="-45" dirty="0">
                <a:solidFill>
                  <a:srgbClr val="001F5F"/>
                </a:solidFill>
                <a:latin typeface="Arial"/>
                <a:cs typeface="Arial"/>
              </a:rPr>
              <a:t>Test </a:t>
            </a: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Cases </a:t>
            </a: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-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has five parameters namely  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initial state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precondition,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setup,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inputs, 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expected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outcomes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actual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outcomes.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ts val="1850"/>
              </a:lnSpc>
              <a:buClr>
                <a:srgbClr val="71A276"/>
              </a:buClr>
              <a:buSzPct val="68181"/>
              <a:buFont typeface="Wingdings"/>
              <a:buChar char=""/>
              <a:tabLst>
                <a:tab pos="304800" algn="l"/>
                <a:tab pos="305435" algn="l"/>
              </a:tabLst>
            </a:pP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Execute </a:t>
            </a:r>
            <a:r>
              <a:rPr sz="2200" b="1" spc="-35" dirty="0">
                <a:solidFill>
                  <a:srgbClr val="001F5F"/>
                </a:solidFill>
                <a:latin typeface="Arial"/>
                <a:cs typeface="Arial"/>
              </a:rPr>
              <a:t>Tests </a:t>
            </a:r>
            <a:r>
              <a:rPr sz="2200" spc="-5" dirty="0">
                <a:solidFill>
                  <a:srgbClr val="C00000"/>
                </a:solidFill>
                <a:latin typeface="Arial"/>
                <a:cs typeface="Arial"/>
              </a:rPr>
              <a:t>-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Execute 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test cases against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2200">
              <a:latin typeface="Arial"/>
              <a:cs typeface="Arial"/>
            </a:endParaRPr>
          </a:p>
          <a:p>
            <a:pPr marL="304800">
              <a:lnSpc>
                <a:spcPts val="2115"/>
              </a:lnSpc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document the</a:t>
            </a: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results.</a:t>
            </a:r>
            <a:endParaRPr sz="2200">
              <a:latin typeface="Arial"/>
              <a:cs typeface="Arial"/>
            </a:endParaRPr>
          </a:p>
          <a:p>
            <a:pPr marL="304800" marR="112395" indent="-292735">
              <a:lnSpc>
                <a:spcPct val="80000"/>
              </a:lnSpc>
              <a:spcBef>
                <a:spcPts val="265"/>
              </a:spcBef>
              <a:buClr>
                <a:srgbClr val="71A276"/>
              </a:buClr>
              <a:buSzPct val="68181"/>
              <a:buFont typeface="Wingdings"/>
              <a:buChar char=""/>
              <a:tabLst>
                <a:tab pos="304800" algn="l"/>
                <a:tab pos="305435" algn="l"/>
              </a:tabLst>
            </a:pPr>
            <a:r>
              <a:rPr sz="2200" b="1" spc="-25" dirty="0">
                <a:solidFill>
                  <a:srgbClr val="001F5F"/>
                </a:solidFill>
                <a:latin typeface="Arial"/>
                <a:cs typeface="Arial"/>
              </a:rPr>
              <a:t>Verify </a:t>
            </a:r>
            <a:r>
              <a:rPr sz="2200" b="1" spc="-45" dirty="0">
                <a:solidFill>
                  <a:srgbClr val="001F5F"/>
                </a:solidFill>
                <a:latin typeface="Arial"/>
                <a:cs typeface="Arial"/>
              </a:rPr>
              <a:t>Test </a:t>
            </a: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Results </a:t>
            </a: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-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Verify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if the expected and actual results  match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other.</a:t>
            </a:r>
            <a:endParaRPr sz="2200">
              <a:latin typeface="Arial"/>
              <a:cs typeface="Arial"/>
            </a:endParaRPr>
          </a:p>
          <a:p>
            <a:pPr marL="304800" marR="5080" indent="-292735">
              <a:lnSpc>
                <a:spcPct val="80000"/>
              </a:lnSpc>
              <a:buClr>
                <a:srgbClr val="71A276"/>
              </a:buClr>
              <a:buSzPct val="68181"/>
              <a:buFont typeface="Wingdings"/>
              <a:buChar char=""/>
              <a:tabLst>
                <a:tab pos="304800" algn="l"/>
                <a:tab pos="305435" algn="l"/>
              </a:tabLst>
            </a:pPr>
            <a:r>
              <a:rPr sz="2200" b="1" spc="-25" dirty="0">
                <a:solidFill>
                  <a:srgbClr val="001F5F"/>
                </a:solidFill>
                <a:latin typeface="Arial"/>
                <a:cs typeface="Arial"/>
              </a:rPr>
              <a:t>Verify </a:t>
            </a:r>
            <a:r>
              <a:rPr sz="2200" b="1" spc="-45" dirty="0">
                <a:solidFill>
                  <a:srgbClr val="001F5F"/>
                </a:solidFill>
                <a:latin typeface="Arial"/>
                <a:cs typeface="Arial"/>
              </a:rPr>
              <a:t>Test </a:t>
            </a: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Coverage </a:t>
            </a: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- 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Verify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if the tests cover both functional  and non-functional aspects of the</a:t>
            </a:r>
            <a:r>
              <a:rPr sz="2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requirement.</a:t>
            </a:r>
            <a:endParaRPr sz="2200">
              <a:latin typeface="Arial"/>
              <a:cs typeface="Arial"/>
            </a:endParaRPr>
          </a:p>
          <a:p>
            <a:pPr marL="304800" indent="-292735">
              <a:lnSpc>
                <a:spcPts val="1850"/>
              </a:lnSpc>
              <a:buClr>
                <a:srgbClr val="71A276"/>
              </a:buClr>
              <a:buSzPct val="68181"/>
              <a:buFont typeface="Wingdings"/>
              <a:buChar char=""/>
              <a:tabLst>
                <a:tab pos="304800" algn="l"/>
                <a:tab pos="305435" algn="l"/>
              </a:tabLst>
            </a:pPr>
            <a:r>
              <a:rPr sz="2200" b="1" spc="-30" dirty="0">
                <a:solidFill>
                  <a:srgbClr val="001F5F"/>
                </a:solidFill>
                <a:latin typeface="Arial"/>
                <a:cs typeface="Arial"/>
              </a:rPr>
              <a:t>Track </a:t>
            </a: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and Manage Defects </a:t>
            </a:r>
            <a:r>
              <a:rPr sz="2200" b="1" spc="-5" dirty="0">
                <a:solidFill>
                  <a:srgbClr val="C00000"/>
                </a:solidFill>
                <a:latin typeface="Arial"/>
                <a:cs typeface="Arial"/>
              </a:rPr>
              <a:t>-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Any defects detected during</a:t>
            </a:r>
            <a:r>
              <a:rPr sz="22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304800" marR="300355">
              <a:lnSpc>
                <a:spcPct val="80000"/>
              </a:lnSpc>
              <a:spcBef>
                <a:spcPts val="265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process goes through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defect life cycle and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tracked to resolution. Defect Statistics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are maintained which  will give us the overall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status of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project.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264" y="1424939"/>
            <a:ext cx="8001000" cy="9525"/>
          </a:xfrm>
          <a:custGeom>
            <a:avLst/>
            <a:gdLst/>
            <a:ahLst/>
            <a:cxnLst/>
            <a:rect l="l" t="t" r="r" b="b"/>
            <a:pathLst>
              <a:path w="8001000" h="9525">
                <a:moveTo>
                  <a:pt x="8001000" y="0"/>
                </a:moveTo>
                <a:lnTo>
                  <a:pt x="0" y="0"/>
                </a:lnTo>
                <a:lnTo>
                  <a:pt x="0" y="9144"/>
                </a:lnTo>
                <a:lnTo>
                  <a:pt x="8001000" y="9144"/>
                </a:lnTo>
                <a:lnTo>
                  <a:pt x="8001000" y="0"/>
                </a:lnTo>
                <a:close/>
              </a:path>
            </a:pathLst>
          </a:custGeom>
          <a:solidFill>
            <a:srgbClr val="71A2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38302"/>
            <a:ext cx="33496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solidFill>
                  <a:srgbClr val="FFC000"/>
                </a:solidFill>
              </a:rPr>
              <a:t>Analysis </a:t>
            </a:r>
            <a:r>
              <a:rPr sz="3400" spc="-60" dirty="0">
                <a:solidFill>
                  <a:srgbClr val="FFC000"/>
                </a:solidFill>
              </a:rPr>
              <a:t>Testing</a:t>
            </a:r>
            <a:r>
              <a:rPr sz="3400" spc="-114" dirty="0">
                <a:solidFill>
                  <a:srgbClr val="FFC000"/>
                </a:solidFill>
              </a:rPr>
              <a:t> </a:t>
            </a:r>
            <a:r>
              <a:rPr sz="3400" spc="-5" dirty="0">
                <a:solidFill>
                  <a:srgbClr val="FFC000"/>
                </a:solidFill>
              </a:rPr>
              <a:t>: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828547" y="1733753"/>
            <a:ext cx="7849234" cy="43884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50"/>
              </a:spcBef>
              <a:tabLst>
                <a:tab pos="3848100" algn="l"/>
              </a:tabLst>
            </a:pP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Analysis testing is the process of looking at  something that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can be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used to derive information.  In analysis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collect information that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in  order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to start the</a:t>
            </a:r>
            <a:r>
              <a:rPr sz="27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test,</a:t>
            </a:r>
            <a:r>
              <a:rPr sz="27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In	it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27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documentation 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requirements, design specifications, product risk  analysis,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ts val="2595"/>
              </a:lnSpc>
            </a:pP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architecture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7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interfaces.</a:t>
            </a:r>
            <a:endParaRPr sz="2700">
              <a:latin typeface="Arial"/>
              <a:cs typeface="Arial"/>
            </a:endParaRPr>
          </a:p>
          <a:p>
            <a:pPr marL="12700" marR="1246505">
              <a:lnSpc>
                <a:spcPct val="80000"/>
              </a:lnSpc>
              <a:spcBef>
                <a:spcPts val="2590"/>
              </a:spcBef>
            </a:pP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Analysis testing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is used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to understand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what 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the system should do once</a:t>
            </a:r>
            <a:r>
              <a:rPr sz="27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built.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ts val="2270"/>
              </a:lnSpc>
            </a:pP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Sometimes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testing can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be based on</a:t>
            </a:r>
            <a:r>
              <a:rPr sz="2700" spc="5" dirty="0">
                <a:solidFill>
                  <a:srgbClr val="FFFFFF"/>
                </a:solidFill>
                <a:latin typeface="Arial"/>
                <a:cs typeface="Arial"/>
              </a:rPr>
              <a:t> user’s</a:t>
            </a:r>
            <a:endParaRPr sz="2700">
              <a:latin typeface="Arial"/>
              <a:cs typeface="Arial"/>
            </a:endParaRPr>
          </a:p>
          <a:p>
            <a:pPr marL="12700" marR="291465">
              <a:lnSpc>
                <a:spcPct val="80000"/>
              </a:lnSpc>
              <a:spcBef>
                <a:spcPts val="325"/>
              </a:spcBef>
            </a:pP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experienced knowledge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software  which may not </a:t>
            </a:r>
            <a:r>
              <a:rPr sz="2700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700" dirty="0">
                <a:solidFill>
                  <a:srgbClr val="FFFFFF"/>
                </a:solidFill>
                <a:latin typeface="Arial"/>
                <a:cs typeface="Arial"/>
              </a:rPr>
              <a:t> documented.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1178</Words>
  <Application>Microsoft Office PowerPoint</Application>
  <PresentationFormat>On-screen Show (4:3)</PresentationFormat>
  <Paragraphs>135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 Object-Oriented Testing is a collection of testing techniques to  verify and validate object-oriented software.</vt:lpstr>
      <vt:lpstr>FLOOT - Diagram</vt:lpstr>
      <vt:lpstr>PowerPoint Presentation</vt:lpstr>
      <vt:lpstr>Requirements based Testing :</vt:lpstr>
      <vt:lpstr>Stages in Requirements based Testing:</vt:lpstr>
      <vt:lpstr>Analysis Testing :</vt:lpstr>
      <vt:lpstr>Design Testing :</vt:lpstr>
      <vt:lpstr>Static &amp; Dynamic Testing Techniques</vt:lpstr>
      <vt:lpstr>PowerPoint Presentation</vt:lpstr>
      <vt:lpstr>Code-Based Testing:</vt:lpstr>
      <vt:lpstr>PowerPoint Presentation</vt:lpstr>
      <vt:lpstr>PowerPoint Presentation</vt:lpstr>
      <vt:lpstr>PowerPoint Presentation</vt:lpstr>
      <vt:lpstr>Unit Testing Techniques: </vt:lpstr>
      <vt:lpstr>PowerPoint Presentation</vt:lpstr>
      <vt:lpstr>The process of performing a variety of test on a system to explore functionality or to identify problems.</vt:lpstr>
      <vt:lpstr>PowerPoint Presentation</vt:lpstr>
      <vt:lpstr>UAT - Diagram</vt:lpstr>
      <vt:lpstr>Scenario Base testing :-</vt:lpstr>
      <vt:lpstr>Any Question????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Jaykishan_JK</dc:creator>
  <cp:lastModifiedBy>jaykishan rajpara</cp:lastModifiedBy>
  <cp:revision>1</cp:revision>
  <dcterms:created xsi:type="dcterms:W3CDTF">2020-04-21T11:43:01Z</dcterms:created>
  <dcterms:modified xsi:type="dcterms:W3CDTF">2020-04-21T11:55:07Z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2020-04-21T00:00:00Z</vt:filetime>
  </property>
</Properties>
</file>