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340" y="2991993"/>
            <a:ext cx="9999319" cy="183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 u="sng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7491" y="495300"/>
            <a:ext cx="6318504" cy="537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0960" y="2519437"/>
            <a:ext cx="1334557" cy="1248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80448" y="2530601"/>
            <a:ext cx="1280795" cy="1192530"/>
          </a:xfrm>
          <a:custGeom>
            <a:avLst/>
            <a:gdLst/>
            <a:ahLst/>
            <a:cxnLst/>
            <a:rect l="l" t="t" r="r" b="b"/>
            <a:pathLst>
              <a:path w="1280795" h="1192529">
                <a:moveTo>
                  <a:pt x="1004824" y="654050"/>
                </a:moveTo>
                <a:lnTo>
                  <a:pt x="1001902" y="655320"/>
                </a:lnTo>
                <a:lnTo>
                  <a:pt x="999490" y="659129"/>
                </a:lnTo>
                <a:lnTo>
                  <a:pt x="997076" y="660400"/>
                </a:lnTo>
                <a:lnTo>
                  <a:pt x="994536" y="665479"/>
                </a:lnTo>
                <a:lnTo>
                  <a:pt x="991997" y="671829"/>
                </a:lnTo>
                <a:lnTo>
                  <a:pt x="831596" y="1049020"/>
                </a:lnTo>
                <a:lnTo>
                  <a:pt x="830199" y="1051560"/>
                </a:lnTo>
                <a:lnTo>
                  <a:pt x="829436" y="1054100"/>
                </a:lnTo>
                <a:lnTo>
                  <a:pt x="829182" y="1061720"/>
                </a:lnTo>
                <a:lnTo>
                  <a:pt x="829691" y="1065529"/>
                </a:lnTo>
                <a:lnTo>
                  <a:pt x="830833" y="1068070"/>
                </a:lnTo>
                <a:lnTo>
                  <a:pt x="694435" y="1130300"/>
                </a:lnTo>
                <a:lnTo>
                  <a:pt x="690245" y="1132840"/>
                </a:lnTo>
                <a:lnTo>
                  <a:pt x="687324" y="1135380"/>
                </a:lnTo>
                <a:lnTo>
                  <a:pt x="683641" y="1139190"/>
                </a:lnTo>
                <a:lnTo>
                  <a:pt x="683005" y="1141730"/>
                </a:lnTo>
                <a:lnTo>
                  <a:pt x="683641" y="1145540"/>
                </a:lnTo>
                <a:lnTo>
                  <a:pt x="684149" y="1148080"/>
                </a:lnTo>
                <a:lnTo>
                  <a:pt x="685926" y="1151890"/>
                </a:lnTo>
                <a:lnTo>
                  <a:pt x="688975" y="1155700"/>
                </a:lnTo>
                <a:lnTo>
                  <a:pt x="691896" y="1159510"/>
                </a:lnTo>
                <a:lnTo>
                  <a:pt x="696086" y="1164590"/>
                </a:lnTo>
                <a:lnTo>
                  <a:pt x="701801" y="1169670"/>
                </a:lnTo>
                <a:lnTo>
                  <a:pt x="709541" y="1176020"/>
                </a:lnTo>
                <a:lnTo>
                  <a:pt x="716565" y="1182370"/>
                </a:lnTo>
                <a:lnTo>
                  <a:pt x="722876" y="1186180"/>
                </a:lnTo>
                <a:lnTo>
                  <a:pt x="728472" y="1189990"/>
                </a:lnTo>
                <a:lnTo>
                  <a:pt x="735583" y="1192530"/>
                </a:lnTo>
                <a:lnTo>
                  <a:pt x="741299" y="1192530"/>
                </a:lnTo>
                <a:lnTo>
                  <a:pt x="1066198" y="1029970"/>
                </a:lnTo>
                <a:lnTo>
                  <a:pt x="917575" y="1029970"/>
                </a:lnTo>
                <a:lnTo>
                  <a:pt x="916685" y="1028700"/>
                </a:lnTo>
                <a:lnTo>
                  <a:pt x="1055370" y="716279"/>
                </a:lnTo>
                <a:lnTo>
                  <a:pt x="1056894" y="712470"/>
                </a:lnTo>
                <a:lnTo>
                  <a:pt x="1058036" y="709929"/>
                </a:lnTo>
                <a:lnTo>
                  <a:pt x="1059052" y="704850"/>
                </a:lnTo>
                <a:lnTo>
                  <a:pt x="1058672" y="701039"/>
                </a:lnTo>
                <a:lnTo>
                  <a:pt x="1057402" y="698500"/>
                </a:lnTo>
                <a:lnTo>
                  <a:pt x="1056004" y="695960"/>
                </a:lnTo>
                <a:lnTo>
                  <a:pt x="1053719" y="692150"/>
                </a:lnTo>
                <a:lnTo>
                  <a:pt x="1050290" y="688339"/>
                </a:lnTo>
                <a:lnTo>
                  <a:pt x="1046987" y="684529"/>
                </a:lnTo>
                <a:lnTo>
                  <a:pt x="1042034" y="679450"/>
                </a:lnTo>
                <a:lnTo>
                  <a:pt x="1029080" y="668020"/>
                </a:lnTo>
                <a:lnTo>
                  <a:pt x="1023620" y="662939"/>
                </a:lnTo>
                <a:lnTo>
                  <a:pt x="1019301" y="659129"/>
                </a:lnTo>
                <a:lnTo>
                  <a:pt x="1014856" y="656589"/>
                </a:lnTo>
                <a:lnTo>
                  <a:pt x="1011047" y="655320"/>
                </a:lnTo>
                <a:lnTo>
                  <a:pt x="1004824" y="654050"/>
                </a:lnTo>
                <a:close/>
              </a:path>
              <a:path w="1280795" h="1192529">
                <a:moveTo>
                  <a:pt x="1233297" y="867410"/>
                </a:moveTo>
                <a:lnTo>
                  <a:pt x="1230376" y="867410"/>
                </a:lnTo>
                <a:lnTo>
                  <a:pt x="1226311" y="868679"/>
                </a:lnTo>
                <a:lnTo>
                  <a:pt x="1221104" y="871220"/>
                </a:lnTo>
                <a:lnTo>
                  <a:pt x="917575" y="1029970"/>
                </a:lnTo>
                <a:lnTo>
                  <a:pt x="1066198" y="1029970"/>
                </a:lnTo>
                <a:lnTo>
                  <a:pt x="1266190" y="929639"/>
                </a:lnTo>
                <a:lnTo>
                  <a:pt x="1280795" y="916939"/>
                </a:lnTo>
                <a:lnTo>
                  <a:pt x="1280032" y="910589"/>
                </a:lnTo>
                <a:lnTo>
                  <a:pt x="1260602" y="887729"/>
                </a:lnTo>
                <a:lnTo>
                  <a:pt x="1253744" y="880110"/>
                </a:lnTo>
                <a:lnTo>
                  <a:pt x="1248155" y="876300"/>
                </a:lnTo>
                <a:lnTo>
                  <a:pt x="1239774" y="869950"/>
                </a:lnTo>
                <a:lnTo>
                  <a:pt x="1236218" y="868679"/>
                </a:lnTo>
                <a:lnTo>
                  <a:pt x="1233297" y="867410"/>
                </a:lnTo>
                <a:close/>
              </a:path>
              <a:path w="1280795" h="1192529">
                <a:moveTo>
                  <a:pt x="872334" y="510539"/>
                </a:moveTo>
                <a:lnTo>
                  <a:pt x="736181" y="510539"/>
                </a:lnTo>
                <a:lnTo>
                  <a:pt x="753872" y="513079"/>
                </a:lnTo>
                <a:lnTo>
                  <a:pt x="769802" y="515620"/>
                </a:lnTo>
                <a:lnTo>
                  <a:pt x="807593" y="535939"/>
                </a:lnTo>
                <a:lnTo>
                  <a:pt x="829436" y="568960"/>
                </a:lnTo>
                <a:lnTo>
                  <a:pt x="833490" y="595629"/>
                </a:lnTo>
                <a:lnTo>
                  <a:pt x="832739" y="603250"/>
                </a:lnTo>
                <a:lnTo>
                  <a:pt x="819150" y="640079"/>
                </a:lnTo>
                <a:lnTo>
                  <a:pt x="795861" y="671829"/>
                </a:lnTo>
                <a:lnTo>
                  <a:pt x="622934" y="854710"/>
                </a:lnTo>
                <a:lnTo>
                  <a:pt x="621283" y="857250"/>
                </a:lnTo>
                <a:lnTo>
                  <a:pt x="620268" y="858520"/>
                </a:lnTo>
                <a:lnTo>
                  <a:pt x="619759" y="862329"/>
                </a:lnTo>
                <a:lnTo>
                  <a:pt x="620268" y="864870"/>
                </a:lnTo>
                <a:lnTo>
                  <a:pt x="621410" y="867410"/>
                </a:lnTo>
                <a:lnTo>
                  <a:pt x="622426" y="869950"/>
                </a:lnTo>
                <a:lnTo>
                  <a:pt x="624585" y="873760"/>
                </a:lnTo>
                <a:lnTo>
                  <a:pt x="630681" y="881379"/>
                </a:lnTo>
                <a:lnTo>
                  <a:pt x="634873" y="885189"/>
                </a:lnTo>
                <a:lnTo>
                  <a:pt x="640206" y="890270"/>
                </a:lnTo>
                <a:lnTo>
                  <a:pt x="645414" y="895350"/>
                </a:lnTo>
                <a:lnTo>
                  <a:pt x="649985" y="899160"/>
                </a:lnTo>
                <a:lnTo>
                  <a:pt x="653796" y="901700"/>
                </a:lnTo>
                <a:lnTo>
                  <a:pt x="657732" y="905510"/>
                </a:lnTo>
                <a:lnTo>
                  <a:pt x="661034" y="906779"/>
                </a:lnTo>
                <a:lnTo>
                  <a:pt x="663828" y="908050"/>
                </a:lnTo>
                <a:lnTo>
                  <a:pt x="666496" y="909320"/>
                </a:lnTo>
                <a:lnTo>
                  <a:pt x="668908" y="909320"/>
                </a:lnTo>
                <a:lnTo>
                  <a:pt x="672846" y="908050"/>
                </a:lnTo>
                <a:lnTo>
                  <a:pt x="674751" y="908050"/>
                </a:lnTo>
                <a:lnTo>
                  <a:pt x="676401" y="905510"/>
                </a:lnTo>
                <a:lnTo>
                  <a:pt x="845057" y="727710"/>
                </a:lnTo>
                <a:lnTo>
                  <a:pt x="871140" y="697229"/>
                </a:lnTo>
                <a:lnTo>
                  <a:pt x="897391" y="656589"/>
                </a:lnTo>
                <a:lnTo>
                  <a:pt x="909447" y="614679"/>
                </a:lnTo>
                <a:lnTo>
                  <a:pt x="910209" y="599439"/>
                </a:lnTo>
                <a:lnTo>
                  <a:pt x="909256" y="585470"/>
                </a:lnTo>
                <a:lnTo>
                  <a:pt x="895802" y="542289"/>
                </a:lnTo>
                <a:lnTo>
                  <a:pt x="875990" y="514350"/>
                </a:lnTo>
                <a:lnTo>
                  <a:pt x="872334" y="510539"/>
                </a:lnTo>
                <a:close/>
              </a:path>
              <a:path w="1280795" h="1192529">
                <a:moveTo>
                  <a:pt x="711200" y="372110"/>
                </a:moveTo>
                <a:lnTo>
                  <a:pt x="707135" y="372110"/>
                </a:lnTo>
                <a:lnTo>
                  <a:pt x="703579" y="374650"/>
                </a:lnTo>
                <a:lnTo>
                  <a:pt x="701928" y="375920"/>
                </a:lnTo>
                <a:lnTo>
                  <a:pt x="425323" y="668020"/>
                </a:lnTo>
                <a:lnTo>
                  <a:pt x="423672" y="669289"/>
                </a:lnTo>
                <a:lnTo>
                  <a:pt x="422655" y="670560"/>
                </a:lnTo>
                <a:lnTo>
                  <a:pt x="422401" y="673100"/>
                </a:lnTo>
                <a:lnTo>
                  <a:pt x="422021" y="674370"/>
                </a:lnTo>
                <a:lnTo>
                  <a:pt x="422401" y="676910"/>
                </a:lnTo>
                <a:lnTo>
                  <a:pt x="423672" y="679450"/>
                </a:lnTo>
                <a:lnTo>
                  <a:pt x="424815" y="683260"/>
                </a:lnTo>
                <a:lnTo>
                  <a:pt x="426974" y="685800"/>
                </a:lnTo>
                <a:lnTo>
                  <a:pt x="433070" y="693420"/>
                </a:lnTo>
                <a:lnTo>
                  <a:pt x="437260" y="698500"/>
                </a:lnTo>
                <a:lnTo>
                  <a:pt x="442341" y="702310"/>
                </a:lnTo>
                <a:lnTo>
                  <a:pt x="447801" y="707389"/>
                </a:lnTo>
                <a:lnTo>
                  <a:pt x="452374" y="712470"/>
                </a:lnTo>
                <a:lnTo>
                  <a:pt x="456310" y="715010"/>
                </a:lnTo>
                <a:lnTo>
                  <a:pt x="460121" y="717550"/>
                </a:lnTo>
                <a:lnTo>
                  <a:pt x="463423" y="720089"/>
                </a:lnTo>
                <a:lnTo>
                  <a:pt x="466217" y="720089"/>
                </a:lnTo>
                <a:lnTo>
                  <a:pt x="469010" y="721360"/>
                </a:lnTo>
                <a:lnTo>
                  <a:pt x="475360" y="721360"/>
                </a:lnTo>
                <a:lnTo>
                  <a:pt x="477139" y="720089"/>
                </a:lnTo>
                <a:lnTo>
                  <a:pt x="478790" y="718820"/>
                </a:lnTo>
                <a:lnTo>
                  <a:pt x="672083" y="514350"/>
                </a:lnTo>
                <a:lnTo>
                  <a:pt x="695275" y="511810"/>
                </a:lnTo>
                <a:lnTo>
                  <a:pt x="716645" y="510539"/>
                </a:lnTo>
                <a:lnTo>
                  <a:pt x="872334" y="510539"/>
                </a:lnTo>
                <a:lnTo>
                  <a:pt x="862583" y="500379"/>
                </a:lnTo>
                <a:lnTo>
                  <a:pt x="818560" y="472439"/>
                </a:lnTo>
                <a:lnTo>
                  <a:pt x="781817" y="462279"/>
                </a:lnTo>
                <a:lnTo>
                  <a:pt x="760872" y="459739"/>
                </a:lnTo>
                <a:lnTo>
                  <a:pt x="713612" y="459739"/>
                </a:lnTo>
                <a:lnTo>
                  <a:pt x="750189" y="421639"/>
                </a:lnTo>
                <a:lnTo>
                  <a:pt x="751840" y="420370"/>
                </a:lnTo>
                <a:lnTo>
                  <a:pt x="752855" y="417829"/>
                </a:lnTo>
                <a:lnTo>
                  <a:pt x="753618" y="414020"/>
                </a:lnTo>
                <a:lnTo>
                  <a:pt x="753364" y="412750"/>
                </a:lnTo>
                <a:lnTo>
                  <a:pt x="752601" y="410210"/>
                </a:lnTo>
                <a:lnTo>
                  <a:pt x="751840" y="406400"/>
                </a:lnTo>
                <a:lnTo>
                  <a:pt x="720090" y="375920"/>
                </a:lnTo>
                <a:lnTo>
                  <a:pt x="716915" y="374650"/>
                </a:lnTo>
                <a:lnTo>
                  <a:pt x="714121" y="373379"/>
                </a:lnTo>
                <a:lnTo>
                  <a:pt x="711200" y="372110"/>
                </a:lnTo>
                <a:close/>
              </a:path>
              <a:path w="1280795" h="1192529">
                <a:moveTo>
                  <a:pt x="279850" y="251460"/>
                </a:moveTo>
                <a:lnTo>
                  <a:pt x="191770" y="251460"/>
                </a:lnTo>
                <a:lnTo>
                  <a:pt x="365886" y="417829"/>
                </a:lnTo>
                <a:lnTo>
                  <a:pt x="305053" y="553720"/>
                </a:lnTo>
                <a:lnTo>
                  <a:pt x="304037" y="556260"/>
                </a:lnTo>
                <a:lnTo>
                  <a:pt x="303529" y="558800"/>
                </a:lnTo>
                <a:lnTo>
                  <a:pt x="303022" y="562610"/>
                </a:lnTo>
                <a:lnTo>
                  <a:pt x="303529" y="565150"/>
                </a:lnTo>
                <a:lnTo>
                  <a:pt x="304800" y="567689"/>
                </a:lnTo>
                <a:lnTo>
                  <a:pt x="306197" y="571500"/>
                </a:lnTo>
                <a:lnTo>
                  <a:pt x="308736" y="574039"/>
                </a:lnTo>
                <a:lnTo>
                  <a:pt x="316102" y="582929"/>
                </a:lnTo>
                <a:lnTo>
                  <a:pt x="321182" y="588010"/>
                </a:lnTo>
                <a:lnTo>
                  <a:pt x="352805" y="613410"/>
                </a:lnTo>
                <a:lnTo>
                  <a:pt x="359028" y="614679"/>
                </a:lnTo>
                <a:lnTo>
                  <a:pt x="361950" y="612139"/>
                </a:lnTo>
                <a:lnTo>
                  <a:pt x="367283" y="607060"/>
                </a:lnTo>
                <a:lnTo>
                  <a:pt x="370077" y="601979"/>
                </a:lnTo>
                <a:lnTo>
                  <a:pt x="476318" y="359410"/>
                </a:lnTo>
                <a:lnTo>
                  <a:pt x="393446" y="359410"/>
                </a:lnTo>
                <a:lnTo>
                  <a:pt x="279850" y="251460"/>
                </a:lnTo>
                <a:close/>
              </a:path>
              <a:path w="1280795" h="1192529">
                <a:moveTo>
                  <a:pt x="598673" y="80010"/>
                </a:moveTo>
                <a:lnTo>
                  <a:pt x="518159" y="80010"/>
                </a:lnTo>
                <a:lnTo>
                  <a:pt x="518541" y="81279"/>
                </a:lnTo>
                <a:lnTo>
                  <a:pt x="393446" y="359410"/>
                </a:lnTo>
                <a:lnTo>
                  <a:pt x="476318" y="359410"/>
                </a:lnTo>
                <a:lnTo>
                  <a:pt x="598673" y="80010"/>
                </a:lnTo>
                <a:close/>
              </a:path>
              <a:path w="1280795" h="1192529">
                <a:moveTo>
                  <a:pt x="542798" y="0"/>
                </a:moveTo>
                <a:lnTo>
                  <a:pt x="530986" y="0"/>
                </a:lnTo>
                <a:lnTo>
                  <a:pt x="527811" y="2539"/>
                </a:lnTo>
                <a:lnTo>
                  <a:pt x="17906" y="257810"/>
                </a:lnTo>
                <a:lnTo>
                  <a:pt x="11683" y="261620"/>
                </a:lnTo>
                <a:lnTo>
                  <a:pt x="7111" y="264160"/>
                </a:lnTo>
                <a:lnTo>
                  <a:pt x="1270" y="269239"/>
                </a:lnTo>
                <a:lnTo>
                  <a:pt x="0" y="273050"/>
                </a:lnTo>
                <a:lnTo>
                  <a:pt x="126" y="275589"/>
                </a:lnTo>
                <a:lnTo>
                  <a:pt x="380" y="279400"/>
                </a:lnTo>
                <a:lnTo>
                  <a:pt x="26289" y="307339"/>
                </a:lnTo>
                <a:lnTo>
                  <a:pt x="31496" y="312420"/>
                </a:lnTo>
                <a:lnTo>
                  <a:pt x="35686" y="314960"/>
                </a:lnTo>
                <a:lnTo>
                  <a:pt x="39750" y="318770"/>
                </a:lnTo>
                <a:lnTo>
                  <a:pt x="43433" y="321310"/>
                </a:lnTo>
                <a:lnTo>
                  <a:pt x="46354" y="321310"/>
                </a:lnTo>
                <a:lnTo>
                  <a:pt x="49402" y="322579"/>
                </a:lnTo>
                <a:lnTo>
                  <a:pt x="56896" y="322579"/>
                </a:lnTo>
                <a:lnTo>
                  <a:pt x="59308" y="321310"/>
                </a:lnTo>
                <a:lnTo>
                  <a:pt x="61849" y="320039"/>
                </a:lnTo>
                <a:lnTo>
                  <a:pt x="191770" y="251460"/>
                </a:lnTo>
                <a:lnTo>
                  <a:pt x="279850" y="251460"/>
                </a:lnTo>
                <a:lnTo>
                  <a:pt x="247776" y="220979"/>
                </a:lnTo>
                <a:lnTo>
                  <a:pt x="518159" y="80010"/>
                </a:lnTo>
                <a:lnTo>
                  <a:pt x="598673" y="80010"/>
                </a:lnTo>
                <a:lnTo>
                  <a:pt x="603123" y="69850"/>
                </a:lnTo>
                <a:lnTo>
                  <a:pt x="603757" y="66039"/>
                </a:lnTo>
                <a:lnTo>
                  <a:pt x="603884" y="60960"/>
                </a:lnTo>
                <a:lnTo>
                  <a:pt x="602869" y="57150"/>
                </a:lnTo>
                <a:lnTo>
                  <a:pt x="600836" y="53339"/>
                </a:lnTo>
                <a:lnTo>
                  <a:pt x="598931" y="49529"/>
                </a:lnTo>
                <a:lnTo>
                  <a:pt x="595756" y="45720"/>
                </a:lnTo>
                <a:lnTo>
                  <a:pt x="587375" y="36829"/>
                </a:lnTo>
                <a:lnTo>
                  <a:pt x="581786" y="31750"/>
                </a:lnTo>
                <a:lnTo>
                  <a:pt x="574928" y="24129"/>
                </a:lnTo>
                <a:lnTo>
                  <a:pt x="568451" y="19050"/>
                </a:lnTo>
                <a:lnTo>
                  <a:pt x="562864" y="13970"/>
                </a:lnTo>
                <a:lnTo>
                  <a:pt x="558419" y="10160"/>
                </a:lnTo>
                <a:lnTo>
                  <a:pt x="553847" y="6350"/>
                </a:lnTo>
                <a:lnTo>
                  <a:pt x="549782" y="3810"/>
                </a:lnTo>
                <a:lnTo>
                  <a:pt x="546353" y="1270"/>
                </a:lnTo>
                <a:lnTo>
                  <a:pt x="542798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14515" y="1424939"/>
            <a:ext cx="5212080" cy="5087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534147" y="2357881"/>
            <a:ext cx="3219450" cy="3011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8870" y="292353"/>
            <a:ext cx="1015425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4099" y="1831975"/>
            <a:ext cx="10083800" cy="368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70654" y="619703"/>
            <a:ext cx="10083800" cy="2429460"/>
          </a:xfrm>
          <a:prstGeom prst="rect">
            <a:avLst/>
          </a:prstGeom>
        </p:spPr>
        <p:txBody>
          <a:bodyPr vert="horz" wrap="square" lIns="0" tIns="323164" rIns="0" bIns="0" rtlCol="0">
            <a:spAutoFit/>
          </a:bodyPr>
          <a:lstStyle/>
          <a:p>
            <a:pPr marL="134620" marR="5080">
              <a:lnSpc>
                <a:spcPts val="8159"/>
              </a:lnSpc>
              <a:spcBef>
                <a:spcPts val="1575"/>
              </a:spcBef>
            </a:pPr>
            <a:r>
              <a:rPr lang="en-US" sz="8000" spc="-434" dirty="0" smtClean="0">
                <a:solidFill>
                  <a:srgbClr val="252525"/>
                </a:solidFill>
                <a:latin typeface="Trebuchet MS"/>
                <a:cs typeface="Trebuchet MS"/>
              </a:rPr>
              <a:t>Re-</a:t>
            </a:r>
            <a:r>
              <a:rPr sz="8000" spc="-385" dirty="0" smtClean="0">
                <a:solidFill>
                  <a:srgbClr val="252525"/>
                </a:solidFill>
                <a:latin typeface="Trebuchet MS"/>
                <a:cs typeface="Trebuchet MS"/>
              </a:rPr>
              <a:t>Engineering</a:t>
            </a:r>
            <a:r>
              <a:rPr sz="8000" spc="-1085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lang="en-US" sz="8000" spc="-285" dirty="0">
                <a:solidFill>
                  <a:srgbClr val="252525"/>
                </a:solidFill>
                <a:latin typeface="Trebuchet MS"/>
                <a:cs typeface="Trebuchet MS"/>
              </a:rPr>
              <a:t>&amp;</a:t>
            </a:r>
            <a:r>
              <a:rPr sz="8000" spc="-285" dirty="0" smtClean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8000" spc="-465" dirty="0">
                <a:solidFill>
                  <a:srgbClr val="252525"/>
                </a:solidFill>
                <a:latin typeface="Trebuchet MS"/>
                <a:cs typeface="Trebuchet MS"/>
              </a:rPr>
              <a:t>Reverse</a:t>
            </a:r>
            <a:r>
              <a:rPr sz="8000" spc="-7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8000" spc="-385" dirty="0">
                <a:solidFill>
                  <a:srgbClr val="252525"/>
                </a:solidFill>
                <a:latin typeface="Trebuchet MS"/>
                <a:cs typeface="Trebuchet MS"/>
              </a:rPr>
              <a:t>Engineering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4343400"/>
            <a:ext cx="5688965" cy="16389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2000" b="1" spc="90" dirty="0" smtClean="0">
                <a:solidFill>
                  <a:srgbClr val="626F52"/>
                </a:solidFill>
                <a:latin typeface="Trebuchet MS"/>
                <a:cs typeface="Trebuchet MS"/>
              </a:rPr>
              <a:t>MADE BY:SAKSHI SANGHAVI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2000" b="1" spc="90" dirty="0" smtClean="0">
                <a:solidFill>
                  <a:srgbClr val="626F52"/>
                </a:solidFill>
                <a:latin typeface="Trebuchet MS"/>
                <a:cs typeface="Trebuchet MS"/>
              </a:rPr>
              <a:t>EN.NO:170410107098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2000" b="1" spc="90" dirty="0" smtClean="0">
                <a:solidFill>
                  <a:srgbClr val="626F52"/>
                </a:solidFill>
                <a:latin typeface="Trebuchet MS"/>
                <a:cs typeface="Trebuchet MS"/>
              </a:rPr>
              <a:t>CLASS:CE-2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2000" b="1" spc="90" dirty="0" smtClean="0">
                <a:solidFill>
                  <a:srgbClr val="626F52"/>
                </a:solidFill>
                <a:latin typeface="Trebuchet MS"/>
                <a:cs typeface="Trebuchet MS"/>
              </a:rPr>
              <a:t>BATCH:B</a:t>
            </a:r>
            <a:endParaRPr sz="20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04" dirty="0"/>
              <a:t>Some </a:t>
            </a:r>
            <a:r>
              <a:rPr spc="-285" dirty="0"/>
              <a:t>important</a:t>
            </a:r>
            <a:r>
              <a:rPr spc="-770" dirty="0"/>
              <a:t> </a:t>
            </a:r>
            <a:r>
              <a:rPr spc="-235" dirty="0"/>
              <a:t>points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6603" y="1876170"/>
            <a:ext cx="933831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9845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completeness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reverse </a:t>
            </a:r>
            <a:r>
              <a:rPr sz="2000" dirty="0">
                <a:latin typeface="Carlito"/>
                <a:cs typeface="Carlito"/>
              </a:rPr>
              <a:t>engineering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refers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level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detail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is  </a:t>
            </a:r>
            <a:r>
              <a:rPr sz="2000" spc="-10" dirty="0">
                <a:latin typeface="Carlito"/>
                <a:cs typeface="Carlito"/>
              </a:rPr>
              <a:t>provided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abstraction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level.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cases, the </a:t>
            </a:r>
            <a:r>
              <a:rPr sz="2000" spc="-5" dirty="0">
                <a:latin typeface="Carlito"/>
                <a:cs typeface="Carlito"/>
              </a:rPr>
              <a:t>completeness decreases </a:t>
            </a:r>
            <a:r>
              <a:rPr sz="2000" dirty="0">
                <a:latin typeface="Carlito"/>
                <a:cs typeface="Carlito"/>
              </a:rPr>
              <a:t>as the </a:t>
            </a:r>
            <a:r>
              <a:rPr sz="2000" spc="-10" dirty="0">
                <a:latin typeface="Carlito"/>
                <a:cs typeface="Carlito"/>
              </a:rPr>
              <a:t>abstraction level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increases.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For </a:t>
            </a:r>
            <a:r>
              <a:rPr sz="2000" spc="-15" dirty="0">
                <a:latin typeface="Carlito"/>
                <a:cs typeface="Carlito"/>
              </a:rPr>
              <a:t>example, </a:t>
            </a:r>
            <a:r>
              <a:rPr sz="2000" spc="-5" dirty="0">
                <a:latin typeface="Carlito"/>
                <a:cs typeface="Carlito"/>
              </a:rPr>
              <a:t>given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source </a:t>
            </a:r>
            <a:r>
              <a:rPr sz="2000" spc="-5" dirty="0">
                <a:latin typeface="Carlito"/>
                <a:cs typeface="Carlito"/>
              </a:rPr>
              <a:t>code listing, </a:t>
            </a: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10" dirty="0">
                <a:latin typeface="Carlito"/>
                <a:cs typeface="Carlito"/>
              </a:rPr>
              <a:t>relatively easy to develop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complete  procedural </a:t>
            </a:r>
            <a:r>
              <a:rPr sz="2000" spc="-5" dirty="0">
                <a:latin typeface="Carlito"/>
                <a:cs typeface="Carlito"/>
              </a:rPr>
              <a:t>design </a:t>
            </a:r>
            <a:r>
              <a:rPr sz="2000" spc="-10" dirty="0">
                <a:latin typeface="Carlito"/>
                <a:cs typeface="Carlito"/>
              </a:rPr>
              <a:t>representation. </a:t>
            </a:r>
            <a:r>
              <a:rPr sz="2000" spc="-5" dirty="0">
                <a:latin typeface="Carlito"/>
                <a:cs typeface="Carlito"/>
              </a:rPr>
              <a:t>Simple </a:t>
            </a:r>
            <a:r>
              <a:rPr sz="2000" spc="-10" dirty="0">
                <a:latin typeface="Carlito"/>
                <a:cs typeface="Carlito"/>
              </a:rPr>
              <a:t>architectural </a:t>
            </a:r>
            <a:r>
              <a:rPr sz="2000" spc="-5" dirty="0">
                <a:latin typeface="Carlito"/>
                <a:cs typeface="Carlito"/>
              </a:rPr>
              <a:t>design </a:t>
            </a:r>
            <a:r>
              <a:rPr sz="2000" spc="-10" dirty="0">
                <a:latin typeface="Carlito"/>
                <a:cs typeface="Carlito"/>
              </a:rPr>
              <a:t>representations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also be  </a:t>
            </a:r>
            <a:r>
              <a:rPr sz="2000" spc="-10" dirty="0">
                <a:latin typeface="Carlito"/>
                <a:cs typeface="Carlito"/>
              </a:rPr>
              <a:t>derived, </a:t>
            </a:r>
            <a:r>
              <a:rPr sz="2000" dirty="0">
                <a:latin typeface="Carlito"/>
                <a:cs typeface="Carlito"/>
              </a:rPr>
              <a:t>but it is </a:t>
            </a:r>
            <a:r>
              <a:rPr sz="2000" spc="-15" dirty="0">
                <a:latin typeface="Carlito"/>
                <a:cs typeface="Carlito"/>
              </a:rPr>
              <a:t>far </a:t>
            </a:r>
            <a:r>
              <a:rPr sz="2000" spc="-10" dirty="0">
                <a:latin typeface="Carlito"/>
                <a:cs typeface="Carlito"/>
              </a:rPr>
              <a:t>more difficult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develop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complete set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UML </a:t>
            </a:r>
            <a:r>
              <a:rPr sz="2000" spc="-10" dirty="0">
                <a:latin typeface="Carlito"/>
                <a:cs typeface="Carlito"/>
              </a:rPr>
              <a:t>diagrams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models.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521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04" dirty="0"/>
              <a:t>Some </a:t>
            </a:r>
            <a:r>
              <a:rPr u="none" spc="-285" dirty="0"/>
              <a:t>important</a:t>
            </a:r>
            <a:r>
              <a:rPr u="none" spc="-770" dirty="0"/>
              <a:t> </a:t>
            </a:r>
            <a:r>
              <a:rPr u="none" spc="-235" dirty="0"/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792605"/>
            <a:ext cx="988377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8260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Completeness </a:t>
            </a:r>
            <a:r>
              <a:rPr sz="2000" spc="-15" dirty="0">
                <a:latin typeface="Carlito"/>
                <a:cs typeface="Carlito"/>
              </a:rPr>
              <a:t>improves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direct proportion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amount of analysis </a:t>
            </a:r>
            <a:r>
              <a:rPr sz="2000" spc="-1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10" dirty="0">
                <a:latin typeface="Carlito"/>
                <a:cs typeface="Carlito"/>
              </a:rPr>
              <a:t>person </a:t>
            </a:r>
            <a:r>
              <a:rPr sz="2000" spc="-5" dirty="0">
                <a:latin typeface="Carlito"/>
                <a:cs typeface="Carlito"/>
              </a:rPr>
              <a:t>doing </a:t>
            </a:r>
            <a:r>
              <a:rPr sz="2000" spc="-20" dirty="0">
                <a:latin typeface="Carlito"/>
                <a:cs typeface="Carlito"/>
              </a:rPr>
              <a:t>reverse</a:t>
            </a:r>
            <a:r>
              <a:rPr sz="2000" dirty="0">
                <a:latin typeface="Carlito"/>
                <a:cs typeface="Carlito"/>
              </a:rPr>
              <a:t> engineering.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10" dirty="0">
                <a:latin typeface="Carlito"/>
                <a:cs typeface="Carlito"/>
              </a:rPr>
              <a:t>Interactivity </a:t>
            </a:r>
            <a:r>
              <a:rPr sz="2000" spc="-25" dirty="0">
                <a:latin typeface="Carlito"/>
                <a:cs typeface="Carlito"/>
              </a:rPr>
              <a:t>refers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degree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which the human is </a:t>
            </a:r>
            <a:r>
              <a:rPr sz="2000" spc="-15" dirty="0">
                <a:latin typeface="Carlito"/>
                <a:cs typeface="Carlito"/>
              </a:rPr>
              <a:t>“integrated”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0" dirty="0">
                <a:latin typeface="Carlito"/>
                <a:cs typeface="Carlito"/>
              </a:rPr>
              <a:t>automated tools </a:t>
            </a:r>
            <a:r>
              <a:rPr sz="2000" spc="-15" dirty="0">
                <a:latin typeface="Carlito"/>
                <a:cs typeface="Carlito"/>
              </a:rPr>
              <a:t>to  create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5" dirty="0">
                <a:latin typeface="Carlito"/>
                <a:cs typeface="Carlito"/>
              </a:rPr>
              <a:t>effective </a:t>
            </a:r>
            <a:r>
              <a:rPr sz="2000" spc="-20" dirty="0">
                <a:latin typeface="Carlito"/>
                <a:cs typeface="Carlito"/>
              </a:rPr>
              <a:t>reverse </a:t>
            </a:r>
            <a:r>
              <a:rPr sz="2000" dirty="0">
                <a:latin typeface="Carlito"/>
                <a:cs typeface="Carlito"/>
              </a:rPr>
              <a:t>engineering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process.</a:t>
            </a:r>
            <a:endParaRPr sz="2000">
              <a:latin typeface="Carlito"/>
              <a:cs typeface="Carlito"/>
            </a:endParaRPr>
          </a:p>
          <a:p>
            <a:pPr marL="299085" marR="5334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cases, as the </a:t>
            </a:r>
            <a:r>
              <a:rPr sz="2000" spc="-10" dirty="0">
                <a:latin typeface="Carlito"/>
                <a:cs typeface="Carlito"/>
              </a:rPr>
              <a:t>abstraction level </a:t>
            </a:r>
            <a:r>
              <a:rPr sz="2000" spc="-5" dirty="0">
                <a:latin typeface="Carlito"/>
                <a:cs typeface="Carlito"/>
              </a:rPr>
              <a:t>increases, </a:t>
            </a:r>
            <a:r>
              <a:rPr sz="2000" spc="-10" dirty="0">
                <a:latin typeface="Carlito"/>
                <a:cs typeface="Carlito"/>
              </a:rPr>
              <a:t>interactivity must </a:t>
            </a:r>
            <a:r>
              <a:rPr sz="2000" spc="-5" dirty="0">
                <a:latin typeface="Carlito"/>
                <a:cs typeface="Carlito"/>
              </a:rPr>
              <a:t>increase or completeness  will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suffer.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04" dirty="0"/>
              <a:t>Some </a:t>
            </a:r>
            <a:r>
              <a:rPr spc="-285" dirty="0"/>
              <a:t>important</a:t>
            </a:r>
            <a:r>
              <a:rPr spc="-770" dirty="0"/>
              <a:t> </a:t>
            </a:r>
            <a:r>
              <a:rPr spc="-235" dirty="0"/>
              <a:t>points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2025776"/>
            <a:ext cx="96989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If the </a:t>
            </a:r>
            <a:r>
              <a:rPr sz="2000" spc="-5" dirty="0">
                <a:latin typeface="Carlito"/>
                <a:cs typeface="Carlito"/>
              </a:rPr>
              <a:t>directionality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reverse </a:t>
            </a:r>
            <a:r>
              <a:rPr sz="2000" dirty="0">
                <a:latin typeface="Carlito"/>
                <a:cs typeface="Carlito"/>
              </a:rPr>
              <a:t>engineering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25" dirty="0">
                <a:latin typeface="Carlito"/>
                <a:cs typeface="Carlito"/>
              </a:rPr>
              <a:t>one-way,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spc="-15" dirty="0">
                <a:latin typeface="Carlito"/>
                <a:cs typeface="Carlito"/>
              </a:rPr>
              <a:t>extracted  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source code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provided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software </a:t>
            </a:r>
            <a:r>
              <a:rPr sz="2000" dirty="0">
                <a:latin typeface="Carlito"/>
                <a:cs typeface="Carlito"/>
              </a:rPr>
              <a:t>engineer who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then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spc="-10" dirty="0">
                <a:latin typeface="Carlito"/>
                <a:cs typeface="Carlito"/>
              </a:rPr>
              <a:t>any  </a:t>
            </a:r>
            <a:r>
              <a:rPr sz="2000" spc="-5" dirty="0">
                <a:latin typeface="Carlito"/>
                <a:cs typeface="Carlito"/>
              </a:rPr>
              <a:t>maintenance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activity.</a:t>
            </a:r>
            <a:endParaRPr sz="2000">
              <a:latin typeface="Carlito"/>
              <a:cs typeface="Carlito"/>
            </a:endParaRPr>
          </a:p>
          <a:p>
            <a:pPr marL="299085" marR="14224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Carlito"/>
                <a:cs typeface="Carlito"/>
              </a:rPr>
              <a:t>If </a:t>
            </a:r>
            <a:r>
              <a:rPr sz="2000" spc="-5" dirty="0">
                <a:latin typeface="Carlito"/>
                <a:cs typeface="Carlito"/>
              </a:rPr>
              <a:t>directionality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30" dirty="0">
                <a:latin typeface="Carlito"/>
                <a:cs typeface="Carlito"/>
              </a:rPr>
              <a:t>two-way,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20" dirty="0">
                <a:latin typeface="Carlito"/>
                <a:cs typeface="Carlito"/>
              </a:rPr>
              <a:t>fed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reengineering </a:t>
            </a:r>
            <a:r>
              <a:rPr sz="2000" spc="-10" dirty="0">
                <a:latin typeface="Carlito"/>
                <a:cs typeface="Carlito"/>
              </a:rPr>
              <a:t>tool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10" dirty="0">
                <a:latin typeface="Carlito"/>
                <a:cs typeface="Carlito"/>
              </a:rPr>
              <a:t>attempts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restructure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5" dirty="0">
                <a:latin typeface="Carlito"/>
                <a:cs typeface="Carlito"/>
              </a:rPr>
              <a:t>regenerate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program.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189357"/>
            <a:ext cx="652716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u="none" spc="-290" dirty="0"/>
              <a:t>Representation </a:t>
            </a:r>
            <a:r>
              <a:rPr u="none" spc="-235" dirty="0"/>
              <a:t>of</a:t>
            </a:r>
            <a:r>
              <a:rPr u="none" spc="-645" dirty="0"/>
              <a:t> </a:t>
            </a:r>
            <a:r>
              <a:rPr u="none" spc="-260" dirty="0"/>
              <a:t>REVERSE  </a:t>
            </a:r>
            <a:r>
              <a:rPr u="none" spc="-204" dirty="0"/>
              <a:t>ENGINEERING</a:t>
            </a:r>
          </a:p>
        </p:txBody>
      </p:sp>
      <p:sp>
        <p:nvSpPr>
          <p:cNvPr id="4" name="object 4"/>
          <p:cNvSpPr/>
          <p:nvPr/>
        </p:nvSpPr>
        <p:spPr>
          <a:xfrm>
            <a:off x="3806837" y="1928871"/>
            <a:ext cx="3376727" cy="433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00" dirty="0"/>
              <a:t>Reverse </a:t>
            </a:r>
            <a:r>
              <a:rPr spc="-250" dirty="0"/>
              <a:t>Engineering to Understand</a:t>
            </a:r>
            <a:r>
              <a:rPr spc="-1115" dirty="0"/>
              <a:t> </a:t>
            </a:r>
            <a:r>
              <a:rPr spc="-290" dirty="0"/>
              <a:t>Data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823450" cy="34150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633095">
              <a:lnSpc>
                <a:spcPts val="2160"/>
              </a:lnSpc>
              <a:spcBef>
                <a:spcPts val="37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Reverse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engineering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at different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levels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abstraction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often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reengineering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task.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program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level,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Internal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program data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structures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must often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reverse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engineered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overall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reengineering</a:t>
            </a:r>
            <a:r>
              <a:rPr sz="2000" spc="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effort.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level,</a:t>
            </a:r>
            <a:endParaRPr sz="2000">
              <a:latin typeface="Carlito"/>
              <a:cs typeface="Carlito"/>
            </a:endParaRPr>
          </a:p>
          <a:p>
            <a:pPr marL="104139" marR="5080" indent="-92075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Global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structures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(e.g.,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files, databases)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often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reengineered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accommodate new  database management paradigms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(e.g., 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move from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file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relational or object-oriented  database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systems).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85" dirty="0"/>
              <a:t>Internal </a:t>
            </a:r>
            <a:r>
              <a:rPr spc="-330" dirty="0"/>
              <a:t>data</a:t>
            </a:r>
            <a:r>
              <a:rPr spc="-670" dirty="0"/>
              <a:t> </a:t>
            </a:r>
            <a:r>
              <a:rPr spc="-270" dirty="0"/>
              <a:t>structures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671050" cy="359282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Reverse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engineering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techniques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internal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program 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focus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definition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classes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objects.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  <a:spcBef>
                <a:spcPts val="113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accomplished by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examining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program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code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intent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grouping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related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program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variables.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many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cases,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11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organization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within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code identifies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abstract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0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types.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1165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example,</a:t>
            </a:r>
            <a:endParaRPr sz="2000">
              <a:latin typeface="Carlito"/>
              <a:cs typeface="Carlito"/>
            </a:endParaRPr>
          </a:p>
          <a:p>
            <a:pPr marL="12700" marR="2242820" indent="55880">
              <a:lnSpc>
                <a:spcPts val="3560"/>
              </a:lnSpc>
              <a:spcBef>
                <a:spcPts val="309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record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structures, files,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lists,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structures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often provide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initial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indicator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classes.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70" dirty="0"/>
              <a:t>Database</a:t>
            </a:r>
            <a:r>
              <a:rPr spc="-500" dirty="0"/>
              <a:t> </a:t>
            </a:r>
            <a:r>
              <a:rPr spc="-285" dirty="0"/>
              <a:t>structure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42170" cy="1332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Regardless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logical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organization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physical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structure,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definition of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objects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supports some method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establishing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among 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objects.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ts val="2280"/>
              </a:lnSpc>
              <a:spcBef>
                <a:spcPts val="11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Therefore,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reengineering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schema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another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requires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understanding</a:t>
            </a:r>
            <a:r>
              <a:rPr sz="20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existing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objects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their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70" dirty="0"/>
              <a:t>Database</a:t>
            </a:r>
            <a:r>
              <a:rPr spc="-500" dirty="0"/>
              <a:t> </a:t>
            </a:r>
            <a:r>
              <a:rPr spc="-285" dirty="0"/>
              <a:t>structure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9958070" cy="346582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following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steps may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 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define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existing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0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model: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Build 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initial object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model,</a:t>
            </a:r>
            <a:endParaRPr sz="2000">
              <a:latin typeface="Carlito"/>
              <a:cs typeface="Carlito"/>
            </a:endParaRPr>
          </a:p>
          <a:p>
            <a:pPr marL="104139" marR="5080" indent="-92075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candidate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keys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attributes 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examined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they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another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record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table;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those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serve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become candidate</a:t>
            </a:r>
            <a:r>
              <a:rPr sz="2000" spc="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keys),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Refine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tentative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classes,</a:t>
            </a:r>
            <a:endParaRPr sz="20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Define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generalizations,</a:t>
            </a:r>
            <a:endParaRPr sz="2000">
              <a:latin typeface="Carlito"/>
              <a:cs typeface="Carlito"/>
            </a:endParaRPr>
          </a:p>
          <a:p>
            <a:pPr marL="104139" marR="2652395" indent="-92075">
              <a:lnSpc>
                <a:spcPts val="3560"/>
              </a:lnSpc>
              <a:spcBef>
                <a:spcPts val="305"/>
              </a:spcBef>
              <a:buClr>
                <a:srgbClr val="E38312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Discover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associations using techniques that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analogous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CRC  approach.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69545" marR="5080">
              <a:lnSpc>
                <a:spcPts val="4900"/>
              </a:lnSpc>
              <a:spcBef>
                <a:spcPts val="980"/>
              </a:spcBef>
              <a:tabLst>
                <a:tab pos="10140950" algn="l"/>
              </a:tabLst>
            </a:pPr>
            <a:r>
              <a:rPr u="none" spc="-300" dirty="0"/>
              <a:t>Reverse </a:t>
            </a:r>
            <a:r>
              <a:rPr u="none" spc="-250" dirty="0"/>
              <a:t>Engineering to Understand  </a:t>
            </a:r>
            <a:r>
              <a:rPr spc="-250" dirty="0"/>
              <a:t>Processing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34620" marR="215900" indent="-92075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160655" algn="l"/>
              </a:tabLst>
            </a:pPr>
            <a:r>
              <a:rPr spc="-20" dirty="0"/>
              <a:t>Reverse </a:t>
            </a:r>
            <a:r>
              <a:rPr dirty="0"/>
              <a:t>engineering </a:t>
            </a:r>
            <a:r>
              <a:rPr spc="-15" dirty="0"/>
              <a:t>to </a:t>
            </a:r>
            <a:r>
              <a:rPr spc="-10" dirty="0"/>
              <a:t>understand processing </a:t>
            </a:r>
            <a:r>
              <a:rPr dirty="0"/>
              <a:t>begins </a:t>
            </a:r>
            <a:r>
              <a:rPr spc="-5" dirty="0"/>
              <a:t>with </a:t>
            </a:r>
            <a:r>
              <a:rPr dirty="0"/>
              <a:t>an </a:t>
            </a:r>
            <a:r>
              <a:rPr spc="-15" dirty="0"/>
              <a:t>attempt to </a:t>
            </a:r>
            <a:r>
              <a:rPr spc="-10" dirty="0"/>
              <a:t>understand </a:t>
            </a:r>
            <a:r>
              <a:rPr dirty="0"/>
              <a:t>and then  </a:t>
            </a:r>
            <a:r>
              <a:rPr spc="-15" dirty="0"/>
              <a:t>extract </a:t>
            </a:r>
            <a:r>
              <a:rPr spc="-10" dirty="0"/>
              <a:t>procedural </a:t>
            </a:r>
            <a:r>
              <a:rPr spc="-5" dirty="0"/>
              <a:t>abstractions </a:t>
            </a:r>
            <a:r>
              <a:rPr spc="-10" dirty="0"/>
              <a:t>represented </a:t>
            </a:r>
            <a:r>
              <a:rPr spc="-5" dirty="0"/>
              <a:t>by </a:t>
            </a:r>
            <a:r>
              <a:rPr dirty="0"/>
              <a:t>the </a:t>
            </a:r>
            <a:r>
              <a:rPr spc="-5" dirty="0"/>
              <a:t>source</a:t>
            </a:r>
            <a:r>
              <a:rPr spc="60" dirty="0"/>
              <a:t> </a:t>
            </a:r>
            <a:r>
              <a:rPr spc="-5" dirty="0"/>
              <a:t>code</a:t>
            </a:r>
          </a:p>
          <a:p>
            <a:pPr marL="160020" indent="-11747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160655" algn="l"/>
              </a:tabLst>
            </a:pPr>
            <a:r>
              <a:rPr spc="-5" dirty="0"/>
              <a:t>The </a:t>
            </a:r>
            <a:r>
              <a:rPr spc="-15" dirty="0"/>
              <a:t>overall </a:t>
            </a:r>
            <a:r>
              <a:rPr spc="-5" dirty="0"/>
              <a:t>functionality </a:t>
            </a:r>
            <a:r>
              <a:rPr dirty="0"/>
              <a:t>of the </a:t>
            </a:r>
            <a:r>
              <a:rPr spc="-10" dirty="0"/>
              <a:t>entire </a:t>
            </a:r>
            <a:r>
              <a:rPr spc="-5" dirty="0"/>
              <a:t>application </a:t>
            </a:r>
            <a:r>
              <a:rPr spc="-20" dirty="0"/>
              <a:t>system </a:t>
            </a:r>
            <a:r>
              <a:rPr spc="-10" dirty="0"/>
              <a:t>must </a:t>
            </a:r>
            <a:r>
              <a:rPr dirty="0"/>
              <a:t>be </a:t>
            </a:r>
            <a:r>
              <a:rPr spc="-10" dirty="0"/>
              <a:t>understood </a:t>
            </a:r>
            <a:r>
              <a:rPr spc="-15" dirty="0"/>
              <a:t>before</a:t>
            </a:r>
            <a:r>
              <a:rPr spc="60" dirty="0"/>
              <a:t> </a:t>
            </a:r>
            <a:r>
              <a:rPr spc="-10" dirty="0"/>
              <a:t>more</a:t>
            </a:r>
          </a:p>
          <a:p>
            <a:pPr marL="134620">
              <a:lnSpc>
                <a:spcPts val="2280"/>
              </a:lnSpc>
            </a:pPr>
            <a:r>
              <a:rPr spc="-10" dirty="0"/>
              <a:t>detailed </a:t>
            </a:r>
            <a:r>
              <a:rPr spc="-20" dirty="0"/>
              <a:t>reverse </a:t>
            </a:r>
            <a:r>
              <a:rPr dirty="0"/>
              <a:t>engineering </a:t>
            </a:r>
            <a:r>
              <a:rPr spc="-10" dirty="0"/>
              <a:t>work</a:t>
            </a:r>
            <a:r>
              <a:rPr spc="45" dirty="0"/>
              <a:t> </a:t>
            </a:r>
            <a:r>
              <a:rPr spc="-5" dirty="0"/>
              <a:t>occurs.</a:t>
            </a:r>
          </a:p>
          <a:p>
            <a:pPr marL="134620" marR="5080" indent="-92075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160655" algn="l"/>
              </a:tabLst>
            </a:pPr>
            <a:r>
              <a:rPr spc="-10" dirty="0"/>
              <a:t>Each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0" dirty="0"/>
              <a:t>programs </a:t>
            </a:r>
            <a:r>
              <a:rPr spc="-5" dirty="0"/>
              <a:t>that </a:t>
            </a:r>
            <a:r>
              <a:rPr spc="-15" dirty="0"/>
              <a:t>make </a:t>
            </a:r>
            <a:r>
              <a:rPr spc="-5" dirty="0"/>
              <a:t>up </a:t>
            </a:r>
            <a:r>
              <a:rPr dirty="0"/>
              <a:t>the </a:t>
            </a:r>
            <a:r>
              <a:rPr spc="-5" dirty="0"/>
              <a:t>application </a:t>
            </a:r>
            <a:r>
              <a:rPr spc="-20" dirty="0"/>
              <a:t>system </a:t>
            </a:r>
            <a:r>
              <a:rPr spc="-10" dirty="0"/>
              <a:t>represents </a:t>
            </a:r>
            <a:r>
              <a:rPr dirty="0"/>
              <a:t>a functional </a:t>
            </a:r>
            <a:r>
              <a:rPr spc="-10" dirty="0"/>
              <a:t>abstraction </a:t>
            </a:r>
            <a:r>
              <a:rPr spc="-15" dirty="0"/>
              <a:t>at  </a:t>
            </a:r>
            <a:r>
              <a:rPr dirty="0"/>
              <a:t>a high </a:t>
            </a:r>
            <a:r>
              <a:rPr spc="-10" dirty="0"/>
              <a:t>level </a:t>
            </a:r>
            <a:r>
              <a:rPr spc="-5" dirty="0"/>
              <a:t>of </a:t>
            </a:r>
            <a:r>
              <a:rPr spc="-10" dirty="0"/>
              <a:t>detail.</a:t>
            </a:r>
          </a:p>
          <a:p>
            <a:pPr marL="160020" indent="-117475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160655" algn="l"/>
              </a:tabLst>
            </a:pPr>
            <a:r>
              <a:rPr dirty="0"/>
              <a:t>A </a:t>
            </a:r>
            <a:r>
              <a:rPr spc="-5" dirty="0"/>
              <a:t>block </a:t>
            </a:r>
            <a:r>
              <a:rPr spc="-10" dirty="0"/>
              <a:t>diagram, representing </a:t>
            </a:r>
            <a:r>
              <a:rPr dirty="0"/>
              <a:t>the </a:t>
            </a:r>
            <a:r>
              <a:rPr spc="-10" dirty="0"/>
              <a:t>interaction </a:t>
            </a:r>
            <a:r>
              <a:rPr spc="-5" dirty="0"/>
              <a:t>between </a:t>
            </a:r>
            <a:r>
              <a:rPr dirty="0"/>
              <a:t>these functional </a:t>
            </a:r>
            <a:r>
              <a:rPr spc="-5" dirty="0"/>
              <a:t>abstractions, </a:t>
            </a:r>
            <a:r>
              <a:rPr dirty="0"/>
              <a:t>is</a:t>
            </a:r>
            <a:r>
              <a:rPr spc="120" dirty="0"/>
              <a:t> </a:t>
            </a:r>
            <a:r>
              <a:rPr spc="-10" dirty="0"/>
              <a:t>created.</a:t>
            </a:r>
          </a:p>
          <a:p>
            <a:pPr marL="160020" indent="-11747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160655" algn="l"/>
              </a:tabLst>
            </a:pPr>
            <a:r>
              <a:rPr spc="-10" dirty="0"/>
              <a:t>Each component performs </a:t>
            </a:r>
            <a:r>
              <a:rPr spc="-5" dirty="0"/>
              <a:t>some </a:t>
            </a:r>
            <a:r>
              <a:rPr dirty="0"/>
              <a:t>sub-function and </a:t>
            </a:r>
            <a:r>
              <a:rPr spc="-10" dirty="0"/>
              <a:t>represents </a:t>
            </a:r>
            <a:r>
              <a:rPr dirty="0"/>
              <a:t>a </a:t>
            </a:r>
            <a:r>
              <a:rPr spc="-5" dirty="0"/>
              <a:t>defined </a:t>
            </a:r>
            <a:r>
              <a:rPr spc="-10" dirty="0"/>
              <a:t>procedural</a:t>
            </a:r>
            <a:r>
              <a:rPr spc="30" dirty="0"/>
              <a:t> </a:t>
            </a:r>
            <a:r>
              <a:rPr spc="-5" dirty="0"/>
              <a:t>abstraction.</a:t>
            </a:r>
          </a:p>
          <a:p>
            <a:pPr marL="134620" marR="240665" indent="-92075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160655" algn="l"/>
              </a:tabLst>
            </a:pPr>
            <a:r>
              <a:rPr dirty="0"/>
              <a:t>In </a:t>
            </a:r>
            <a:r>
              <a:rPr spc="-5" dirty="0"/>
              <a:t>some situations, </a:t>
            </a:r>
            <a:r>
              <a:rPr spc="-20" dirty="0"/>
              <a:t>system, </a:t>
            </a:r>
            <a:r>
              <a:rPr spc="-10" dirty="0"/>
              <a:t>program, </a:t>
            </a:r>
            <a:r>
              <a:rPr dirty="0"/>
              <a:t>and </a:t>
            </a:r>
            <a:r>
              <a:rPr spc="-10" dirty="0"/>
              <a:t>component </a:t>
            </a:r>
            <a:r>
              <a:rPr spc="-5" dirty="0"/>
              <a:t>specifications already </a:t>
            </a:r>
            <a:r>
              <a:rPr spc="-15" dirty="0"/>
              <a:t>exist. </a:t>
            </a:r>
            <a:r>
              <a:rPr dirty="0"/>
              <a:t>When this is  the </a:t>
            </a:r>
            <a:r>
              <a:rPr spc="-5" dirty="0"/>
              <a:t>case, </a:t>
            </a:r>
            <a:r>
              <a:rPr dirty="0"/>
              <a:t>the </a:t>
            </a:r>
            <a:r>
              <a:rPr spc="-5" dirty="0"/>
              <a:t>specifications </a:t>
            </a:r>
            <a:r>
              <a:rPr spc="-10" dirty="0"/>
              <a:t>are reviewed </a:t>
            </a:r>
            <a:r>
              <a:rPr spc="-15" dirty="0"/>
              <a:t>for </a:t>
            </a:r>
            <a:r>
              <a:rPr spc="-10" dirty="0"/>
              <a:t>conformance </a:t>
            </a:r>
            <a:r>
              <a:rPr spc="-15" dirty="0"/>
              <a:t>to </a:t>
            </a:r>
            <a:r>
              <a:rPr spc="-10" dirty="0"/>
              <a:t>existing</a:t>
            </a:r>
            <a:r>
              <a:rPr spc="60" dirty="0"/>
              <a:t> </a:t>
            </a:r>
            <a:r>
              <a:rPr spc="-5" dirty="0"/>
              <a:t>code.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00" dirty="0"/>
              <a:t>Reverse </a:t>
            </a:r>
            <a:r>
              <a:rPr spc="-250" dirty="0"/>
              <a:t>Engineering </a:t>
            </a:r>
            <a:r>
              <a:rPr spc="-190" dirty="0"/>
              <a:t>User</a:t>
            </a:r>
            <a:r>
              <a:rPr spc="-930" dirty="0"/>
              <a:t> </a:t>
            </a:r>
            <a:r>
              <a:rPr spc="-300" dirty="0"/>
              <a:t>Interfaces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923780" cy="26066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Sophisticated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GUIs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become de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rigueur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computer-based products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systems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every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type.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Therefore,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redevelopment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user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interfaces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become one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most common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reengineering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activity.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But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user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interface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rebuilt,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reverse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engineering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occur.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E38312"/>
              </a:buClr>
              <a:buFont typeface="Wingdings"/>
              <a:buChar char=""/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E38312"/>
              </a:buClr>
              <a:buFont typeface="Wingdings"/>
              <a:buChar char=""/>
            </a:pPr>
            <a:endParaRPr sz="2050">
              <a:latin typeface="Carlito"/>
              <a:cs typeface="Carlito"/>
            </a:endParaRPr>
          </a:p>
          <a:p>
            <a:pPr marL="104139" marR="73660" indent="-92075" algn="just">
              <a:lnSpc>
                <a:spcPts val="2160"/>
              </a:lnSpc>
              <a:buClr>
                <a:srgbClr val="E38312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fully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understand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existing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interface,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structure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behavior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interface must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 specified.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Merlo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his colleagues suggest three basic questions that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must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answered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reverse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engineering of the UI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commences: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60" dirty="0"/>
              <a:t>SOFTWARE</a:t>
            </a:r>
            <a:r>
              <a:rPr spc="-480" dirty="0"/>
              <a:t> </a:t>
            </a:r>
            <a:r>
              <a:rPr spc="-240" dirty="0" smtClean="0"/>
              <a:t>RE</a:t>
            </a:r>
            <a:r>
              <a:rPr lang="en-US" spc="-240" dirty="0" smtClean="0"/>
              <a:t>-</a:t>
            </a:r>
            <a:r>
              <a:rPr spc="-240" dirty="0" smtClean="0"/>
              <a:t>ENGINEERING</a:t>
            </a:r>
            <a:r>
              <a:rPr spc="-240" dirty="0"/>
              <a:t>: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6205" y="2432786"/>
            <a:ext cx="8983980" cy="2602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Reengineering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rebuilding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activity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Consider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analogous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activity: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rebuilding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house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38312"/>
              </a:buClr>
              <a:buFont typeface="Wingdings"/>
              <a:buChar char=""/>
            </a:pPr>
            <a:endParaRPr sz="25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Question??</a:t>
            </a:r>
            <a:endParaRPr sz="2000" dirty="0">
              <a:latin typeface="Carlito"/>
              <a:cs typeface="Carlito"/>
            </a:endParaRPr>
          </a:p>
          <a:p>
            <a:pPr marL="440690" marR="5080" lvl="1" indent="-228600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Wingdings"/>
              <a:buChar char=""/>
              <a:tabLst>
                <a:tab pos="44132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Consider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following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situation.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You’ve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purchased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house 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another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state. 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You’ve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never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actually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property,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but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acquired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amazingly low  price,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warning 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might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have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completely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rebuilt. How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would you  proceed?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10154259" cy="738664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2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04" dirty="0"/>
              <a:t>Some </a:t>
            </a:r>
            <a:r>
              <a:rPr spc="-265" dirty="0"/>
              <a:t>Important</a:t>
            </a:r>
            <a:r>
              <a:rPr spc="-795" dirty="0"/>
              <a:t> </a:t>
            </a:r>
            <a:r>
              <a:rPr spc="-305" dirty="0"/>
              <a:t>Points: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494" y="1967611"/>
            <a:ext cx="84658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start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rebuilding, it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would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seem reasonable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inspect the</a:t>
            </a:r>
            <a:r>
              <a:rPr sz="2000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house.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150100"/>
              </a:lnSpc>
              <a:spcBef>
                <a:spcPts val="595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tear down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rebuild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entire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house, be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structure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weak.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38312"/>
              </a:buClr>
              <a:buFont typeface="Wingdings"/>
              <a:buChar char=""/>
            </a:pPr>
            <a:endParaRPr sz="14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you start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rebuilding be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sure you understand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original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was</a:t>
            </a:r>
            <a:r>
              <a:rPr sz="20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built.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begin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rebuild, use 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modern,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long-lasting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materials.</a:t>
            </a:r>
            <a:endParaRPr sz="2000">
              <a:latin typeface="Carlito"/>
              <a:cs typeface="Carlito"/>
            </a:endParaRPr>
          </a:p>
          <a:p>
            <a:pPr marL="241300" marR="135890" indent="-228600">
              <a:lnSpc>
                <a:spcPct val="150000"/>
              </a:lnSpc>
              <a:spcBef>
                <a:spcPts val="605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you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decide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rebuild, be disciplined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it.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 practices that will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result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quality—today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in the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future.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300" dirty="0"/>
              <a:t>Diagram:	</a:t>
            </a:r>
          </a:p>
        </p:txBody>
      </p:sp>
      <p:sp>
        <p:nvSpPr>
          <p:cNvPr id="3" name="object 3"/>
          <p:cNvSpPr/>
          <p:nvPr/>
        </p:nvSpPr>
        <p:spPr>
          <a:xfrm>
            <a:off x="3447625" y="1985203"/>
            <a:ext cx="5444968" cy="388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  <a:tabLst>
                <a:tab pos="10140950" algn="l"/>
              </a:tabLst>
            </a:pPr>
            <a:r>
              <a:rPr spc="-290" dirty="0"/>
              <a:t>Software </a:t>
            </a:r>
            <a:r>
              <a:rPr spc="-270" dirty="0"/>
              <a:t>Re-Engineering</a:t>
            </a:r>
            <a:r>
              <a:rPr spc="-690" dirty="0"/>
              <a:t> </a:t>
            </a:r>
            <a:r>
              <a:rPr spc="-335" dirty="0"/>
              <a:t>Activities: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494" y="1967611"/>
            <a:ext cx="2797175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Inventory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analysis.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Document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restructuring.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Reverse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engineering.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Code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restructuring.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restructuring.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05"/>
              </a:spcBef>
              <a:buClr>
                <a:srgbClr val="E38312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Forward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engineering.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66800" y="2209800"/>
            <a:ext cx="9999319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  <a:tabLst>
                <a:tab pos="9986010" algn="l"/>
              </a:tabLst>
            </a:pPr>
            <a:r>
              <a:rPr spc="-465" dirty="0"/>
              <a:t>Reverse</a:t>
            </a:r>
            <a:r>
              <a:rPr spc="-800" dirty="0"/>
              <a:t> </a:t>
            </a:r>
            <a:r>
              <a:rPr spc="-440" dirty="0" smtClean="0"/>
              <a:t>Engineering</a:t>
            </a:r>
            <a:endParaRPr spc="-4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648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60" dirty="0"/>
              <a:t>REVERS</a:t>
            </a:r>
            <a:r>
              <a:rPr u="none" spc="-515" dirty="0"/>
              <a:t> </a:t>
            </a:r>
            <a:r>
              <a:rPr u="none" spc="-210" dirty="0"/>
              <a:t>EENGINEERING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753870"/>
            <a:ext cx="981075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Carlito"/>
                <a:cs typeface="Carlito"/>
              </a:rPr>
              <a:t>How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define:</a:t>
            </a:r>
            <a:endParaRPr sz="2400" dirty="0">
              <a:latin typeface="Carlito"/>
              <a:cs typeface="Carlito"/>
            </a:endParaRPr>
          </a:p>
          <a:p>
            <a:pPr marL="926465">
              <a:lnSpc>
                <a:spcPct val="100000"/>
              </a:lnSpc>
            </a:pPr>
            <a:r>
              <a:rPr sz="2400" spc="-20" dirty="0">
                <a:latin typeface="Carlito"/>
                <a:cs typeface="Carlito"/>
              </a:rPr>
              <a:t>Reverse </a:t>
            </a:r>
            <a:r>
              <a:rPr sz="2400" dirty="0">
                <a:latin typeface="Carlito"/>
                <a:cs typeface="Carlito"/>
              </a:rPr>
              <a:t>engineering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can </a:t>
            </a:r>
            <a:r>
              <a:rPr sz="2400" spc="-15" dirty="0">
                <a:latin typeface="Carlito"/>
                <a:cs typeface="Carlito"/>
              </a:rPr>
              <a:t>extract </a:t>
            </a: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spc="-10" dirty="0">
                <a:latin typeface="Carlito"/>
                <a:cs typeface="Carlito"/>
              </a:rPr>
              <a:t>information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source</a:t>
            </a:r>
            <a:r>
              <a:rPr sz="2400" spc="1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807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60" dirty="0"/>
              <a:t>REVERSE </a:t>
            </a:r>
            <a:r>
              <a:rPr u="none" spc="-204" dirty="0"/>
              <a:t>ENGINEERING </a:t>
            </a:r>
            <a:r>
              <a:rPr u="none" spc="-250" dirty="0"/>
              <a:t>over</a:t>
            </a:r>
            <a:r>
              <a:rPr u="none" spc="-994" dirty="0"/>
              <a:t> </a:t>
            </a:r>
            <a:r>
              <a:rPr u="none" spc="-300" dirty="0"/>
              <a:t>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9185" y="1755394"/>
            <a:ext cx="80860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Reverse </a:t>
            </a:r>
            <a:r>
              <a:rPr sz="1800" spc="-5" dirty="0">
                <a:latin typeface="Carlito"/>
                <a:cs typeface="Carlito"/>
              </a:rPr>
              <a:t>engineering </a:t>
            </a:r>
            <a:r>
              <a:rPr sz="1800" spc="-10" dirty="0">
                <a:latin typeface="Carlito"/>
                <a:cs typeface="Carlito"/>
              </a:rPr>
              <a:t>conjures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image of </a:t>
            </a:r>
            <a:r>
              <a:rPr sz="1800" dirty="0">
                <a:latin typeface="Carlito"/>
                <a:cs typeface="Carlito"/>
              </a:rPr>
              <a:t>the “magic </a:t>
            </a:r>
            <a:r>
              <a:rPr sz="1800" spc="-25" dirty="0">
                <a:latin typeface="Carlito"/>
                <a:cs typeface="Carlito"/>
              </a:rPr>
              <a:t>slot.” </a:t>
            </a:r>
            <a:r>
              <a:rPr sz="1800" spc="-45" dirty="0">
                <a:latin typeface="Carlito"/>
                <a:cs typeface="Carlito"/>
              </a:rPr>
              <a:t>You </a:t>
            </a:r>
            <a:r>
              <a:rPr sz="1800" spc="-10" dirty="0">
                <a:latin typeface="Carlito"/>
                <a:cs typeface="Carlito"/>
              </a:rPr>
              <a:t>feed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haphazardly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designed, </a:t>
            </a:r>
            <a:r>
              <a:rPr sz="1800" spc="-10" dirty="0">
                <a:latin typeface="Carlito"/>
                <a:cs typeface="Carlito"/>
              </a:rPr>
              <a:t>undocumented source </a:t>
            </a:r>
            <a:r>
              <a:rPr sz="1800" spc="-5" dirty="0">
                <a:latin typeface="Carlito"/>
                <a:cs typeface="Carlito"/>
              </a:rPr>
              <a:t>file </a:t>
            </a:r>
            <a:r>
              <a:rPr sz="1800" spc="-15" dirty="0">
                <a:latin typeface="Carlito"/>
                <a:cs typeface="Carlito"/>
              </a:rPr>
              <a:t>into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slot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out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other </a:t>
            </a:r>
            <a:r>
              <a:rPr sz="1800" dirty="0">
                <a:latin typeface="Carlito"/>
                <a:cs typeface="Carlito"/>
              </a:rPr>
              <a:t>end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comes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complete </a:t>
            </a:r>
            <a:r>
              <a:rPr sz="1800" spc="-5" dirty="0">
                <a:latin typeface="Carlito"/>
                <a:cs typeface="Carlito"/>
              </a:rPr>
              <a:t>design description (and full </a:t>
            </a:r>
            <a:r>
              <a:rPr sz="1800" spc="-10" dirty="0">
                <a:latin typeface="Carlito"/>
                <a:cs typeface="Carlito"/>
              </a:rPr>
              <a:t>documentation)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computer</a:t>
            </a:r>
            <a:r>
              <a:rPr sz="1800" spc="16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program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Unfortunately, </a:t>
            </a:r>
            <a:r>
              <a:rPr sz="1800" dirty="0">
                <a:latin typeface="Carlito"/>
                <a:cs typeface="Carlito"/>
              </a:rPr>
              <a:t>the magic </a:t>
            </a:r>
            <a:r>
              <a:rPr sz="1800" spc="-5" dirty="0">
                <a:latin typeface="Carlito"/>
                <a:cs typeface="Carlito"/>
              </a:rPr>
              <a:t>slot doesn’t </a:t>
            </a:r>
            <a:r>
              <a:rPr sz="1800" spc="-10" dirty="0">
                <a:latin typeface="Carlito"/>
                <a:cs typeface="Carlito"/>
              </a:rPr>
              <a:t>exist. </a:t>
            </a:r>
            <a:r>
              <a:rPr sz="1800" spc="-20" dirty="0">
                <a:latin typeface="Carlito"/>
                <a:cs typeface="Carlito"/>
              </a:rPr>
              <a:t>Reverse </a:t>
            </a:r>
            <a:r>
              <a:rPr sz="1800" spc="-5" dirty="0">
                <a:latin typeface="Carlito"/>
                <a:cs typeface="Carlito"/>
              </a:rPr>
              <a:t>engineering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15" dirty="0">
                <a:latin typeface="Carlito"/>
                <a:cs typeface="Carlito"/>
              </a:rPr>
              <a:t>extract </a:t>
            </a:r>
            <a:r>
              <a:rPr sz="1800" spc="-5" dirty="0">
                <a:latin typeface="Carlito"/>
                <a:cs typeface="Carlito"/>
              </a:rPr>
              <a:t>design  </a:t>
            </a:r>
            <a:r>
              <a:rPr sz="1800" spc="-10" dirty="0">
                <a:latin typeface="Carlito"/>
                <a:cs typeface="Carlito"/>
              </a:rPr>
              <a:t>information from source </a:t>
            </a:r>
            <a:r>
              <a:rPr sz="1800" spc="-5" dirty="0">
                <a:latin typeface="Carlito"/>
                <a:cs typeface="Carlito"/>
              </a:rPr>
              <a:t>code, but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abstraction </a:t>
            </a:r>
            <a:r>
              <a:rPr sz="1800" spc="-5" dirty="0">
                <a:latin typeface="Carlito"/>
                <a:cs typeface="Carlito"/>
              </a:rPr>
              <a:t>level,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completeness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documentation,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degree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which </a:t>
            </a:r>
            <a:r>
              <a:rPr sz="1800" spc="-10" dirty="0">
                <a:latin typeface="Carlito"/>
                <a:cs typeface="Carlito"/>
              </a:rPr>
              <a:t>tools </a:t>
            </a:r>
            <a:r>
              <a:rPr sz="1800" dirty="0">
                <a:latin typeface="Carlito"/>
                <a:cs typeface="Carlito"/>
              </a:rPr>
              <a:t>and a </a:t>
            </a:r>
            <a:r>
              <a:rPr sz="1800" spc="-5" dirty="0">
                <a:latin typeface="Carlito"/>
                <a:cs typeface="Carlito"/>
              </a:rPr>
              <a:t>human </a:t>
            </a:r>
            <a:r>
              <a:rPr sz="1800" spc="-10" dirty="0">
                <a:latin typeface="Carlito"/>
                <a:cs typeface="Carlito"/>
              </a:rPr>
              <a:t>analyst work </a:t>
            </a:r>
            <a:r>
              <a:rPr sz="1800" spc="-25" dirty="0">
                <a:latin typeface="Carlito"/>
                <a:cs typeface="Carlito"/>
              </a:rPr>
              <a:t>together, </a:t>
            </a:r>
            <a:r>
              <a:rPr sz="1800" dirty="0">
                <a:latin typeface="Carlito"/>
                <a:cs typeface="Carlito"/>
              </a:rPr>
              <a:t>and the  </a:t>
            </a:r>
            <a:r>
              <a:rPr sz="1800" spc="-10" dirty="0">
                <a:latin typeface="Carlito"/>
                <a:cs typeface="Carlito"/>
              </a:rPr>
              <a:t>directionality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process are </a:t>
            </a:r>
            <a:r>
              <a:rPr sz="1800" spc="-5" dirty="0">
                <a:latin typeface="Carlito"/>
                <a:cs typeface="Carlito"/>
              </a:rPr>
              <a:t>highly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521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204" dirty="0"/>
              <a:t>Some </a:t>
            </a:r>
            <a:r>
              <a:rPr u="none" spc="-285" dirty="0"/>
              <a:t>important</a:t>
            </a:r>
            <a:r>
              <a:rPr u="none" spc="-770" dirty="0"/>
              <a:t> </a:t>
            </a:r>
            <a:r>
              <a:rPr u="none" spc="-235" dirty="0"/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6324" y="1755394"/>
            <a:ext cx="97142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abstraction </a:t>
            </a:r>
            <a:r>
              <a:rPr sz="1800" spc="-5" dirty="0">
                <a:latin typeface="Carlito"/>
                <a:cs typeface="Carlito"/>
              </a:rPr>
              <a:t>level 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reverse </a:t>
            </a:r>
            <a:r>
              <a:rPr sz="1800" spc="-5" dirty="0">
                <a:latin typeface="Carlito"/>
                <a:cs typeface="Carlito"/>
              </a:rPr>
              <a:t>engineering </a:t>
            </a: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dirty="0">
                <a:latin typeface="Carlito"/>
                <a:cs typeface="Carlito"/>
              </a:rPr>
              <a:t>and the </a:t>
            </a:r>
            <a:r>
              <a:rPr sz="1800" spc="-10" dirty="0">
                <a:latin typeface="Carlito"/>
                <a:cs typeface="Carlito"/>
              </a:rPr>
              <a:t>tools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spc="-10" dirty="0">
                <a:latin typeface="Carlito"/>
                <a:cs typeface="Carlito"/>
              </a:rPr>
              <a:t>to effect. </a:t>
            </a:r>
            <a:r>
              <a:rPr sz="1800" spc="-5" dirty="0">
                <a:latin typeface="Carlito"/>
                <a:cs typeface="Carlito"/>
              </a:rPr>
              <a:t>it </a:t>
            </a:r>
            <a:r>
              <a:rPr sz="1800" spc="-25" dirty="0">
                <a:latin typeface="Carlito"/>
                <a:cs typeface="Carlito"/>
              </a:rPr>
              <a:t>refers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sophistication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design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5" dirty="0">
                <a:latin typeface="Carlito"/>
                <a:cs typeface="Carlito"/>
              </a:rPr>
              <a:t>extracted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from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source</a:t>
            </a:r>
            <a:r>
              <a:rPr sz="1800" spc="-5" dirty="0">
                <a:latin typeface="Carlito"/>
                <a:cs typeface="Carlito"/>
              </a:rPr>
              <a:t> code.</a:t>
            </a:r>
            <a:endParaRPr sz="18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abstraction </a:t>
            </a:r>
            <a:r>
              <a:rPr sz="1800" spc="-5" dirty="0">
                <a:latin typeface="Carlito"/>
                <a:cs typeface="Carlito"/>
              </a:rPr>
              <a:t>level should be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high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possible. That is,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reverse </a:t>
            </a:r>
            <a:r>
              <a:rPr sz="1800" spc="-5" dirty="0">
                <a:latin typeface="Carlito"/>
                <a:cs typeface="Carlito"/>
              </a:rPr>
              <a:t>engineering </a:t>
            </a:r>
            <a:r>
              <a:rPr sz="1800" spc="-10" dirty="0">
                <a:latin typeface="Carlito"/>
                <a:cs typeface="Carlito"/>
              </a:rPr>
              <a:t>process </a:t>
            </a:r>
            <a:r>
              <a:rPr sz="1800" spc="-5" dirty="0">
                <a:latin typeface="Carlito"/>
                <a:cs typeface="Carlito"/>
              </a:rPr>
              <a:t>should be  capable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of: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deriving </a:t>
            </a:r>
            <a:r>
              <a:rPr sz="1800" spc="-10" dirty="0">
                <a:latin typeface="Carlito"/>
                <a:cs typeface="Carlito"/>
              </a:rPr>
              <a:t>procedural </a:t>
            </a:r>
            <a:r>
              <a:rPr sz="1800" spc="-5" dirty="0">
                <a:latin typeface="Carlito"/>
                <a:cs typeface="Carlito"/>
              </a:rPr>
              <a:t>design </a:t>
            </a:r>
            <a:r>
              <a:rPr sz="1800" spc="-10" dirty="0">
                <a:latin typeface="Carlito"/>
                <a:cs typeface="Carlito"/>
              </a:rPr>
              <a:t>representations </a:t>
            </a:r>
            <a:r>
              <a:rPr sz="1800" spc="-5" dirty="0">
                <a:latin typeface="Carlito"/>
                <a:cs typeface="Carlito"/>
              </a:rPr>
              <a:t>(a low-level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abstraction),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program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structure information(a </a:t>
            </a:r>
            <a:r>
              <a:rPr sz="1800" spc="-5" dirty="0">
                <a:latin typeface="Carlito"/>
                <a:cs typeface="Carlito"/>
              </a:rPr>
              <a:t>somewhat higher level of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abstraction),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object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models,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10" dirty="0">
                <a:latin typeface="Carlito"/>
                <a:cs typeface="Carlito"/>
              </a:rPr>
              <a:t>and/or </a:t>
            </a:r>
            <a:r>
              <a:rPr sz="1800" spc="-15" dirty="0">
                <a:latin typeface="Carlito"/>
                <a:cs typeface="Carlito"/>
              </a:rPr>
              <a:t>control </a:t>
            </a:r>
            <a:r>
              <a:rPr sz="1800" spc="-10" dirty="0">
                <a:latin typeface="Carlito"/>
                <a:cs typeface="Carlito"/>
              </a:rPr>
              <a:t>flow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(a </a:t>
            </a:r>
            <a:r>
              <a:rPr sz="1800" spc="-10" dirty="0">
                <a:latin typeface="Carlito"/>
                <a:cs typeface="Carlito"/>
              </a:rPr>
              <a:t>relatively </a:t>
            </a:r>
            <a:r>
              <a:rPr sz="1800" spc="-5" dirty="0">
                <a:latin typeface="Carlito"/>
                <a:cs typeface="Carlito"/>
              </a:rPr>
              <a:t>high level of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abstraction),</a:t>
            </a:r>
            <a:endParaRPr sz="1800">
              <a:latin typeface="Carlito"/>
              <a:cs typeface="Carlito"/>
            </a:endParaRPr>
          </a:p>
          <a:p>
            <a:pPr marL="350520" indent="-338455">
              <a:lnSpc>
                <a:spcPct val="100000"/>
              </a:lnSpc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800" spc="-5" dirty="0">
                <a:latin typeface="Carlito"/>
                <a:cs typeface="Carlito"/>
              </a:rPr>
              <a:t>Entity </a:t>
            </a:r>
            <a:r>
              <a:rPr sz="1800" spc="-10" dirty="0">
                <a:latin typeface="Carlito"/>
                <a:cs typeface="Carlito"/>
              </a:rPr>
              <a:t>relationship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(a high level of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abstraction),</a:t>
            </a:r>
            <a:endParaRPr sz="1800">
              <a:latin typeface="Carlito"/>
              <a:cs typeface="Carlito"/>
            </a:endParaRPr>
          </a:p>
          <a:p>
            <a:pPr marL="299085" marR="106616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0" dirty="0">
                <a:latin typeface="Carlito"/>
                <a:cs typeface="Carlito"/>
              </a:rPr>
              <a:t>abstraction </a:t>
            </a:r>
            <a:r>
              <a:rPr sz="1800" spc="-5" dirty="0">
                <a:latin typeface="Carlito"/>
                <a:cs typeface="Carlito"/>
              </a:rPr>
              <a:t>level increases, </a:t>
            </a:r>
            <a:r>
              <a:rPr sz="1800" spc="-10" dirty="0">
                <a:latin typeface="Carlito"/>
                <a:cs typeface="Carlito"/>
              </a:rPr>
              <a:t>you are provided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that will </a:t>
            </a:r>
            <a:r>
              <a:rPr sz="1800" spc="-10" dirty="0">
                <a:latin typeface="Carlito"/>
                <a:cs typeface="Carlito"/>
              </a:rPr>
              <a:t>allow </a:t>
            </a:r>
            <a:r>
              <a:rPr sz="1800" dirty="0">
                <a:latin typeface="Carlito"/>
                <a:cs typeface="Carlito"/>
              </a:rPr>
              <a:t>easier  </a:t>
            </a:r>
            <a:r>
              <a:rPr sz="1800" spc="-10" dirty="0">
                <a:latin typeface="Carlito"/>
                <a:cs typeface="Carlito"/>
              </a:rPr>
              <a:t>understanding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program.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1138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Carlito</vt:lpstr>
      <vt:lpstr>Trebuchet MS</vt:lpstr>
      <vt:lpstr>Wingdings</vt:lpstr>
      <vt:lpstr>Office Theme</vt:lpstr>
      <vt:lpstr>PowerPoint Presentation</vt:lpstr>
      <vt:lpstr>SOFTWARE RE-ENGINEERING: </vt:lpstr>
      <vt:lpstr>Some Important Points: </vt:lpstr>
      <vt:lpstr>Diagram: </vt:lpstr>
      <vt:lpstr>Software Re-Engineering Activities: </vt:lpstr>
      <vt:lpstr>Reverse Engineering</vt:lpstr>
      <vt:lpstr>REVERS EENGINEERING</vt:lpstr>
      <vt:lpstr>REVERSE ENGINEERING over view</vt:lpstr>
      <vt:lpstr>Some important points</vt:lpstr>
      <vt:lpstr>Some important points </vt:lpstr>
      <vt:lpstr>Some important points</vt:lpstr>
      <vt:lpstr>Some important points </vt:lpstr>
      <vt:lpstr>Representation of REVERSE  ENGINEERING</vt:lpstr>
      <vt:lpstr>Reverse Engineering to Understand Data </vt:lpstr>
      <vt:lpstr>Internal data structures </vt:lpstr>
      <vt:lpstr>Database structure </vt:lpstr>
      <vt:lpstr>Database structure </vt:lpstr>
      <vt:lpstr>Reverse Engineering to Understand  Processing </vt:lpstr>
      <vt:lpstr>Reverse Engineering User Interfaces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</dc:creator>
  <cp:lastModifiedBy>sakshi sanghavi</cp:lastModifiedBy>
  <cp:revision>2</cp:revision>
  <dcterms:created xsi:type="dcterms:W3CDTF">2020-04-10T08:52:08Z</dcterms:created>
  <dcterms:modified xsi:type="dcterms:W3CDTF">2020-04-10T09:00:53Z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2020-04-10T00:00:00Z</vt:filetime>
  </property>
</Properties>
</file>