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092833-CE80-41C4-81D9-1DCFFD10970F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D83D14C-BD2A-4FB7-8D71-F487F3DF36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E22280-17BC-4634-95C7-EEB3D657336D}"/>
              </a:ext>
            </a:extLst>
          </p:cNvPr>
          <p:cNvSpPr txBox="1"/>
          <p:nvPr/>
        </p:nvSpPr>
        <p:spPr>
          <a:xfrm>
            <a:off x="4572000" y="4651514"/>
            <a:ext cx="323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676401"/>
            <a:ext cx="7772400" cy="167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AVANI SANGHVI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ENRLL. NO.:170410107099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 CE-2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BATCH-B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b="1" i="1" u="sng" dirty="0" smtClean="0">
                <a:solidFill>
                  <a:srgbClr val="7030A0"/>
                </a:solidFill>
              </a:rPr>
              <a:t>SOFTWARE ENGINEERING</a:t>
            </a:r>
            <a:endParaRPr lang="en-US" sz="4800" b="1" i="1" u="sng" dirty="0" smtClean="0">
              <a:solidFill>
                <a:srgbClr val="7030A0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400" b="1" dirty="0" smtClean="0">
                <a:solidFill>
                  <a:srgbClr val="002060"/>
                </a:solidFill>
              </a:rPr>
              <a:t>-&gt;</a:t>
            </a:r>
            <a:r>
              <a:rPr lang="en-US" sz="4000" b="1" dirty="0" smtClean="0">
                <a:solidFill>
                  <a:srgbClr val="002060"/>
                </a:solidFill>
              </a:rPr>
              <a:t>CMM STANDARDS</a:t>
            </a:r>
            <a:endParaRPr lang="en-US" sz="4000" b="1" dirty="0" smtClean="0">
              <a:solidFill>
                <a:srgbClr val="002060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600" b="1" dirty="0" smtClean="0">
              <a:solidFill>
                <a:srgbClr val="0070C0"/>
              </a:solidFill>
            </a:endParaRPr>
          </a:p>
        </p:txBody>
      </p:sp>
      <p:pic>
        <p:nvPicPr>
          <p:cNvPr id="7" name="Picture 6" descr="Image result for sVIT 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304800"/>
            <a:ext cx="2590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43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DA7CF-7E59-47B9-A633-516541D4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– 4 :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C0D7C-E13F-4F7F-9507-8008854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520853"/>
            <a:ext cx="7543800" cy="4050545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Software Quality Management </a:t>
            </a:r>
            <a:r>
              <a:rPr lang="en-IN" sz="2800" dirty="0"/>
              <a:t>: Management can effectively control the software development effort using precise measurements. At this level, organization set a quantitative quality goal for both software process and software maintenance.</a:t>
            </a:r>
          </a:p>
          <a:p>
            <a:endParaRPr lang="en-IN" sz="2800" dirty="0"/>
          </a:p>
          <a:p>
            <a:r>
              <a:rPr lang="en-IN" sz="2800" b="1" dirty="0"/>
              <a:t>Quantitative Process Management </a:t>
            </a:r>
            <a:r>
              <a:rPr lang="en-IN" sz="2800" dirty="0"/>
              <a:t>: At this maturity level, the performance of processes is controlled using statistical and other quantitative techniques and is quantitatively predictable.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6FA809-0F94-4241-A6EA-6431D3C394C1}"/>
              </a:ext>
            </a:extLst>
          </p:cNvPr>
          <p:cNvSpPr txBox="1"/>
          <p:nvPr/>
        </p:nvSpPr>
        <p:spPr>
          <a:xfrm>
            <a:off x="822961" y="1739591"/>
            <a:ext cx="712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Work is Quantitatively Controlled</a:t>
            </a:r>
          </a:p>
        </p:txBody>
      </p:sp>
    </p:spTree>
    <p:extLst>
      <p:ext uri="{BB962C8B-B14F-4D97-AF65-F5344CB8AC3E}">
        <p14:creationId xmlns:p14="http://schemas.microsoft.com/office/powerpoint/2010/main" xmlns="" val="8040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7D8CF-EB9E-408C-BD3C-76BC0885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– 5 : Optimizing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5DA3F0-BCC0-4596-834E-29142E02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787805"/>
            <a:ext cx="7543800" cy="4023360"/>
          </a:xfrm>
        </p:spPr>
        <p:txBody>
          <a:bodyPr>
            <a:normAutofit/>
          </a:bodyPr>
          <a:lstStyle/>
          <a:p>
            <a:r>
              <a:rPr lang="en-IN" sz="2800" dirty="0"/>
              <a:t>The key characteristics of this level is focusing on continuously improving process performance. Key features are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Process Change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Technology Change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Defect Prevention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150B960-E2EC-44DD-99A9-D90914892D3E}"/>
              </a:ext>
            </a:extLst>
          </p:cNvPr>
          <p:cNvSpPr txBox="1"/>
          <p:nvPr/>
        </p:nvSpPr>
        <p:spPr>
          <a:xfrm>
            <a:off x="822960" y="1737361"/>
            <a:ext cx="7498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Work is based upon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03124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237F6-2F70-4604-919D-67FB461F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measure software and software process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C773BA-3227-43CD-B3AB-2A9A24FF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Obtain data that helps us to better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Schedule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Quality of software products</a:t>
            </a:r>
          </a:p>
        </p:txBody>
      </p:sp>
    </p:spTree>
    <p:extLst>
      <p:ext uri="{BB962C8B-B14F-4D97-AF65-F5344CB8AC3E}">
        <p14:creationId xmlns:p14="http://schemas.microsoft.com/office/powerpoint/2010/main" xmlns="" val="103193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D130D-EFC8-49C7-803B-9BD10FAF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5" y="286604"/>
            <a:ext cx="8363415" cy="1450757"/>
          </a:xfrm>
        </p:spPr>
        <p:txBody>
          <a:bodyPr/>
          <a:lstStyle/>
          <a:p>
            <a:r>
              <a:rPr lang="en-IN" dirty="0"/>
              <a:t>A list of CMM-5 Certified Companies in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988D84-032F-4643-BEB0-3F8F0CB2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Infosys Technologies Limited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Tata Consultancy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Wipro Technologies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Citicorp Overseas Software Limited</a:t>
            </a:r>
          </a:p>
        </p:txBody>
      </p:sp>
    </p:spTree>
    <p:extLst>
      <p:ext uri="{BB962C8B-B14F-4D97-AF65-F5344CB8AC3E}">
        <p14:creationId xmlns:p14="http://schemas.microsoft.com/office/powerpoint/2010/main" xmlns="" val="183881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1B35D-3E80-461D-9C45-C4EB8777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715000"/>
          </a:xfrm>
        </p:spPr>
        <p:txBody>
          <a:bodyPr>
            <a:normAutofit/>
          </a:bodyPr>
          <a:lstStyle/>
          <a:p>
            <a:pPr algn="ctr"/>
            <a:r>
              <a:rPr lang="en-IN" sz="11500" b="1" i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26784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F2E1A-96A1-423E-B051-404DE295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00B0F0"/>
                </a:solidFill>
              </a:rPr>
              <a:t>What is CMM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C444F7-62A3-4A32-9DF0-42B217A2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CMM :: Capability Maturity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Also called as SEI-CMM.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Developed by the Software Engineering Institute (SEI) of the Carnegie Mellon University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Framework that describes the key elements of an effective software process.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6060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72538F-7846-4A13-A4F8-3FECA164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en-IN" sz="2800" dirty="0">
                <a:latin typeface="Arial"/>
                <a:cs typeface="Arial"/>
              </a:rPr>
              <a:t>Describes an </a:t>
            </a:r>
            <a:r>
              <a:rPr lang="en-IN" sz="2800" spc="-5" dirty="0">
                <a:latin typeface="Arial"/>
                <a:cs typeface="Arial"/>
              </a:rPr>
              <a:t>evolutionary</a:t>
            </a:r>
            <a:r>
              <a:rPr lang="en-IN" sz="2800" spc="-65" dirty="0">
                <a:latin typeface="Arial"/>
                <a:cs typeface="Arial"/>
              </a:rPr>
              <a:t> </a:t>
            </a:r>
            <a:r>
              <a:rPr lang="en-IN" sz="2800" spc="-5" dirty="0">
                <a:latin typeface="Arial"/>
                <a:cs typeface="Arial"/>
              </a:rPr>
              <a:t>improvement  path </a:t>
            </a:r>
            <a:r>
              <a:rPr lang="en-IN" sz="2800" dirty="0">
                <a:latin typeface="Arial"/>
                <a:cs typeface="Arial"/>
              </a:rPr>
              <a:t>for software </a:t>
            </a:r>
            <a:r>
              <a:rPr lang="en-IN" sz="2800" spc="-5" dirty="0">
                <a:latin typeface="Arial"/>
                <a:cs typeface="Arial"/>
              </a:rPr>
              <a:t>organizations </a:t>
            </a:r>
            <a:r>
              <a:rPr lang="en-IN" sz="2800" dirty="0">
                <a:latin typeface="Arial"/>
                <a:cs typeface="Arial"/>
              </a:rPr>
              <a:t>from an  ad </a:t>
            </a:r>
            <a:r>
              <a:rPr lang="en-IN" sz="2800" spc="-5" dirty="0">
                <a:latin typeface="Arial"/>
                <a:cs typeface="Arial"/>
              </a:rPr>
              <a:t>hoc, immature </a:t>
            </a:r>
            <a:r>
              <a:rPr lang="en-IN" sz="2800" dirty="0">
                <a:latin typeface="Arial"/>
                <a:cs typeface="Arial"/>
              </a:rPr>
              <a:t>process to a </a:t>
            </a:r>
            <a:r>
              <a:rPr lang="en-IN" sz="2800" spc="-5" dirty="0">
                <a:latin typeface="Arial"/>
                <a:cs typeface="Arial"/>
              </a:rPr>
              <a:t>mature,  disciplined</a:t>
            </a:r>
            <a:r>
              <a:rPr lang="en-IN" sz="2800" spc="-20" dirty="0">
                <a:latin typeface="Arial"/>
                <a:cs typeface="Arial"/>
              </a:rPr>
              <a:t> </a:t>
            </a:r>
            <a:r>
              <a:rPr lang="en-IN" sz="2800" spc="-5" dirty="0">
                <a:latin typeface="Arial"/>
                <a:cs typeface="Arial"/>
              </a:rPr>
              <a:t>one.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2800" spc="-5" dirty="0">
                <a:latin typeface="Arial"/>
                <a:cs typeface="Arial"/>
              </a:rPr>
              <a:t>Provides guidance </a:t>
            </a:r>
            <a:r>
              <a:rPr lang="en-IN" sz="2800" spc="-10" dirty="0">
                <a:latin typeface="Arial"/>
                <a:cs typeface="Arial"/>
              </a:rPr>
              <a:t>on </a:t>
            </a:r>
            <a:r>
              <a:rPr lang="en-IN" sz="2800" spc="-5" dirty="0">
                <a:latin typeface="Arial"/>
                <a:cs typeface="Arial"/>
              </a:rPr>
              <a:t>how </a:t>
            </a:r>
            <a:r>
              <a:rPr lang="en-IN" sz="2800" dirty="0">
                <a:latin typeface="Arial"/>
                <a:cs typeface="Arial"/>
              </a:rPr>
              <a:t>to </a:t>
            </a:r>
            <a:r>
              <a:rPr lang="en-IN" sz="2800" spc="-5" dirty="0">
                <a:latin typeface="Arial"/>
                <a:cs typeface="Arial"/>
              </a:rPr>
              <a:t>gain  control </a:t>
            </a:r>
            <a:r>
              <a:rPr lang="en-IN" sz="2800" dirty="0">
                <a:latin typeface="Arial"/>
                <a:cs typeface="Arial"/>
              </a:rPr>
              <a:t>of processes for </a:t>
            </a:r>
            <a:r>
              <a:rPr lang="en-IN" sz="2800" spc="-5" dirty="0">
                <a:latin typeface="Arial"/>
                <a:cs typeface="Arial"/>
              </a:rPr>
              <a:t>developing and  maintaining </a:t>
            </a:r>
            <a:r>
              <a:rPr lang="en-IN" sz="2800" dirty="0">
                <a:latin typeface="Arial"/>
                <a:cs typeface="Arial"/>
              </a:rPr>
              <a:t>software </a:t>
            </a:r>
            <a:r>
              <a:rPr lang="en-IN" sz="2800" spc="-5" dirty="0">
                <a:latin typeface="Arial"/>
                <a:cs typeface="Arial"/>
              </a:rPr>
              <a:t>and how </a:t>
            </a:r>
            <a:r>
              <a:rPr lang="en-IN" sz="2800" dirty="0">
                <a:latin typeface="Arial"/>
                <a:cs typeface="Arial"/>
              </a:rPr>
              <a:t>to evolve  toward a culture of software</a:t>
            </a:r>
            <a:r>
              <a:rPr lang="en-IN" sz="2800" spc="-145" dirty="0">
                <a:latin typeface="Arial"/>
                <a:cs typeface="Arial"/>
              </a:rPr>
              <a:t> </a:t>
            </a:r>
            <a:r>
              <a:rPr lang="en-IN" sz="2800" spc="-5" dirty="0">
                <a:latin typeface="Arial"/>
                <a:cs typeface="Arial"/>
              </a:rPr>
              <a:t>engineering  and management</a:t>
            </a:r>
            <a:r>
              <a:rPr lang="en-IN" sz="2800" spc="-20" dirty="0">
                <a:latin typeface="Arial"/>
                <a:cs typeface="Arial"/>
              </a:rPr>
              <a:t> </a:t>
            </a:r>
            <a:r>
              <a:rPr lang="en-IN" sz="2800" dirty="0">
                <a:latin typeface="Arial"/>
                <a:cs typeface="Arial"/>
              </a:rPr>
              <a:t>excellence.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42716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73CA9B-7622-4687-8BE6-31F03304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It is not a software process model. Capability Maturity model is used as a benchmark to measure the maturity of an organization’s software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The model describes a five- level evolutionary path of increasingly organized and systematically more mature processes.</a:t>
            </a:r>
          </a:p>
        </p:txBody>
      </p:sp>
    </p:spTree>
    <p:extLst>
      <p:ext uri="{BB962C8B-B14F-4D97-AF65-F5344CB8AC3E}">
        <p14:creationId xmlns:p14="http://schemas.microsoft.com/office/powerpoint/2010/main" xmlns="" val="8413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32AF8-E215-494F-9BAD-3C9F0A34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the CMM Levels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39E1FF-4CEA-469A-A655-365AE63D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Level – 1 : Initial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Level – 2 : Repeatable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Level – 3 : Defined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Level – 4 : Managed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Level – 5 : Optimizing</a:t>
            </a:r>
          </a:p>
        </p:txBody>
      </p:sp>
    </p:spTree>
    <p:extLst>
      <p:ext uri="{BB962C8B-B14F-4D97-AF65-F5344CB8AC3E}">
        <p14:creationId xmlns:p14="http://schemas.microsoft.com/office/powerpoint/2010/main" xmlns="" val="119598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95790E-780D-4C37-804B-227C7CBDD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066800"/>
            <a:ext cx="6248400" cy="56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813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AA75B-BE44-45B8-97F1-097630C7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-1 : 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4B9EBB-B739-4AC5-B638-530EE8EF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189249"/>
            <a:ext cx="7543800" cy="2679845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A software development organization at this level is characterized by ad hoc activities and occasionally even chaotic (organization is not planned in advance)</a:t>
            </a:r>
          </a:p>
          <a:p>
            <a:endParaRPr lang="en-IN" sz="2800" dirty="0"/>
          </a:p>
          <a:p>
            <a:r>
              <a:rPr lang="en-IN" sz="2800" dirty="0"/>
              <a:t>Few processes are defined and success depends on individual efforts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F77022-18A9-4645-AAAE-74D15460819F}"/>
              </a:ext>
            </a:extLst>
          </p:cNvPr>
          <p:cNvSpPr txBox="1"/>
          <p:nvPr/>
        </p:nvSpPr>
        <p:spPr>
          <a:xfrm>
            <a:off x="1087245" y="2007221"/>
            <a:ext cx="690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Work is performed Informally</a:t>
            </a:r>
          </a:p>
        </p:txBody>
      </p:sp>
    </p:spTree>
    <p:extLst>
      <p:ext uri="{BB962C8B-B14F-4D97-AF65-F5344CB8AC3E}">
        <p14:creationId xmlns:p14="http://schemas.microsoft.com/office/powerpoint/2010/main" xmlns="" val="291675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38ED7-5857-4312-A2BD-77C8F95E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– 2 : Repeatable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978686-3EB4-4823-94B9-03DB793D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077738"/>
            <a:ext cx="7543800" cy="2791357"/>
          </a:xfrm>
        </p:spPr>
        <p:txBody>
          <a:bodyPr>
            <a:normAutofit/>
          </a:bodyPr>
          <a:lstStyle/>
          <a:p>
            <a:r>
              <a:rPr lang="en-IN" sz="2800" dirty="0"/>
              <a:t>This level of software development organization has a basic and consistent project management processes to track cost, schedule and functionality. The process is in place to repeat the earlier successes on projects with similar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4D53E4-524C-479D-B590-0F6BEB806952}"/>
              </a:ext>
            </a:extLst>
          </p:cNvPr>
          <p:cNvSpPr txBox="1"/>
          <p:nvPr/>
        </p:nvSpPr>
        <p:spPr>
          <a:xfrm>
            <a:off x="1151364" y="2096430"/>
            <a:ext cx="68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Work is Planned and Tracked</a:t>
            </a:r>
          </a:p>
        </p:txBody>
      </p:sp>
    </p:spTree>
    <p:extLst>
      <p:ext uri="{BB962C8B-B14F-4D97-AF65-F5344CB8AC3E}">
        <p14:creationId xmlns:p14="http://schemas.microsoft.com/office/powerpoint/2010/main" xmlns="" val="122313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11C2-0F89-494B-80C3-200A8902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– 3 :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5AC0D-C900-4E44-9533-BF0E04F6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048000"/>
            <a:ext cx="7543800" cy="2821094"/>
          </a:xfrm>
        </p:spPr>
        <p:txBody>
          <a:bodyPr>
            <a:normAutofit/>
          </a:bodyPr>
          <a:lstStyle/>
          <a:p>
            <a:r>
              <a:rPr lang="en-IN" sz="3600" dirty="0"/>
              <a:t>At this level the software process for both management and engineering activities are /defined and documented.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3E94777-AF66-4CAC-AFF6-F621DF184F2A}"/>
              </a:ext>
            </a:extLst>
          </p:cNvPr>
          <p:cNvSpPr txBox="1"/>
          <p:nvPr/>
        </p:nvSpPr>
        <p:spPr>
          <a:xfrm>
            <a:off x="1120697" y="2274850"/>
            <a:ext cx="6456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Work is Well-Defined</a:t>
            </a:r>
          </a:p>
        </p:txBody>
      </p:sp>
    </p:spTree>
    <p:extLst>
      <p:ext uri="{BB962C8B-B14F-4D97-AF65-F5344CB8AC3E}">
        <p14:creationId xmlns:p14="http://schemas.microsoft.com/office/powerpoint/2010/main" xmlns="" val="335612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</TotalTime>
  <Words>438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Slide 1</vt:lpstr>
      <vt:lpstr>What is CMM ?</vt:lpstr>
      <vt:lpstr>Slide 3</vt:lpstr>
      <vt:lpstr>Slide 4</vt:lpstr>
      <vt:lpstr>What are the CMM Levels ?</vt:lpstr>
      <vt:lpstr>Slide 6</vt:lpstr>
      <vt:lpstr>Level -1 : Initial</vt:lpstr>
      <vt:lpstr>Level – 2 : Repeatable</vt:lpstr>
      <vt:lpstr>Level – 3 : Defined</vt:lpstr>
      <vt:lpstr>Level – 4 : Managed</vt:lpstr>
      <vt:lpstr>Level – 5 : Optimizing</vt:lpstr>
      <vt:lpstr>Why measure software and software process ?</vt:lpstr>
      <vt:lpstr>A list of CMM-5 Certified Companies in India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kmt</dc:creator>
  <cp:lastModifiedBy>kmt</cp:lastModifiedBy>
  <cp:revision>2</cp:revision>
  <dcterms:created xsi:type="dcterms:W3CDTF">2020-04-10T09:02:29Z</dcterms:created>
  <dcterms:modified xsi:type="dcterms:W3CDTF">2020-04-10T09:08:23Z</dcterms:modified>
</cp:coreProperties>
</file>