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54552" y="2542032"/>
            <a:ext cx="4946904" cy="1359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4089" y="2697860"/>
            <a:ext cx="416382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36876" y="851916"/>
            <a:ext cx="7359396" cy="970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9184" y="727074"/>
            <a:ext cx="9793630" cy="1009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976" y="1369593"/>
            <a:ext cx="7338695" cy="333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5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4.png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4" Type="http://schemas.openxmlformats.org/officeDocument/2006/relationships/image" Target="../media/image6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48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raw.com/uml-diagram/" TargetMode="External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archsoftwarequality.techtarget.com/definition/use-cas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4.png"/><Relationship Id="rId55" Type="http://schemas.openxmlformats.org/officeDocument/2006/relationships/image" Target="../media/image69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3" Type="http://schemas.openxmlformats.org/officeDocument/2006/relationships/image" Target="../media/image67.png"/><Relationship Id="rId58" Type="http://schemas.openxmlformats.org/officeDocument/2006/relationships/image" Target="../media/image72.png"/><Relationship Id="rId5" Type="http://schemas.openxmlformats.org/officeDocument/2006/relationships/image" Target="../media/image19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56" Type="http://schemas.openxmlformats.org/officeDocument/2006/relationships/image" Target="../media/image70.png"/><Relationship Id="rId8" Type="http://schemas.openxmlformats.org/officeDocument/2006/relationships/image" Target="../media/image22.png"/><Relationship Id="rId51" Type="http://schemas.openxmlformats.org/officeDocument/2006/relationships/image" Target="../media/image65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59" Type="http://schemas.openxmlformats.org/officeDocument/2006/relationships/image" Target="../media/image73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Relationship Id="rId54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Relationship Id="rId57" Type="http://schemas.openxmlformats.org/officeDocument/2006/relationships/image" Target="../media/image71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52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4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6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115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spc="-75" dirty="0"/>
              <a:t> </a:t>
            </a:r>
            <a:r>
              <a:rPr spc="-5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4360164" y="3572255"/>
            <a:ext cx="3496055" cy="691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4314" y="3660140"/>
            <a:ext cx="3104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Software</a:t>
            </a:r>
            <a:r>
              <a:rPr sz="2400" spc="-8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Engineering</a:t>
            </a:r>
            <a:endParaRPr sz="2400">
              <a:latin typeface="Schoolbook Uralic"/>
              <a:cs typeface="Schoolbook Ural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029200"/>
            <a:ext cx="3036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Arkit Shah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170410107100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TYCE-2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Batch B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6403" y="618744"/>
            <a:ext cx="10487025" cy="1437640"/>
            <a:chOff x="946403" y="618744"/>
            <a:chExt cx="10487025" cy="1437640"/>
          </a:xfrm>
        </p:grpSpPr>
        <p:sp>
          <p:nvSpPr>
            <p:cNvPr id="3" name="object 3"/>
            <p:cNvSpPr/>
            <p:nvPr/>
          </p:nvSpPr>
          <p:spPr>
            <a:xfrm>
              <a:off x="946403" y="618744"/>
              <a:ext cx="10486644" cy="97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92268" y="1085088"/>
              <a:ext cx="1848612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258945" marR="5080" indent="-4246880">
              <a:lnSpc>
                <a:spcPts val="3670"/>
              </a:lnSpc>
              <a:spcBef>
                <a:spcPts val="560"/>
              </a:spcBef>
            </a:pPr>
            <a:r>
              <a:rPr spc="-5" dirty="0"/>
              <a:t>CHARACTERISTICS OF </a:t>
            </a:r>
            <a:r>
              <a:rPr spc="-10" dirty="0"/>
              <a:t>SUCCESSFUL </a:t>
            </a:r>
            <a:r>
              <a:rPr spc="-5" dirty="0"/>
              <a:t>CASE  </a:t>
            </a:r>
            <a:r>
              <a:rPr spc="-10" dirty="0"/>
              <a:t>TOOL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1916" y="2078735"/>
            <a:ext cx="4472940" cy="3043555"/>
            <a:chOff x="851916" y="2078735"/>
            <a:chExt cx="4472940" cy="3043555"/>
          </a:xfrm>
        </p:grpSpPr>
        <p:sp>
          <p:nvSpPr>
            <p:cNvPr id="7" name="object 7"/>
            <p:cNvSpPr/>
            <p:nvPr/>
          </p:nvSpPr>
          <p:spPr>
            <a:xfrm>
              <a:off x="851916" y="2103119"/>
              <a:ext cx="417576" cy="542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9848" y="2078735"/>
              <a:ext cx="1722119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41448" y="2078735"/>
              <a:ext cx="1840992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1916" y="2595371"/>
              <a:ext cx="417576" cy="542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9848" y="2570987"/>
              <a:ext cx="1562100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916" y="3089147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9848" y="3064763"/>
              <a:ext cx="1213104" cy="579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32432" y="3064763"/>
              <a:ext cx="1690116" cy="5791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1916" y="3581399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9848" y="3557015"/>
              <a:ext cx="3244595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63923" y="3557015"/>
              <a:ext cx="1360931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1916" y="4073651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9848" y="4049267"/>
              <a:ext cx="2695955" cy="5791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15283" y="4049267"/>
              <a:ext cx="1746504" cy="5791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1916" y="4567427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9848" y="4543043"/>
              <a:ext cx="707135" cy="5791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26464" y="4543043"/>
              <a:ext cx="435863" cy="57911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1808" y="4543043"/>
              <a:ext cx="1371600" cy="5791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92530" y="2148916"/>
            <a:ext cx="4160520" cy="2796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0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000" b="1" spc="-204" dirty="0">
                <a:solidFill>
                  <a:srgbClr val="FFFFFF"/>
                </a:solidFill>
                <a:latin typeface="Verdana"/>
                <a:cs typeface="Verdana"/>
              </a:rPr>
              <a:t>standard</a:t>
            </a:r>
            <a:r>
              <a:rPr sz="2000" b="1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75" dirty="0">
                <a:solidFill>
                  <a:srgbClr val="FFFFFF"/>
                </a:solidFill>
                <a:latin typeface="Verdana"/>
                <a:cs typeface="Verdana"/>
              </a:rPr>
              <a:t>methodology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40" dirty="0">
                <a:solidFill>
                  <a:srgbClr val="FFFFFF"/>
                </a:solidFill>
                <a:latin typeface="Verdana"/>
                <a:cs typeface="Verdana"/>
              </a:rPr>
              <a:t>Flexibility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215" dirty="0">
                <a:solidFill>
                  <a:srgbClr val="FFFFFF"/>
                </a:solidFill>
                <a:latin typeface="Verdana"/>
                <a:cs typeface="Verdana"/>
              </a:rPr>
              <a:t>Strong</a:t>
            </a:r>
            <a:r>
              <a:rPr sz="20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20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220" dirty="0">
                <a:solidFill>
                  <a:srgbClr val="FFFFFF"/>
                </a:solidFill>
                <a:latin typeface="Verdana"/>
                <a:cs typeface="Verdana"/>
              </a:rPr>
              <a:t>Integration </a:t>
            </a:r>
            <a:r>
              <a:rPr sz="2000" b="1" spc="-19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000" b="1" spc="-204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20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5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210" dirty="0">
                <a:solidFill>
                  <a:srgbClr val="FFFFFF"/>
                </a:solidFill>
                <a:latin typeface="Verdana"/>
                <a:cs typeface="Verdana"/>
              </a:rPr>
              <a:t>Support </a:t>
            </a:r>
            <a:r>
              <a:rPr sz="2000" b="1" spc="-21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00" b="1" spc="-240" dirty="0">
                <a:solidFill>
                  <a:srgbClr val="FFFFFF"/>
                </a:solidFill>
                <a:latin typeface="Verdana"/>
                <a:cs typeface="Verdana"/>
              </a:rPr>
              <a:t>reverse</a:t>
            </a:r>
            <a:r>
              <a:rPr sz="20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25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80" dirty="0">
                <a:solidFill>
                  <a:srgbClr val="FFFFFF"/>
                </a:solidFill>
                <a:latin typeface="Verdana"/>
                <a:cs typeface="Verdana"/>
              </a:rPr>
              <a:t>On-line</a:t>
            </a:r>
            <a:r>
              <a:rPr sz="20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04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1016" y="618744"/>
            <a:ext cx="9839325" cy="1437640"/>
            <a:chOff x="1271016" y="618744"/>
            <a:chExt cx="9839325" cy="1437640"/>
          </a:xfrm>
        </p:grpSpPr>
        <p:sp>
          <p:nvSpPr>
            <p:cNvPr id="3" name="object 3"/>
            <p:cNvSpPr/>
            <p:nvPr/>
          </p:nvSpPr>
          <p:spPr>
            <a:xfrm>
              <a:off x="1271016" y="618744"/>
              <a:ext cx="9838944" cy="97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63211" y="1085088"/>
              <a:ext cx="3506724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429635" marR="5080" indent="-3093085">
              <a:lnSpc>
                <a:spcPts val="3670"/>
              </a:lnSpc>
              <a:spcBef>
                <a:spcPts val="560"/>
              </a:spcBef>
            </a:pPr>
            <a:r>
              <a:rPr spc="-10" dirty="0"/>
              <a:t>ADVANTAGES </a:t>
            </a:r>
            <a:r>
              <a:rPr spc="-5" dirty="0"/>
              <a:t>AND DISADVANTAGES OF  CASE</a:t>
            </a:r>
            <a:r>
              <a:rPr spc="5" dirty="0"/>
              <a:t> </a:t>
            </a:r>
            <a:r>
              <a:rPr spc="-10" dirty="0"/>
              <a:t>TOOLS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1916" y="2871216"/>
            <a:ext cx="5146675" cy="2971800"/>
            <a:chOff x="851916" y="2871216"/>
            <a:chExt cx="5146675" cy="2971800"/>
          </a:xfrm>
        </p:grpSpPr>
        <p:sp>
          <p:nvSpPr>
            <p:cNvPr id="7" name="object 7"/>
            <p:cNvSpPr/>
            <p:nvPr/>
          </p:nvSpPr>
          <p:spPr>
            <a:xfrm>
              <a:off x="851916" y="2897124"/>
              <a:ext cx="417576" cy="541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9848" y="2871216"/>
              <a:ext cx="4928616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9848" y="3206496"/>
              <a:ext cx="2130552" cy="5791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1916" y="3694176"/>
              <a:ext cx="417576" cy="541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9848" y="3668268"/>
              <a:ext cx="4498848" cy="5791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9848" y="4003548"/>
              <a:ext cx="4491228" cy="579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916" y="4492752"/>
              <a:ext cx="417576" cy="541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9848" y="4466844"/>
              <a:ext cx="4198620" cy="5791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9848" y="4802123"/>
              <a:ext cx="2308860" cy="5791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1916" y="5289804"/>
              <a:ext cx="417576" cy="5410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9848" y="5263895"/>
              <a:ext cx="3881628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88719" y="2100072"/>
            <a:ext cx="8254365" cy="692150"/>
            <a:chOff x="1188719" y="2100072"/>
            <a:chExt cx="8254365" cy="692150"/>
          </a:xfrm>
        </p:grpSpPr>
        <p:sp>
          <p:nvSpPr>
            <p:cNvPr id="19" name="object 19"/>
            <p:cNvSpPr/>
            <p:nvPr/>
          </p:nvSpPr>
          <p:spPr>
            <a:xfrm>
              <a:off x="1188719" y="2100072"/>
              <a:ext cx="2592324" cy="6918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97167" y="2100072"/>
              <a:ext cx="3145536" cy="6918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92530" y="2913100"/>
            <a:ext cx="4766310" cy="275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Produce system with a longer</a:t>
            </a:r>
            <a:r>
              <a:rPr sz="2000" spc="-1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effective 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operational</a:t>
            </a:r>
            <a:r>
              <a:rPr sz="2000" spc="-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life</a:t>
            </a:r>
            <a:endParaRPr sz="20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Produces System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that more</a:t>
            </a:r>
            <a:r>
              <a:rPr sz="2000" spc="-9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closely</a:t>
            </a:r>
            <a:endParaRPr sz="2000">
              <a:latin typeface="Schoolbook Uralic"/>
              <a:cs typeface="Schoolbook Uralic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meet user needs and</a:t>
            </a:r>
            <a:r>
              <a:rPr sz="2000" spc="-11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requirements.</a:t>
            </a:r>
            <a:endParaRPr sz="2000">
              <a:latin typeface="Schoolbook Uralic"/>
              <a:cs typeface="Schoolbook Uralic"/>
            </a:endParaRPr>
          </a:p>
          <a:p>
            <a:pPr marL="241300" marR="735330" indent="-229235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Produces system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that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needs</a:t>
            </a:r>
            <a:r>
              <a:rPr sz="2000" spc="-1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less  Systems</a:t>
            </a:r>
            <a:r>
              <a:rPr sz="200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support</a:t>
            </a:r>
            <a:endParaRPr sz="20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Produce More Flexible</a:t>
            </a:r>
            <a:r>
              <a:rPr sz="2000" spc="-10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system</a:t>
            </a:r>
            <a:endParaRPr sz="2000">
              <a:latin typeface="Schoolbook Uralic"/>
              <a:cs typeface="Schoolbook Ural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1980" y="2187397"/>
            <a:ext cx="7862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1910" algn="l"/>
              </a:tabLst>
            </a:pPr>
            <a:r>
              <a:rPr sz="2400" b="1" spc="-130" dirty="0">
                <a:solidFill>
                  <a:srgbClr val="FFFFFF"/>
                </a:solidFill>
                <a:latin typeface="Verdana"/>
                <a:cs typeface="Verdana"/>
              </a:rPr>
              <a:t>ADVANTAGES	</a:t>
            </a:r>
            <a:r>
              <a:rPr sz="2400" b="1" spc="-155" dirty="0">
                <a:solidFill>
                  <a:srgbClr val="FFFFFF"/>
                </a:solidFill>
                <a:latin typeface="Verdana"/>
                <a:cs typeface="Verdana"/>
              </a:rPr>
              <a:t>DISADVANTAGES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09715" y="2871216"/>
            <a:ext cx="4756785" cy="914400"/>
            <a:chOff x="6109715" y="2871216"/>
            <a:chExt cx="4756785" cy="914400"/>
          </a:xfrm>
        </p:grpSpPr>
        <p:sp>
          <p:nvSpPr>
            <p:cNvPr id="24" name="object 24"/>
            <p:cNvSpPr/>
            <p:nvPr/>
          </p:nvSpPr>
          <p:spPr>
            <a:xfrm>
              <a:off x="6109715" y="2897124"/>
              <a:ext cx="417576" cy="54102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27647" y="2871216"/>
              <a:ext cx="4538472" cy="5791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27647" y="3206496"/>
              <a:ext cx="4133088" cy="57911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51828" y="2913100"/>
            <a:ext cx="5278120" cy="275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08685" indent="-2286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Produce initial system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that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is</a:t>
            </a:r>
            <a:r>
              <a:rPr sz="2000" spc="-1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more 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expensive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to build and</a:t>
            </a:r>
            <a:r>
              <a:rPr sz="2000" spc="-10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maintain</a:t>
            </a:r>
            <a:endParaRPr sz="2000">
              <a:latin typeface="Schoolbook Uralic"/>
              <a:cs typeface="Schoolbook Uralic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Require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more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extensive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and</a:t>
            </a:r>
            <a:r>
              <a:rPr sz="2000" spc="-10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accurate</a:t>
            </a:r>
            <a:endParaRPr sz="2000">
              <a:latin typeface="Schoolbook Uralic"/>
              <a:cs typeface="Schoolbook Uralic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definitions of user needs and</a:t>
            </a:r>
            <a:r>
              <a:rPr sz="2000" spc="-1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requirements</a:t>
            </a:r>
            <a:endParaRPr sz="2000">
              <a:latin typeface="Schoolbook Uralic"/>
              <a:cs typeface="Schoolbook Uralic"/>
            </a:endParaRPr>
          </a:p>
          <a:p>
            <a:pPr marL="241300" indent="-228600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Require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training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maintenance</a:t>
            </a:r>
            <a:r>
              <a:rPr sz="2000" spc="-13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staff.</a:t>
            </a:r>
            <a:endParaRPr sz="2000">
              <a:latin typeface="Schoolbook Uralic"/>
              <a:cs typeface="Schoolbook Uralic"/>
            </a:endParaRPr>
          </a:p>
          <a:p>
            <a:pPr marL="241300" marR="814705" indent="-228600">
              <a:lnSpc>
                <a:spcPct val="11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May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be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difficult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to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use with</a:t>
            </a:r>
            <a:r>
              <a:rPr sz="2000" spc="-1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existing  system.</a:t>
            </a:r>
            <a:endParaRPr sz="20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0420" y="851916"/>
            <a:ext cx="5512308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3530" y="960247"/>
            <a:ext cx="495617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USE CASE</a:t>
            </a:r>
            <a:r>
              <a:rPr spc="-40" dirty="0"/>
              <a:t> </a:t>
            </a:r>
            <a:r>
              <a:rPr spc="-5" dirty="0"/>
              <a:t>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2530" y="2063936"/>
            <a:ext cx="10178415" cy="28759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93980" indent="-229235">
              <a:lnSpc>
                <a:spcPct val="119700"/>
              </a:lnSpc>
              <a:spcBef>
                <a:spcPts val="1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A </a:t>
            </a:r>
            <a:r>
              <a:rPr sz="2800" b="1" spc="-365" dirty="0">
                <a:solidFill>
                  <a:srgbClr val="DE9C3B"/>
                </a:solidFill>
                <a:latin typeface="Verdana"/>
                <a:cs typeface="Verdana"/>
              </a:rPr>
              <a:t>use </a:t>
            </a:r>
            <a:r>
              <a:rPr sz="2800" b="1" spc="-380" dirty="0">
                <a:solidFill>
                  <a:srgbClr val="DE9C3B"/>
                </a:solidFill>
                <a:latin typeface="Verdana"/>
                <a:cs typeface="Verdana"/>
              </a:rPr>
              <a:t>case </a:t>
            </a:r>
            <a:r>
              <a:rPr sz="2800" b="1" spc="-300" dirty="0">
                <a:solidFill>
                  <a:srgbClr val="DE9C3B"/>
                </a:solidFill>
                <a:latin typeface="Verdana"/>
                <a:cs typeface="Verdana"/>
              </a:rPr>
              <a:t>diagram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is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dynamic or behavior diagram in</a:t>
            </a:r>
            <a:r>
              <a:rPr sz="2400" spc="-5" dirty="0">
                <a:solidFill>
                  <a:srgbClr val="6BA9DA"/>
                </a:solidFill>
                <a:latin typeface="Schoolbook Uralic"/>
                <a:cs typeface="Schoolbook Uralic"/>
              </a:rPr>
              <a:t> </a:t>
            </a:r>
            <a:r>
              <a:rPr sz="2400" u="heavy" spc="-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Schoolbook Uralic"/>
                <a:cs typeface="Schoolbook Uralic"/>
                <a:hlinkClick r:id="rId3"/>
              </a:rPr>
              <a:t>UML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.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Use  case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diagrams model the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functionality of a system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using actors and  use cases.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Use cases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are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a set of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actions,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services,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and functions that  the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system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needs to</a:t>
            </a:r>
            <a:r>
              <a:rPr sz="240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perform.</a:t>
            </a:r>
            <a:endParaRPr sz="2400">
              <a:latin typeface="Schoolbook Uralic"/>
              <a:cs typeface="Schoolbook Uralic"/>
            </a:endParaRPr>
          </a:p>
          <a:p>
            <a:pPr marL="241300" marR="5080" indent="-229235">
              <a:lnSpc>
                <a:spcPct val="12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A</a:t>
            </a:r>
            <a:r>
              <a:rPr sz="2400" dirty="0">
                <a:solidFill>
                  <a:srgbClr val="6BA9DA"/>
                </a:solidFill>
                <a:latin typeface="Schoolbook Uralic"/>
                <a:cs typeface="Schoolbook Uralic"/>
              </a:rPr>
              <a:t> </a:t>
            </a:r>
            <a:r>
              <a:rPr sz="2400" u="heavy" spc="-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Schoolbook Uralic"/>
                <a:cs typeface="Schoolbook Uralic"/>
                <a:hlinkClick r:id="rId4"/>
              </a:rPr>
              <a:t>use </a:t>
            </a:r>
            <a:r>
              <a:rPr sz="2400" u="heavy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Schoolbook Uralic"/>
                <a:cs typeface="Schoolbook Uralic"/>
                <a:hlinkClick r:id="rId4"/>
              </a:rPr>
              <a:t>case</a:t>
            </a:r>
            <a:r>
              <a:rPr sz="2400" dirty="0">
                <a:solidFill>
                  <a:srgbClr val="6BA9DA"/>
                </a:solidFill>
                <a:latin typeface="Schoolbook Uralic"/>
                <a:cs typeface="Schoolbook Uralic"/>
                <a:hlinkClick r:id="rId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is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methodology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system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analysis to </a:t>
            </a:r>
            <a:r>
              <a:rPr sz="240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identify,</a:t>
            </a:r>
            <a:r>
              <a:rPr sz="2400" spc="-2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Schoolbook Uralic"/>
                <a:cs typeface="Schoolbook Uralic"/>
              </a:rPr>
              <a:t>clarify, 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and organize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system</a:t>
            </a:r>
            <a:r>
              <a:rPr sz="24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requirements.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9007" y="147828"/>
            <a:ext cx="8356092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898" y="265556"/>
            <a:ext cx="780160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Components </a:t>
            </a:r>
            <a:r>
              <a:rPr spc="-5" dirty="0"/>
              <a:t>of Use Case</a:t>
            </a:r>
            <a:r>
              <a:rPr spc="15" dirty="0"/>
              <a:t> </a:t>
            </a:r>
            <a:r>
              <a:rPr spc="-5" dirty="0"/>
              <a:t>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604" y="1387297"/>
            <a:ext cx="8861425" cy="429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1068705" algn="l"/>
                <a:tab pos="2890520" algn="l"/>
                <a:tab pos="3902075" algn="l"/>
                <a:tab pos="5079365" algn="l"/>
                <a:tab pos="5708650" algn="l"/>
                <a:tab pos="6870065" algn="l"/>
                <a:tab pos="7295515" algn="l"/>
                <a:tab pos="8568055" algn="l"/>
              </a:tabLst>
            </a:pP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h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e	</a:t>
            </a:r>
            <a:r>
              <a:rPr sz="2800" b="1" spc="-475" dirty="0">
                <a:solidFill>
                  <a:srgbClr val="DE9C3B"/>
                </a:solidFill>
                <a:latin typeface="Verdana"/>
                <a:cs typeface="Verdana"/>
              </a:rPr>
              <a:t>b</a:t>
            </a:r>
            <a:r>
              <a:rPr sz="2800" b="1" spc="-445" dirty="0">
                <a:solidFill>
                  <a:srgbClr val="DE9C3B"/>
                </a:solidFill>
                <a:latin typeface="Verdana"/>
                <a:cs typeface="Verdana"/>
              </a:rPr>
              <a:t>o</a:t>
            </a:r>
            <a:r>
              <a:rPr sz="2800" b="1" spc="-310" dirty="0">
                <a:solidFill>
                  <a:srgbClr val="DE9C3B"/>
                </a:solidFill>
                <a:latin typeface="Verdana"/>
                <a:cs typeface="Verdana"/>
              </a:rPr>
              <a:t>un</a:t>
            </a:r>
            <a:r>
              <a:rPr sz="2800" b="1" spc="-295" dirty="0">
                <a:solidFill>
                  <a:srgbClr val="DE9C3B"/>
                </a:solidFill>
                <a:latin typeface="Verdana"/>
                <a:cs typeface="Verdana"/>
              </a:rPr>
              <a:t>d</a:t>
            </a:r>
            <a:r>
              <a:rPr sz="2800" b="1" spc="-305" dirty="0">
                <a:solidFill>
                  <a:srgbClr val="DE9C3B"/>
                </a:solidFill>
                <a:latin typeface="Verdana"/>
                <a:cs typeface="Verdana"/>
              </a:rPr>
              <a:t>a</a:t>
            </a:r>
            <a:r>
              <a:rPr sz="2800" b="1" spc="-235" dirty="0">
                <a:solidFill>
                  <a:srgbClr val="DE9C3B"/>
                </a:solidFill>
                <a:latin typeface="Verdana"/>
                <a:cs typeface="Verdana"/>
              </a:rPr>
              <a:t>ry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,	wh</a:t>
            </a:r>
            <a:r>
              <a:rPr sz="24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i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ch	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de</a:t>
            </a:r>
            <a:r>
              <a:rPr sz="24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f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ines	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e	syst</a:t>
            </a:r>
            <a:r>
              <a:rPr sz="24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e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m	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o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f	inte</a:t>
            </a:r>
            <a:r>
              <a:rPr sz="24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r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est	</a:t>
            </a:r>
            <a:r>
              <a:rPr sz="24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in</a:t>
            </a:r>
            <a:endParaRPr sz="2400">
              <a:latin typeface="Schoolbook Uralic"/>
              <a:cs typeface="Schoolbook Uralic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relation to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the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world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around</a:t>
            </a:r>
            <a:r>
              <a:rPr sz="2400" spc="-8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it.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Schoolbook Uralic"/>
              <a:cs typeface="Schoolbook Uralic"/>
            </a:endParaRPr>
          </a:p>
          <a:p>
            <a:pPr marL="355600" marR="635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  <a:tab pos="1038225" algn="l"/>
                <a:tab pos="2261870" algn="l"/>
                <a:tab pos="3439160" algn="l"/>
                <a:tab pos="5156835" algn="l"/>
                <a:tab pos="6479540" algn="l"/>
                <a:tab pos="7259955" algn="l"/>
                <a:tab pos="7857490" algn="l"/>
              </a:tabLst>
            </a:pP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The	</a:t>
            </a:r>
            <a:r>
              <a:rPr sz="2800" b="1" spc="-310" dirty="0">
                <a:solidFill>
                  <a:srgbClr val="DE9C3B"/>
                </a:solidFill>
                <a:latin typeface="Verdana"/>
                <a:cs typeface="Verdana"/>
              </a:rPr>
              <a:t>a</a:t>
            </a:r>
            <a:r>
              <a:rPr sz="2800" b="1" spc="-340" dirty="0">
                <a:solidFill>
                  <a:srgbClr val="DE9C3B"/>
                </a:solidFill>
                <a:latin typeface="Verdana"/>
                <a:cs typeface="Verdana"/>
              </a:rPr>
              <a:t>ct</a:t>
            </a:r>
            <a:r>
              <a:rPr sz="2800" b="1" spc="-434" dirty="0">
                <a:solidFill>
                  <a:srgbClr val="DE9C3B"/>
                </a:solidFill>
                <a:latin typeface="Verdana"/>
                <a:cs typeface="Verdana"/>
              </a:rPr>
              <a:t>o</a:t>
            </a:r>
            <a:r>
              <a:rPr sz="2800" b="1" spc="-240" dirty="0">
                <a:solidFill>
                  <a:srgbClr val="DE9C3B"/>
                </a:solidFill>
                <a:latin typeface="Verdana"/>
                <a:cs typeface="Verdana"/>
              </a:rPr>
              <a:t>r</a:t>
            </a:r>
            <a:r>
              <a:rPr sz="2800" b="1" spc="-275" dirty="0">
                <a:solidFill>
                  <a:srgbClr val="DE9C3B"/>
                </a:solidFill>
                <a:latin typeface="Verdana"/>
                <a:cs typeface="Verdana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,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usua</a:t>
            </a:r>
            <a:r>
              <a:rPr sz="24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l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ly	in</a:t>
            </a:r>
            <a:r>
              <a:rPr sz="24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d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ivi</a:t>
            </a:r>
            <a:r>
              <a:rPr sz="24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d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uals	in</a:t>
            </a:r>
            <a:r>
              <a:rPr sz="24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v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olv</a:t>
            </a:r>
            <a:r>
              <a:rPr sz="2400" spc="-20" dirty="0">
                <a:solidFill>
                  <a:srgbClr val="FFFFFF"/>
                </a:solidFill>
                <a:latin typeface="Schoolbook Uralic"/>
                <a:cs typeface="Schoolbook Uralic"/>
              </a:rPr>
              <a:t>e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d	wi</a:t>
            </a:r>
            <a:r>
              <a:rPr sz="2400" spc="5" dirty="0">
                <a:solidFill>
                  <a:srgbClr val="FFFFFF"/>
                </a:solidFill>
                <a:latin typeface="Schoolbook Uralic"/>
                <a:cs typeface="Schoolbook Uralic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h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e	sys</a:t>
            </a:r>
            <a:r>
              <a:rPr sz="2400" spc="5" dirty="0">
                <a:solidFill>
                  <a:srgbClr val="FFFFFF"/>
                </a:solidFill>
                <a:latin typeface="Schoolbook Uralic"/>
                <a:cs typeface="Schoolbook Uralic"/>
              </a:rPr>
              <a:t>t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em 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defined according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their</a:t>
            </a:r>
            <a:r>
              <a:rPr sz="2400" spc="-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roles.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Schoolbook Uralic"/>
              <a:cs typeface="Schoolbook Uralic"/>
            </a:endParaRPr>
          </a:p>
          <a:p>
            <a:pPr marL="355600" marR="635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The </a:t>
            </a:r>
            <a:r>
              <a:rPr sz="2800" b="1" spc="-375" dirty="0">
                <a:solidFill>
                  <a:srgbClr val="DE9C3B"/>
                </a:solidFill>
                <a:latin typeface="Verdana"/>
                <a:cs typeface="Verdana"/>
              </a:rPr>
              <a:t>use </a:t>
            </a:r>
            <a:r>
              <a:rPr sz="2800" b="1" spc="-320" dirty="0">
                <a:solidFill>
                  <a:srgbClr val="DE9C3B"/>
                </a:solidFill>
                <a:latin typeface="Verdana"/>
                <a:cs typeface="Verdana"/>
              </a:rPr>
              <a:t>cases</a:t>
            </a:r>
            <a:r>
              <a:rPr sz="2400" spc="-320" dirty="0">
                <a:solidFill>
                  <a:srgbClr val="FFFFFF"/>
                </a:solidFill>
                <a:latin typeface="Schoolbook Uralic"/>
                <a:cs typeface="Schoolbook Uralic"/>
              </a:rPr>
              <a:t>,</a:t>
            </a:r>
            <a:r>
              <a:rPr sz="2400" spc="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which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are the specific roles played by the  actors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within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and around the</a:t>
            </a:r>
            <a:r>
              <a:rPr sz="2400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system.</a:t>
            </a:r>
            <a:endParaRPr sz="2400">
              <a:latin typeface="Schoolbook Uralic"/>
              <a:cs typeface="Schoolbook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Schoolbook Uralic"/>
              <a:cs typeface="Schoolbook Uralic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The </a:t>
            </a:r>
            <a:r>
              <a:rPr sz="2800" b="1" spc="-270" dirty="0">
                <a:solidFill>
                  <a:srgbClr val="DE9C3B"/>
                </a:solidFill>
                <a:latin typeface="Verdana"/>
                <a:cs typeface="Verdana"/>
              </a:rPr>
              <a:t>relationships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between </a:t>
            </a:r>
            <a:r>
              <a:rPr sz="24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among the actors and the  use</a:t>
            </a:r>
            <a:r>
              <a:rPr sz="24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cases.</a:t>
            </a:r>
            <a:endParaRPr sz="24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536" y="466344"/>
            <a:ext cx="4201795" cy="1016635"/>
          </a:xfrm>
          <a:custGeom>
            <a:avLst/>
            <a:gdLst/>
            <a:ahLst/>
            <a:cxnLst/>
            <a:rect l="l" t="t" r="r" b="b"/>
            <a:pathLst>
              <a:path w="4201795" h="1016635">
                <a:moveTo>
                  <a:pt x="3693414" y="0"/>
                </a:moveTo>
                <a:lnTo>
                  <a:pt x="3693414" y="254126"/>
                </a:lnTo>
                <a:lnTo>
                  <a:pt x="0" y="254126"/>
                </a:lnTo>
                <a:lnTo>
                  <a:pt x="254126" y="508253"/>
                </a:lnTo>
                <a:lnTo>
                  <a:pt x="0" y="762380"/>
                </a:lnTo>
                <a:lnTo>
                  <a:pt x="3693414" y="762380"/>
                </a:lnTo>
                <a:lnTo>
                  <a:pt x="3693414" y="1016507"/>
                </a:lnTo>
                <a:lnTo>
                  <a:pt x="4201668" y="508253"/>
                </a:lnTo>
                <a:lnTo>
                  <a:pt x="3693414" y="0"/>
                </a:lnTo>
                <a:close/>
              </a:path>
            </a:pathLst>
          </a:custGeom>
          <a:solidFill>
            <a:srgbClr val="DFE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3596" y="752602"/>
            <a:ext cx="1784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0" dirty="0">
                <a:solidFill>
                  <a:srgbClr val="795013"/>
                </a:solidFill>
                <a:latin typeface="Verdana"/>
                <a:cs typeface="Verdana"/>
              </a:rPr>
              <a:t>For</a:t>
            </a:r>
            <a:r>
              <a:rPr sz="2400" b="1" spc="-225" dirty="0">
                <a:solidFill>
                  <a:srgbClr val="795013"/>
                </a:solidFill>
                <a:latin typeface="Verdana"/>
                <a:cs typeface="Verdana"/>
              </a:rPr>
              <a:t> </a:t>
            </a:r>
            <a:r>
              <a:rPr sz="2400" b="1" spc="-310" dirty="0">
                <a:solidFill>
                  <a:srgbClr val="795013"/>
                </a:solidFill>
                <a:latin typeface="Verdana"/>
                <a:cs typeface="Verdana"/>
              </a:rPr>
              <a:t>example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52830" y="94488"/>
            <a:ext cx="10928985" cy="6553200"/>
            <a:chOff x="1052830" y="94488"/>
            <a:chExt cx="10928985" cy="6553200"/>
          </a:xfrm>
        </p:grpSpPr>
        <p:sp>
          <p:nvSpPr>
            <p:cNvPr id="5" name="object 5"/>
            <p:cNvSpPr/>
            <p:nvPr/>
          </p:nvSpPr>
          <p:spPr>
            <a:xfrm>
              <a:off x="3635502" y="849629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127253" y="0"/>
                  </a:moveTo>
                  <a:lnTo>
                    <a:pt x="77741" y="10007"/>
                  </a:lnTo>
                  <a:lnTo>
                    <a:pt x="37290" y="37290"/>
                  </a:lnTo>
                  <a:lnTo>
                    <a:pt x="10007" y="77741"/>
                  </a:lnTo>
                  <a:lnTo>
                    <a:pt x="0" y="127254"/>
                  </a:lnTo>
                  <a:lnTo>
                    <a:pt x="10007" y="176766"/>
                  </a:lnTo>
                  <a:lnTo>
                    <a:pt x="37290" y="217217"/>
                  </a:lnTo>
                  <a:lnTo>
                    <a:pt x="77741" y="244500"/>
                  </a:lnTo>
                  <a:lnTo>
                    <a:pt x="127253" y="254508"/>
                  </a:lnTo>
                  <a:lnTo>
                    <a:pt x="176766" y="244500"/>
                  </a:lnTo>
                  <a:lnTo>
                    <a:pt x="217217" y="217217"/>
                  </a:lnTo>
                  <a:lnTo>
                    <a:pt x="244500" y="176766"/>
                  </a:lnTo>
                  <a:lnTo>
                    <a:pt x="254508" y="127254"/>
                  </a:lnTo>
                  <a:lnTo>
                    <a:pt x="244500" y="77741"/>
                  </a:lnTo>
                  <a:lnTo>
                    <a:pt x="217217" y="37290"/>
                  </a:lnTo>
                  <a:lnTo>
                    <a:pt x="176766" y="10007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9E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5502" y="849629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4">
                  <a:moveTo>
                    <a:pt x="0" y="127254"/>
                  </a:moveTo>
                  <a:lnTo>
                    <a:pt x="10007" y="77741"/>
                  </a:lnTo>
                  <a:lnTo>
                    <a:pt x="37290" y="37290"/>
                  </a:lnTo>
                  <a:lnTo>
                    <a:pt x="77741" y="10007"/>
                  </a:lnTo>
                  <a:lnTo>
                    <a:pt x="127253" y="0"/>
                  </a:lnTo>
                  <a:lnTo>
                    <a:pt x="176766" y="10007"/>
                  </a:lnTo>
                  <a:lnTo>
                    <a:pt x="217217" y="37290"/>
                  </a:lnTo>
                  <a:lnTo>
                    <a:pt x="244500" y="77741"/>
                  </a:lnTo>
                  <a:lnTo>
                    <a:pt x="254508" y="127254"/>
                  </a:lnTo>
                  <a:lnTo>
                    <a:pt x="244500" y="176766"/>
                  </a:lnTo>
                  <a:lnTo>
                    <a:pt x="217217" y="217217"/>
                  </a:lnTo>
                  <a:lnTo>
                    <a:pt x="176766" y="244500"/>
                  </a:lnTo>
                  <a:lnTo>
                    <a:pt x="127253" y="254508"/>
                  </a:lnTo>
                  <a:lnTo>
                    <a:pt x="77741" y="244500"/>
                  </a:lnTo>
                  <a:lnTo>
                    <a:pt x="37290" y="217217"/>
                  </a:lnTo>
                  <a:lnTo>
                    <a:pt x="10007" y="176766"/>
                  </a:lnTo>
                  <a:lnTo>
                    <a:pt x="0" y="12725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33415" y="94488"/>
              <a:ext cx="6748272" cy="6553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2700" y="1424940"/>
              <a:ext cx="3082290" cy="1945639"/>
            </a:xfrm>
            <a:custGeom>
              <a:avLst/>
              <a:gdLst/>
              <a:ahLst/>
              <a:cxnLst/>
              <a:rect l="l" t="t" r="r" b="b"/>
              <a:pathLst>
                <a:path w="3082290" h="1945639">
                  <a:moveTo>
                    <a:pt x="3081909" y="0"/>
                  </a:moveTo>
                  <a:lnTo>
                    <a:pt x="0" y="1089152"/>
                  </a:lnTo>
                </a:path>
                <a:path w="3082290" h="1945639">
                  <a:moveTo>
                    <a:pt x="2680842" y="1945386"/>
                  </a:moveTo>
                  <a:lnTo>
                    <a:pt x="0" y="1304544"/>
                  </a:lnTo>
                </a:path>
              </a:pathLst>
            </a:custGeom>
            <a:ln w="12192">
              <a:solidFill>
                <a:srgbClr val="9EC5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2990" y="2462021"/>
              <a:ext cx="1490980" cy="349250"/>
            </a:xfrm>
            <a:custGeom>
              <a:avLst/>
              <a:gdLst/>
              <a:ahLst/>
              <a:cxnLst/>
              <a:rect l="l" t="t" r="r" b="b"/>
              <a:pathLst>
                <a:path w="1490980" h="349250">
                  <a:moveTo>
                    <a:pt x="1315973" y="0"/>
                  </a:moveTo>
                  <a:lnTo>
                    <a:pt x="0" y="0"/>
                  </a:lnTo>
                  <a:lnTo>
                    <a:pt x="0" y="348995"/>
                  </a:lnTo>
                  <a:lnTo>
                    <a:pt x="1315973" y="348995"/>
                  </a:lnTo>
                  <a:lnTo>
                    <a:pt x="1490472" y="174498"/>
                  </a:lnTo>
                  <a:lnTo>
                    <a:pt x="1315973" y="0"/>
                  </a:lnTo>
                  <a:close/>
                </a:path>
              </a:pathLst>
            </a:custGeom>
            <a:solidFill>
              <a:srgbClr val="9E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2990" y="2462021"/>
              <a:ext cx="1490980" cy="349250"/>
            </a:xfrm>
            <a:custGeom>
              <a:avLst/>
              <a:gdLst/>
              <a:ahLst/>
              <a:cxnLst/>
              <a:rect l="l" t="t" r="r" b="b"/>
              <a:pathLst>
                <a:path w="1490980" h="349250">
                  <a:moveTo>
                    <a:pt x="0" y="0"/>
                  </a:moveTo>
                  <a:lnTo>
                    <a:pt x="1315973" y="0"/>
                  </a:lnTo>
                  <a:lnTo>
                    <a:pt x="1490472" y="174498"/>
                  </a:lnTo>
                  <a:lnTo>
                    <a:pt x="1315973" y="348995"/>
                  </a:lnTo>
                  <a:lnTo>
                    <a:pt x="0" y="348995"/>
                  </a:lnTo>
                  <a:lnTo>
                    <a:pt x="0" y="0"/>
                  </a:lnTo>
                  <a:close/>
                </a:path>
              </a:pathLst>
            </a:custGeom>
            <a:ln w="19811">
              <a:solidFill>
                <a:srgbClr val="7390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1163" y="2483358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choolbook Uralic"/>
                <a:cs typeface="Schoolbook Uralic"/>
              </a:rPr>
              <a:t>actors</a:t>
            </a:r>
            <a:endParaRPr sz="1800">
              <a:latin typeface="Schoolbook Uralic"/>
              <a:cs typeface="Schoolbook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84477" y="3468370"/>
            <a:ext cx="6534150" cy="2549525"/>
            <a:chOff x="1284477" y="3468370"/>
            <a:chExt cx="6534150" cy="2549525"/>
          </a:xfrm>
        </p:grpSpPr>
        <p:sp>
          <p:nvSpPr>
            <p:cNvPr id="13" name="object 13"/>
            <p:cNvSpPr/>
            <p:nvPr/>
          </p:nvSpPr>
          <p:spPr>
            <a:xfrm>
              <a:off x="2782824" y="3474720"/>
              <a:ext cx="5029200" cy="2536825"/>
            </a:xfrm>
            <a:custGeom>
              <a:avLst/>
              <a:gdLst/>
              <a:ahLst/>
              <a:cxnLst/>
              <a:rect l="l" t="t" r="r" b="b"/>
              <a:pathLst>
                <a:path w="5029200" h="2536825">
                  <a:moveTo>
                    <a:pt x="4075556" y="1702180"/>
                  </a:moveTo>
                  <a:lnTo>
                    <a:pt x="54863" y="854963"/>
                  </a:lnTo>
                </a:path>
                <a:path w="5029200" h="2536825">
                  <a:moveTo>
                    <a:pt x="5029200" y="2536380"/>
                  </a:moveTo>
                  <a:lnTo>
                    <a:pt x="0" y="882395"/>
                  </a:lnTo>
                </a:path>
                <a:path w="5029200" h="2536825">
                  <a:moveTo>
                    <a:pt x="4586478" y="0"/>
                  </a:moveTo>
                  <a:lnTo>
                    <a:pt x="54863" y="882776"/>
                  </a:lnTo>
                </a:path>
              </a:pathLst>
            </a:custGeom>
            <a:ln w="12192">
              <a:solidFill>
                <a:srgbClr val="9EC5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4637" y="4182618"/>
              <a:ext cx="1489075" cy="350520"/>
            </a:xfrm>
            <a:custGeom>
              <a:avLst/>
              <a:gdLst/>
              <a:ahLst/>
              <a:cxnLst/>
              <a:rect l="l" t="t" r="r" b="b"/>
              <a:pathLst>
                <a:path w="1489075" h="350520">
                  <a:moveTo>
                    <a:pt x="1313688" y="0"/>
                  </a:moveTo>
                  <a:lnTo>
                    <a:pt x="0" y="0"/>
                  </a:lnTo>
                  <a:lnTo>
                    <a:pt x="0" y="350519"/>
                  </a:lnTo>
                  <a:lnTo>
                    <a:pt x="1313688" y="350519"/>
                  </a:lnTo>
                  <a:lnTo>
                    <a:pt x="1488948" y="175259"/>
                  </a:lnTo>
                  <a:lnTo>
                    <a:pt x="1313688" y="0"/>
                  </a:lnTo>
                  <a:close/>
                </a:path>
              </a:pathLst>
            </a:custGeom>
            <a:solidFill>
              <a:srgbClr val="9E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4637" y="4182618"/>
              <a:ext cx="1489075" cy="350520"/>
            </a:xfrm>
            <a:custGeom>
              <a:avLst/>
              <a:gdLst/>
              <a:ahLst/>
              <a:cxnLst/>
              <a:rect l="l" t="t" r="r" b="b"/>
              <a:pathLst>
                <a:path w="1489075" h="350520">
                  <a:moveTo>
                    <a:pt x="0" y="0"/>
                  </a:moveTo>
                  <a:lnTo>
                    <a:pt x="1313688" y="0"/>
                  </a:lnTo>
                  <a:lnTo>
                    <a:pt x="1488948" y="175259"/>
                  </a:lnTo>
                  <a:lnTo>
                    <a:pt x="1313688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7390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39672" y="4204842"/>
            <a:ext cx="111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choolbook Uralic"/>
                <a:cs typeface="Schoolbook Uralic"/>
              </a:rPr>
              <a:t>Use</a:t>
            </a:r>
            <a:r>
              <a:rPr sz="1800" spc="-80" dirty="0">
                <a:solidFill>
                  <a:srgbClr val="252525"/>
                </a:solidFill>
                <a:latin typeface="Schoolbook Uralic"/>
                <a:cs typeface="Schoolbook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Schoolbook Uralic"/>
                <a:cs typeface="Schoolbook Uralic"/>
              </a:rPr>
              <a:t>Cases</a:t>
            </a:r>
            <a:endParaRPr sz="1800">
              <a:latin typeface="Schoolbook Uralic"/>
              <a:cs typeface="Schoolbook Ural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9241" y="4013961"/>
            <a:ext cx="7785734" cy="1721485"/>
            <a:chOff x="539241" y="4013961"/>
            <a:chExt cx="7785734" cy="1721485"/>
          </a:xfrm>
        </p:grpSpPr>
        <p:sp>
          <p:nvSpPr>
            <p:cNvPr id="18" name="object 18"/>
            <p:cNvSpPr/>
            <p:nvPr/>
          </p:nvSpPr>
          <p:spPr>
            <a:xfrm>
              <a:off x="2039111" y="4020311"/>
              <a:ext cx="6097270" cy="1560195"/>
            </a:xfrm>
            <a:custGeom>
              <a:avLst/>
              <a:gdLst/>
              <a:ahLst/>
              <a:cxnLst/>
              <a:rect l="l" t="t" r="r" b="b"/>
              <a:pathLst>
                <a:path w="6097270" h="1560195">
                  <a:moveTo>
                    <a:pt x="6097016" y="0"/>
                  </a:moveTo>
                  <a:lnTo>
                    <a:pt x="0" y="1559814"/>
                  </a:lnTo>
                </a:path>
              </a:pathLst>
            </a:custGeom>
            <a:ln w="12192">
              <a:solidFill>
                <a:srgbClr val="9EC5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9402" y="5374385"/>
              <a:ext cx="7775575" cy="350520"/>
            </a:xfrm>
            <a:custGeom>
              <a:avLst/>
              <a:gdLst/>
              <a:ahLst/>
              <a:cxnLst/>
              <a:rect l="l" t="t" r="r" b="b"/>
              <a:pathLst>
                <a:path w="7775575" h="350520">
                  <a:moveTo>
                    <a:pt x="7775067" y="138176"/>
                  </a:moveTo>
                  <a:lnTo>
                    <a:pt x="7774940" y="125476"/>
                  </a:lnTo>
                  <a:lnTo>
                    <a:pt x="1565859" y="168325"/>
                  </a:lnTo>
                  <a:lnTo>
                    <a:pt x="1565656" y="136525"/>
                  </a:lnTo>
                  <a:lnTo>
                    <a:pt x="1490129" y="174929"/>
                  </a:lnTo>
                  <a:lnTo>
                    <a:pt x="1315212" y="0"/>
                  </a:lnTo>
                  <a:lnTo>
                    <a:pt x="0" y="0"/>
                  </a:lnTo>
                  <a:lnTo>
                    <a:pt x="0" y="350520"/>
                  </a:lnTo>
                  <a:lnTo>
                    <a:pt x="1315212" y="350520"/>
                  </a:lnTo>
                  <a:lnTo>
                    <a:pt x="1490294" y="175437"/>
                  </a:lnTo>
                  <a:lnTo>
                    <a:pt x="1566164" y="212725"/>
                  </a:lnTo>
                  <a:lnTo>
                    <a:pt x="1565948" y="181102"/>
                  </a:lnTo>
                  <a:lnTo>
                    <a:pt x="7775067" y="138176"/>
                  </a:lnTo>
                  <a:close/>
                </a:path>
              </a:pathLst>
            </a:custGeom>
            <a:solidFill>
              <a:srgbClr val="9E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9401" y="5374386"/>
              <a:ext cx="1490980" cy="350520"/>
            </a:xfrm>
            <a:custGeom>
              <a:avLst/>
              <a:gdLst/>
              <a:ahLst/>
              <a:cxnLst/>
              <a:rect l="l" t="t" r="r" b="b"/>
              <a:pathLst>
                <a:path w="1490980" h="350520">
                  <a:moveTo>
                    <a:pt x="0" y="0"/>
                  </a:moveTo>
                  <a:lnTo>
                    <a:pt x="1315212" y="0"/>
                  </a:lnTo>
                  <a:lnTo>
                    <a:pt x="1490472" y="175259"/>
                  </a:lnTo>
                  <a:lnTo>
                    <a:pt x="1315212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7390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8936" y="5397195"/>
            <a:ext cx="102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choolbook Uralic"/>
                <a:cs typeface="Schoolbook Uralic"/>
              </a:rPr>
              <a:t>Re</a:t>
            </a:r>
            <a:r>
              <a:rPr sz="1800" spc="-10" dirty="0">
                <a:solidFill>
                  <a:srgbClr val="252525"/>
                </a:solidFill>
                <a:latin typeface="Schoolbook Uralic"/>
                <a:cs typeface="Schoolbook Uralic"/>
              </a:rPr>
              <a:t>l</a:t>
            </a:r>
            <a:r>
              <a:rPr sz="1800" spc="-5" dirty="0">
                <a:solidFill>
                  <a:srgbClr val="252525"/>
                </a:solidFill>
                <a:latin typeface="Schoolbook Uralic"/>
                <a:cs typeface="Schoolbook Uralic"/>
              </a:rPr>
              <a:t>a</a:t>
            </a:r>
            <a:r>
              <a:rPr sz="1800" spc="-10" dirty="0">
                <a:solidFill>
                  <a:srgbClr val="252525"/>
                </a:solidFill>
                <a:latin typeface="Schoolbook Uralic"/>
                <a:cs typeface="Schoolbook Uralic"/>
              </a:rPr>
              <a:t>t</a:t>
            </a:r>
            <a:r>
              <a:rPr sz="1800" spc="-5" dirty="0">
                <a:solidFill>
                  <a:srgbClr val="252525"/>
                </a:solidFill>
                <a:latin typeface="Schoolbook Uralic"/>
                <a:cs typeface="Schoolbook Uralic"/>
              </a:rPr>
              <a:t>ions</a:t>
            </a:r>
            <a:endParaRPr sz="1800">
              <a:latin typeface="Schoolbook Uralic"/>
              <a:cs typeface="Schoolbook Uralic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58062" y="211327"/>
            <a:ext cx="2628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Verdana"/>
                <a:cs typeface="Verdana"/>
              </a:rPr>
              <a:t>ATM </a:t>
            </a:r>
            <a:r>
              <a:rPr sz="2000" spc="-185" dirty="0">
                <a:latin typeface="Verdana"/>
                <a:cs typeface="Verdana"/>
              </a:rPr>
              <a:t>Machine</a:t>
            </a:r>
            <a:r>
              <a:rPr sz="2000" spc="-280" dirty="0">
                <a:latin typeface="Verdana"/>
                <a:cs typeface="Verdana"/>
              </a:rPr>
              <a:t> </a:t>
            </a:r>
            <a:r>
              <a:rPr sz="2000" spc="-240" dirty="0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32760" y="6004559"/>
            <a:ext cx="3590290" cy="474345"/>
            <a:chOff x="3032760" y="6004559"/>
            <a:chExt cx="3590290" cy="474345"/>
          </a:xfrm>
        </p:grpSpPr>
        <p:sp>
          <p:nvSpPr>
            <p:cNvPr id="24" name="object 24"/>
            <p:cNvSpPr/>
            <p:nvPr/>
          </p:nvSpPr>
          <p:spPr>
            <a:xfrm>
              <a:off x="4532376" y="6010655"/>
              <a:ext cx="2084705" cy="282575"/>
            </a:xfrm>
            <a:custGeom>
              <a:avLst/>
              <a:gdLst/>
              <a:ahLst/>
              <a:cxnLst/>
              <a:rect l="l" t="t" r="r" b="b"/>
              <a:pathLst>
                <a:path w="2084704" h="282575">
                  <a:moveTo>
                    <a:pt x="2084324" y="0"/>
                  </a:moveTo>
                  <a:lnTo>
                    <a:pt x="0" y="282384"/>
                  </a:lnTo>
                </a:path>
              </a:pathLst>
            </a:custGeom>
            <a:ln w="12192">
              <a:solidFill>
                <a:srgbClr val="9EC5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2666" y="6119621"/>
              <a:ext cx="1490980" cy="349250"/>
            </a:xfrm>
            <a:custGeom>
              <a:avLst/>
              <a:gdLst/>
              <a:ahLst/>
              <a:cxnLst/>
              <a:rect l="l" t="t" r="r" b="b"/>
              <a:pathLst>
                <a:path w="1490979" h="349250">
                  <a:moveTo>
                    <a:pt x="1315973" y="0"/>
                  </a:moveTo>
                  <a:lnTo>
                    <a:pt x="0" y="0"/>
                  </a:lnTo>
                  <a:lnTo>
                    <a:pt x="0" y="348995"/>
                  </a:lnTo>
                  <a:lnTo>
                    <a:pt x="1315973" y="348995"/>
                  </a:lnTo>
                  <a:lnTo>
                    <a:pt x="1490471" y="174497"/>
                  </a:lnTo>
                  <a:lnTo>
                    <a:pt x="1315973" y="0"/>
                  </a:lnTo>
                  <a:close/>
                </a:path>
              </a:pathLst>
            </a:custGeom>
            <a:solidFill>
              <a:srgbClr val="9EC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42666" y="6119621"/>
              <a:ext cx="1490980" cy="349250"/>
            </a:xfrm>
            <a:custGeom>
              <a:avLst/>
              <a:gdLst/>
              <a:ahLst/>
              <a:cxnLst/>
              <a:rect l="l" t="t" r="r" b="b"/>
              <a:pathLst>
                <a:path w="1490979" h="349250">
                  <a:moveTo>
                    <a:pt x="0" y="0"/>
                  </a:moveTo>
                  <a:lnTo>
                    <a:pt x="1315973" y="0"/>
                  </a:lnTo>
                  <a:lnTo>
                    <a:pt x="1490471" y="174497"/>
                  </a:lnTo>
                  <a:lnTo>
                    <a:pt x="1315973" y="348995"/>
                  </a:lnTo>
                  <a:lnTo>
                    <a:pt x="0" y="348995"/>
                  </a:lnTo>
                  <a:lnTo>
                    <a:pt x="0" y="0"/>
                  </a:lnTo>
                  <a:close/>
                </a:path>
              </a:pathLst>
            </a:custGeom>
            <a:ln w="19811">
              <a:solidFill>
                <a:srgbClr val="7390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09289" y="614151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choolbook Uralic"/>
                <a:cs typeface="Schoolbook Uralic"/>
              </a:rPr>
              <a:t>Boundary</a:t>
            </a:r>
            <a:endParaRPr sz="1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4653" y="2967335"/>
            <a:ext cx="37626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726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03647" y="851916"/>
            <a:ext cx="2624328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7013" y="960247"/>
            <a:ext cx="20688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OUTLINE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51916" y="2055876"/>
            <a:ext cx="6004560" cy="3815079"/>
            <a:chOff x="851916" y="2055876"/>
            <a:chExt cx="6004560" cy="3815079"/>
          </a:xfrm>
        </p:grpSpPr>
        <p:sp>
          <p:nvSpPr>
            <p:cNvPr id="5" name="object 5"/>
            <p:cNvSpPr/>
            <p:nvPr/>
          </p:nvSpPr>
          <p:spPr>
            <a:xfrm>
              <a:off x="851916" y="2080260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9848" y="2055876"/>
              <a:ext cx="2119883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1916" y="2542032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9848" y="2517648"/>
              <a:ext cx="3907536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1916" y="3005328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9848" y="2980944"/>
              <a:ext cx="1932431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1916" y="3467100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9848" y="3442716"/>
              <a:ext cx="2653283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916" y="3928872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9848" y="3904488"/>
              <a:ext cx="3336036" cy="579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1916" y="4392168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9848" y="4367783"/>
              <a:ext cx="5050536" cy="5791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916" y="4853940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9848" y="4829555"/>
              <a:ext cx="5786628" cy="5791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1916" y="5315711"/>
              <a:ext cx="417576" cy="54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69848" y="5291327"/>
              <a:ext cx="1577340" cy="5791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96668" y="5291327"/>
              <a:ext cx="835152" cy="5791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92530" y="1969186"/>
            <a:ext cx="5688965" cy="372491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What and</a:t>
            </a:r>
            <a:r>
              <a:rPr sz="2000" spc="-4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Why</a:t>
            </a:r>
            <a:endParaRPr sz="20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Use of CASE in</a:t>
            </a:r>
            <a:r>
              <a:rPr sz="2000" spc="-6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Organizations</a:t>
            </a:r>
            <a:endParaRPr sz="20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Role of</a:t>
            </a:r>
            <a:r>
              <a:rPr sz="2000" spc="-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CASE</a:t>
            </a:r>
            <a:endParaRPr sz="20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Uses of CASE</a:t>
            </a:r>
            <a:r>
              <a:rPr sz="2000" spc="-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Schoolbook Uralic"/>
                <a:cs typeface="Schoolbook Uralic"/>
              </a:rPr>
              <a:t>Tools</a:t>
            </a:r>
            <a:endParaRPr sz="20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Categories of CASE</a:t>
            </a:r>
            <a:r>
              <a:rPr sz="2000" spc="-7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Schoolbook Uralic"/>
                <a:cs typeface="Schoolbook Uralic"/>
              </a:rPr>
              <a:t>Tools</a:t>
            </a:r>
            <a:endParaRPr sz="20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Characteristics of Successful CASE</a:t>
            </a:r>
            <a:r>
              <a:rPr sz="2000" spc="-11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Schoolbook Uralic"/>
                <a:cs typeface="Schoolbook Uralic"/>
              </a:rPr>
              <a:t>Tool</a:t>
            </a:r>
            <a:endParaRPr sz="20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Advantages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and Disadvantages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of CASE</a:t>
            </a:r>
            <a:r>
              <a:rPr sz="2000" spc="-1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Schoolbook Uralic"/>
                <a:cs typeface="Schoolbook Uralic"/>
              </a:rPr>
              <a:t>Tools</a:t>
            </a:r>
            <a:endParaRPr sz="20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05" dirty="0">
                <a:solidFill>
                  <a:srgbClr val="FF0000"/>
                </a:solidFill>
                <a:latin typeface="Verdana"/>
                <a:cs typeface="Verdana"/>
              </a:rPr>
              <a:t>XYZ </a:t>
            </a:r>
            <a:r>
              <a:rPr sz="2000" b="1" spc="-200" dirty="0">
                <a:solidFill>
                  <a:srgbClr val="FF0000"/>
                </a:solidFill>
                <a:latin typeface="Verdana"/>
                <a:cs typeface="Verdana"/>
              </a:rPr>
              <a:t>Case</a:t>
            </a:r>
            <a:r>
              <a:rPr sz="2000" b="1" spc="-2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spc="-250" dirty="0">
                <a:solidFill>
                  <a:srgbClr val="FF0000"/>
                </a:solidFill>
                <a:latin typeface="Verdana"/>
                <a:cs typeface="Verdana"/>
              </a:rPr>
              <a:t>Tool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9164" y="851916"/>
            <a:ext cx="4274820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32275" y="960247"/>
            <a:ext cx="37191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solidFill>
                  <a:srgbClr val="FFFFFF"/>
                </a:solidFill>
                <a:latin typeface="Bookman Uralic"/>
                <a:cs typeface="Bookman Uralic"/>
              </a:rPr>
              <a:t>WHAT AND</a:t>
            </a:r>
            <a:r>
              <a:rPr sz="3400" b="1" spc="-75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3400" b="1" spc="-5" dirty="0">
                <a:solidFill>
                  <a:srgbClr val="FFFFFF"/>
                </a:solidFill>
                <a:latin typeface="Bookman Uralic"/>
                <a:cs typeface="Bookman Uralic"/>
              </a:rPr>
              <a:t>WHY</a:t>
            </a:r>
            <a:endParaRPr sz="3400">
              <a:latin typeface="Bookman Uralic"/>
              <a:cs typeface="Bookman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608" y="1571244"/>
            <a:ext cx="2258568" cy="1165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2530" y="1723720"/>
            <a:ext cx="158496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620" dirty="0">
                <a:latin typeface="Verdana"/>
                <a:cs typeface="Verdana"/>
              </a:rPr>
              <a:t>W</a:t>
            </a:r>
            <a:r>
              <a:rPr sz="4100" spc="-380" dirty="0">
                <a:latin typeface="Verdana"/>
                <a:cs typeface="Verdana"/>
              </a:rPr>
              <a:t>h</a:t>
            </a:r>
            <a:r>
              <a:rPr sz="4100" spc="-440" dirty="0">
                <a:latin typeface="Verdana"/>
                <a:cs typeface="Verdana"/>
              </a:rPr>
              <a:t>a</a:t>
            </a:r>
            <a:r>
              <a:rPr sz="4100" spc="-280" dirty="0">
                <a:latin typeface="Verdana"/>
                <a:cs typeface="Verdana"/>
              </a:rPr>
              <a:t>t</a:t>
            </a:r>
            <a:r>
              <a:rPr sz="4100" spc="-710" dirty="0">
                <a:latin typeface="Verdana"/>
                <a:cs typeface="Verdana"/>
              </a:rPr>
              <a:t>?</a:t>
            </a:r>
            <a:endParaRPr sz="4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3608" y="2473451"/>
            <a:ext cx="10680700" cy="3438525"/>
            <a:chOff x="673608" y="2473451"/>
            <a:chExt cx="10680700" cy="3438525"/>
          </a:xfrm>
        </p:grpSpPr>
        <p:sp>
          <p:nvSpPr>
            <p:cNvPr id="7" name="object 7"/>
            <p:cNvSpPr/>
            <p:nvPr/>
          </p:nvSpPr>
          <p:spPr>
            <a:xfrm>
              <a:off x="859536" y="2497835"/>
              <a:ext cx="397763" cy="515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7468" y="2473451"/>
              <a:ext cx="1010412" cy="551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800" y="2473451"/>
              <a:ext cx="1072896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2615" y="2473451"/>
              <a:ext cx="643128" cy="5516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6663" y="2473451"/>
              <a:ext cx="1450848" cy="5516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8431" y="2473451"/>
              <a:ext cx="982980" cy="5516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2331" y="2473451"/>
              <a:ext cx="1330452" cy="5516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3704" y="2473451"/>
              <a:ext cx="1712976" cy="5516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67600" y="2473451"/>
              <a:ext cx="1001268" cy="5516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9788" y="2473451"/>
              <a:ext cx="522731" cy="5516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73439" y="2473451"/>
              <a:ext cx="1287779" cy="5516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03664" y="2473451"/>
              <a:ext cx="803148" cy="5516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49255" y="2473451"/>
              <a:ext cx="1304544" cy="5516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7468" y="2791967"/>
              <a:ext cx="723900" cy="5516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3144" y="2791967"/>
              <a:ext cx="562356" cy="5516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7275" y="2791967"/>
              <a:ext cx="896112" cy="5516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55163" y="2791967"/>
              <a:ext cx="1289303" cy="55168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7768" y="2791967"/>
              <a:ext cx="1658112" cy="55168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9179" y="2791967"/>
              <a:ext cx="1351788" cy="55168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54267" y="2791967"/>
              <a:ext cx="1063752" cy="55168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49796" y="2791967"/>
              <a:ext cx="469392" cy="55168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50963" y="2791967"/>
              <a:ext cx="1289303" cy="55168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73567" y="2791967"/>
              <a:ext cx="1754124" cy="55168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460991" y="2791967"/>
              <a:ext cx="1150620" cy="55168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276331" y="2791967"/>
              <a:ext cx="402335" cy="5516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3608" y="3122675"/>
              <a:ext cx="2043683" cy="116738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9536" y="4087367"/>
              <a:ext cx="397763" cy="5151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7468" y="4061459"/>
              <a:ext cx="1513332" cy="55321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24100" y="4061459"/>
              <a:ext cx="877824" cy="5532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3700" y="4061459"/>
              <a:ext cx="536448" cy="553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01924" y="4061459"/>
              <a:ext cx="1289303" cy="55321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24528" y="4061459"/>
              <a:ext cx="1754124" cy="55321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11952" y="4061459"/>
              <a:ext cx="742188" cy="55321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84392" y="4061459"/>
              <a:ext cx="548639" cy="55321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64808" y="4061459"/>
              <a:ext cx="1239012" cy="5532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38643" y="4061459"/>
              <a:ext cx="1357883" cy="5532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9827" y="4061459"/>
              <a:ext cx="1054607" cy="553212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316212" y="4061459"/>
              <a:ext cx="1286255" cy="553212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67188" y="4061459"/>
              <a:ext cx="402335" cy="55321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9536" y="4562855"/>
              <a:ext cx="397763" cy="5151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77468" y="4536947"/>
              <a:ext cx="955547" cy="55321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66316" y="4536947"/>
              <a:ext cx="1071371" cy="553212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69463" y="4536947"/>
              <a:ext cx="1126236" cy="55321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7475" y="4536947"/>
              <a:ext cx="1007363" cy="553212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66616" y="4536947"/>
              <a:ext cx="559308" cy="55321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56175" y="4536947"/>
              <a:ext cx="1330452" cy="553212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19928" y="4536947"/>
              <a:ext cx="1802892" cy="55321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87540" y="4536947"/>
              <a:ext cx="402335" cy="55321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9536" y="5036819"/>
              <a:ext cx="397763" cy="5151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77468" y="5010911"/>
              <a:ext cx="1010412" cy="553212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44624" y="5010911"/>
              <a:ext cx="957072" cy="553212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758440" y="5010911"/>
              <a:ext cx="617220" cy="553212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32403" y="5010911"/>
              <a:ext cx="1459992" cy="553212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49140" y="5010911"/>
              <a:ext cx="1647443" cy="553212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053328" y="5010911"/>
              <a:ext cx="548640" cy="55321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58711" y="5010911"/>
              <a:ext cx="1298447" cy="553212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613903" y="5010911"/>
              <a:ext cx="696468" cy="55321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167115" y="5010911"/>
              <a:ext cx="1357883" cy="553212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381743" y="5010911"/>
              <a:ext cx="536448" cy="5532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774936" y="5010911"/>
              <a:ext cx="1578864" cy="553212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77468" y="5358383"/>
              <a:ext cx="1754124" cy="55321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64891" y="5358383"/>
              <a:ext cx="755904" cy="553212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52572" y="5358383"/>
              <a:ext cx="1776983" cy="553212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94275" y="5358383"/>
              <a:ext cx="402336" cy="55321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92530" y="2513228"/>
            <a:ext cx="10195560" cy="323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CASE stands for 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Computer Aided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Software Engineering which is software 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that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supports  one or 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more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software engineering 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activities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within a software development</a:t>
            </a:r>
            <a:r>
              <a:rPr sz="1900" spc="1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process.</a:t>
            </a:r>
            <a:endParaRPr sz="19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4100" b="1" spc="-540" dirty="0">
                <a:solidFill>
                  <a:srgbClr val="FFFFFF"/>
                </a:solidFill>
                <a:latin typeface="Verdana"/>
                <a:cs typeface="Verdana"/>
              </a:rPr>
              <a:t>Why?</a:t>
            </a:r>
            <a:endParaRPr sz="41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Increasing costs of software 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development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due 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to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extreme intensive labour</a:t>
            </a:r>
            <a:r>
              <a:rPr sz="1900" spc="13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required.</a:t>
            </a:r>
            <a:endParaRPr sz="19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35" dirty="0">
                <a:solidFill>
                  <a:srgbClr val="FFFFFF"/>
                </a:solidFill>
                <a:latin typeface="Schoolbook Uralic"/>
                <a:cs typeface="Schoolbook Uralic"/>
              </a:rPr>
              <a:t>Avoid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simple human errors in Software</a:t>
            </a:r>
            <a:r>
              <a:rPr sz="1900" spc="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Development.</a:t>
            </a:r>
            <a:endParaRPr sz="1900">
              <a:latin typeface="Schoolbook Uralic"/>
              <a:cs typeface="Schoolbook Uralic"/>
            </a:endParaRPr>
          </a:p>
          <a:p>
            <a:pPr marL="241300" marR="5080" indent="-229235">
              <a:lnSpc>
                <a:spcPct val="12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241935" algn="l"/>
                <a:tab pos="1108710" algn="l"/>
                <a:tab pos="1922145" algn="l"/>
                <a:tab pos="2396490" algn="l"/>
                <a:tab pos="3713479" algn="l"/>
                <a:tab pos="5217795" algn="l"/>
                <a:tab pos="5622925" algn="l"/>
                <a:tab pos="6777990" algn="l"/>
                <a:tab pos="7331709" algn="l"/>
                <a:tab pos="8546465" algn="l"/>
                <a:tab pos="8939530" algn="l"/>
              </a:tabLst>
            </a:pP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CA</a:t>
            </a:r>
            <a:r>
              <a:rPr sz="1900" spc="5" dirty="0">
                <a:solidFill>
                  <a:srgbClr val="FFFFFF"/>
                </a:solidFill>
                <a:latin typeface="Schoolbook Uralic"/>
                <a:cs typeface="Schoolbook Uralic"/>
              </a:rPr>
              <a:t>S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of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f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ers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import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a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nt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op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p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or</a:t>
            </a:r>
            <a:r>
              <a:rPr sz="19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t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u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n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ity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19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t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o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al</a:t>
            </a:r>
            <a:r>
              <a:rPr sz="19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l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ev</a:t>
            </a:r>
            <a:r>
              <a:rPr sz="19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i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at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th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e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pr</a:t>
            </a:r>
            <a:r>
              <a:rPr sz="1900" spc="5" dirty="0">
                <a:solidFill>
                  <a:srgbClr val="FFFFFF"/>
                </a:solidFill>
                <a:latin typeface="Schoolbook Uralic"/>
                <a:cs typeface="Schoolbook Uralic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blem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s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of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	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a</a:t>
            </a:r>
            <a:r>
              <a:rPr sz="1900" spc="5" dirty="0">
                <a:solidFill>
                  <a:srgbClr val="FFFFFF"/>
                </a:solidFill>
                <a:latin typeface="Schoolbook Uralic"/>
                <a:cs typeface="Schoolbook Uralic"/>
              </a:rPr>
              <a:t>p</a:t>
            </a: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p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lication  development and</a:t>
            </a:r>
            <a:r>
              <a:rPr sz="19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maintenance.</a:t>
            </a:r>
            <a:endParaRPr sz="19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0" y="851916"/>
            <a:ext cx="8269605" cy="970915"/>
            <a:chOff x="1981200" y="851916"/>
            <a:chExt cx="8269605" cy="970915"/>
          </a:xfrm>
        </p:grpSpPr>
        <p:sp>
          <p:nvSpPr>
            <p:cNvPr id="3" name="object 3"/>
            <p:cNvSpPr/>
            <p:nvPr/>
          </p:nvSpPr>
          <p:spPr>
            <a:xfrm>
              <a:off x="1981200" y="851916"/>
              <a:ext cx="4440936" cy="97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39967" y="851916"/>
              <a:ext cx="4410455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3929" y="960247"/>
            <a:ext cx="77139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USE OF CASE IN</a:t>
            </a:r>
            <a:r>
              <a:rPr spc="-45" dirty="0"/>
              <a:t> </a:t>
            </a:r>
            <a:r>
              <a:rPr spc="-5" dirty="0"/>
              <a:t>ORGANIZATIONS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1916" y="2078735"/>
            <a:ext cx="5187950" cy="3535679"/>
            <a:chOff x="851916" y="2078735"/>
            <a:chExt cx="5187950" cy="3535679"/>
          </a:xfrm>
        </p:grpSpPr>
        <p:sp>
          <p:nvSpPr>
            <p:cNvPr id="7" name="object 7"/>
            <p:cNvSpPr/>
            <p:nvPr/>
          </p:nvSpPr>
          <p:spPr>
            <a:xfrm>
              <a:off x="851916" y="2103119"/>
              <a:ext cx="417576" cy="542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9848" y="2078735"/>
              <a:ext cx="4899660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18987" y="2078735"/>
              <a:ext cx="420624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1916" y="2595371"/>
              <a:ext cx="417576" cy="542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9848" y="2570987"/>
              <a:ext cx="2525267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4595" y="2570987"/>
              <a:ext cx="1903476" cy="579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916" y="3089147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9848" y="3064763"/>
              <a:ext cx="1216152" cy="5791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1916" y="3581399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9848" y="3557015"/>
              <a:ext cx="2156460" cy="5791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916" y="4073651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9848" y="4049267"/>
              <a:ext cx="1243584" cy="5791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2912" y="4049267"/>
              <a:ext cx="1903476" cy="5791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916" y="4567427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9848" y="4543043"/>
              <a:ext cx="3317748" cy="5791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37076" y="4543043"/>
              <a:ext cx="810768" cy="5791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1916" y="5059679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9848" y="5035295"/>
              <a:ext cx="1418843" cy="5791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38172" y="5035295"/>
              <a:ext cx="1807464" cy="57912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92530" y="2148916"/>
            <a:ext cx="4874895" cy="3288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2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00" b="1" spc="-170" dirty="0">
                <a:solidFill>
                  <a:srgbClr val="FFFFFF"/>
                </a:solidFill>
                <a:latin typeface="Verdana"/>
                <a:cs typeface="Verdana"/>
              </a:rPr>
              <a:t>facilitate </a:t>
            </a:r>
            <a:r>
              <a:rPr sz="2000" b="1" spc="-204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2000" b="1" spc="-23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2000" b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70" dirty="0">
                <a:solidFill>
                  <a:srgbClr val="FFFFFF"/>
                </a:solidFill>
                <a:latin typeface="Verdana"/>
                <a:cs typeface="Verdana"/>
              </a:rPr>
              <a:t>methodology: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175" dirty="0">
                <a:solidFill>
                  <a:srgbClr val="FFFFFF"/>
                </a:solidFill>
                <a:latin typeface="Verdana"/>
                <a:cs typeface="Verdana"/>
              </a:rPr>
              <a:t>Rapid </a:t>
            </a:r>
            <a:r>
              <a:rPr sz="2000" b="1" spc="-18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sz="20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215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229" dirty="0">
                <a:solidFill>
                  <a:srgbClr val="FFFFFF"/>
                </a:solidFill>
                <a:latin typeface="Verdana"/>
                <a:cs typeface="Verdana"/>
              </a:rPr>
              <a:t>Documentation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225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20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29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250" dirty="0">
                <a:solidFill>
                  <a:srgbClr val="FFFFFF"/>
                </a:solidFill>
                <a:latin typeface="Verdana"/>
                <a:cs typeface="Verdana"/>
              </a:rPr>
              <a:t>Reduce </a:t>
            </a:r>
            <a:r>
              <a:rPr sz="2000" b="1" spc="-21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000" b="1" spc="-229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20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60" dirty="0">
                <a:solidFill>
                  <a:srgbClr val="FFFFFF"/>
                </a:solidFill>
                <a:latin typeface="Verdana"/>
                <a:cs typeface="Verdana"/>
              </a:rPr>
              <a:t>cost</a:t>
            </a:r>
            <a:endParaRPr sz="20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-254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r>
              <a:rPr sz="20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185" dirty="0">
                <a:solidFill>
                  <a:srgbClr val="FFFFFF"/>
                </a:solidFill>
                <a:latin typeface="Verdana"/>
                <a:cs typeface="Verdana"/>
              </a:rPr>
              <a:t>Productivity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605" y="960247"/>
            <a:ext cx="68072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ENVIRONMENT HAVING</a:t>
            </a:r>
            <a:r>
              <a:rPr spc="-20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1772411" y="1790700"/>
            <a:ext cx="9304020" cy="463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1359" y="851916"/>
            <a:ext cx="5709285" cy="970915"/>
            <a:chOff x="3261359" y="851916"/>
            <a:chExt cx="5709285" cy="970915"/>
          </a:xfrm>
        </p:grpSpPr>
        <p:sp>
          <p:nvSpPr>
            <p:cNvPr id="3" name="object 3"/>
            <p:cNvSpPr/>
            <p:nvPr/>
          </p:nvSpPr>
          <p:spPr>
            <a:xfrm>
              <a:off x="3261359" y="851916"/>
              <a:ext cx="4157472" cy="97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36663" y="851916"/>
              <a:ext cx="2133600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14471" y="960247"/>
            <a:ext cx="51523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7480" algn="l"/>
              </a:tabLst>
            </a:pPr>
            <a:r>
              <a:rPr spc="-5" dirty="0"/>
              <a:t>ROLE	OF CASE</a:t>
            </a:r>
            <a:r>
              <a:rPr spc="-65" dirty="0"/>
              <a:t> </a:t>
            </a:r>
            <a:r>
              <a:rPr spc="-10" dirty="0"/>
              <a:t>TOOLS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90113" y="2126107"/>
            <a:ext cx="580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CASE tools play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major role in the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following</a:t>
            </a:r>
            <a:r>
              <a:rPr sz="180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activities</a:t>
            </a:r>
            <a:endParaRPr sz="1800">
              <a:latin typeface="Schoolbook Uralic"/>
              <a:cs typeface="Schoolbook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2494026"/>
            <a:ext cx="461645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470534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Project</a:t>
            </a:r>
            <a:r>
              <a:rPr sz="3200" spc="-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Management</a:t>
            </a:r>
            <a:endParaRPr sz="3200">
              <a:latin typeface="Schoolbook Uralic"/>
              <a:cs typeface="Schoolbook Uralic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Data</a:t>
            </a:r>
            <a:r>
              <a:rPr sz="3200" spc="-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Dictionary</a:t>
            </a:r>
            <a:endParaRPr sz="3200">
              <a:latin typeface="Schoolbook Uralic"/>
              <a:cs typeface="Schoolbook Uralic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32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Code</a:t>
            </a:r>
            <a:r>
              <a:rPr sz="320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Generation</a:t>
            </a:r>
            <a:endParaRPr sz="3200">
              <a:latin typeface="Schoolbook Uralic"/>
              <a:cs typeface="Schoolbook Uralic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User </a:t>
            </a:r>
            <a:r>
              <a:rPr sz="32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Interface</a:t>
            </a:r>
            <a:r>
              <a:rPr sz="3200" spc="-8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Design</a:t>
            </a:r>
            <a:endParaRPr sz="3200">
              <a:latin typeface="Schoolbook Uralic"/>
              <a:cs typeface="Schoolbook Uralic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Schema</a:t>
            </a:r>
            <a:r>
              <a:rPr sz="320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generation</a:t>
            </a:r>
            <a:endParaRPr sz="3200">
              <a:latin typeface="Schoolbook Uralic"/>
              <a:cs typeface="Schoolbook Uralic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Reverse</a:t>
            </a:r>
            <a:r>
              <a:rPr sz="3200" spc="-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engineering</a:t>
            </a:r>
            <a:endParaRPr sz="3200">
              <a:latin typeface="Schoolbook Uralic"/>
              <a:cs typeface="Schoolbook Uralic"/>
            </a:endParaRPr>
          </a:p>
          <a:p>
            <a:pPr marL="469900" indent="-457834">
              <a:lnSpc>
                <a:spcPct val="100000"/>
              </a:lnSpc>
              <a:buFont typeface="Wingdings"/>
              <a:buChar char=""/>
              <a:tabLst>
                <a:tab pos="470534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Re-engineering</a:t>
            </a:r>
            <a:endParaRPr sz="3200">
              <a:latin typeface="Schoolbook Uralic"/>
              <a:cs typeface="Schoolbook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0803" y="2494026"/>
            <a:ext cx="493395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Document</a:t>
            </a:r>
            <a:r>
              <a:rPr sz="3200" spc="-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generation</a:t>
            </a:r>
            <a:endParaRPr sz="3200">
              <a:latin typeface="Schoolbook Uralic"/>
              <a:cs typeface="Schoolbook Uralic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"/>
              <a:tabLst>
                <a:tab pos="469900" algn="l"/>
              </a:tabLst>
            </a:pPr>
            <a:r>
              <a:rPr sz="3200" spc="-40" dirty="0">
                <a:solidFill>
                  <a:srgbClr val="FFFFFF"/>
                </a:solidFill>
                <a:latin typeface="Schoolbook Uralic"/>
                <a:cs typeface="Schoolbook Uralic"/>
              </a:rPr>
              <a:t>Version </a:t>
            </a: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control</a:t>
            </a:r>
            <a:endParaRPr sz="3200">
              <a:latin typeface="Schoolbook Uralic"/>
              <a:cs typeface="Schoolbook Uralic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"/>
              <a:tabLst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OO </a:t>
            </a:r>
            <a:r>
              <a:rPr sz="32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analysis and</a:t>
            </a:r>
            <a:r>
              <a:rPr sz="3200" spc="-5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design</a:t>
            </a:r>
            <a:endParaRPr sz="3200">
              <a:latin typeface="Schoolbook Uralic"/>
              <a:cs typeface="Schoolbook Uralic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"/>
              <a:tabLst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Software</a:t>
            </a:r>
            <a:r>
              <a:rPr sz="320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testing</a:t>
            </a:r>
            <a:endParaRPr sz="3200">
              <a:latin typeface="Schoolbook Uralic"/>
              <a:cs typeface="Schoolbook Uralic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"/>
              <a:tabLst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Data</a:t>
            </a:r>
            <a:r>
              <a:rPr sz="320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modelling</a:t>
            </a:r>
            <a:endParaRPr sz="3200">
              <a:latin typeface="Schoolbook Uralic"/>
              <a:cs typeface="Schoolbook Uralic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"/>
              <a:tabLst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Project</a:t>
            </a:r>
            <a:r>
              <a:rPr sz="320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scheduling</a:t>
            </a:r>
            <a:endParaRPr sz="3200">
              <a:latin typeface="Schoolbook Uralic"/>
              <a:cs typeface="Schoolbook Uralic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"/>
              <a:tabLst>
                <a:tab pos="469900" algn="l"/>
              </a:tabLst>
            </a:pPr>
            <a:r>
              <a:rPr sz="32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Cost</a:t>
            </a:r>
            <a:r>
              <a:rPr sz="3200" spc="-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3200" dirty="0">
                <a:solidFill>
                  <a:srgbClr val="FFFFFF"/>
                </a:solidFill>
                <a:latin typeface="Schoolbook Uralic"/>
                <a:cs typeface="Schoolbook Uralic"/>
              </a:rPr>
              <a:t>estimation</a:t>
            </a:r>
            <a:endParaRPr sz="32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6411" y="851916"/>
            <a:ext cx="5640705" cy="970915"/>
            <a:chOff x="3296411" y="851916"/>
            <a:chExt cx="5640705" cy="970915"/>
          </a:xfrm>
        </p:grpSpPr>
        <p:sp>
          <p:nvSpPr>
            <p:cNvPr id="3" name="object 3"/>
            <p:cNvSpPr/>
            <p:nvPr/>
          </p:nvSpPr>
          <p:spPr>
            <a:xfrm>
              <a:off x="3296411" y="851916"/>
              <a:ext cx="4088891" cy="97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03135" y="851916"/>
              <a:ext cx="2133600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49522" y="960247"/>
            <a:ext cx="50838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USES OF CASE</a:t>
            </a:r>
            <a:r>
              <a:rPr spc="-50" dirty="0"/>
              <a:t> </a:t>
            </a:r>
            <a:r>
              <a:rPr spc="-10" dirty="0"/>
              <a:t>TOOLS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1916" y="1679448"/>
            <a:ext cx="10290175" cy="3647440"/>
            <a:chOff x="851916" y="1679448"/>
            <a:chExt cx="10290175" cy="3647440"/>
          </a:xfrm>
        </p:grpSpPr>
        <p:sp>
          <p:nvSpPr>
            <p:cNvPr id="7" name="object 7"/>
            <p:cNvSpPr/>
            <p:nvPr/>
          </p:nvSpPr>
          <p:spPr>
            <a:xfrm>
              <a:off x="851916" y="1703832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9848" y="1679448"/>
              <a:ext cx="8013192" cy="579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1916" y="2196084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9848" y="2171700"/>
              <a:ext cx="10072116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9848" y="2537460"/>
              <a:ext cx="2863595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916" y="3055620"/>
              <a:ext cx="417576" cy="542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9848" y="3031236"/>
              <a:ext cx="9755124" cy="5791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9848" y="3396996"/>
              <a:ext cx="1952243" cy="5791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1916" y="3913632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9848" y="3889248"/>
              <a:ext cx="4608576" cy="5791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1916" y="4405883"/>
              <a:ext cx="417576" cy="542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9848" y="4381500"/>
              <a:ext cx="9784080" cy="57911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9848" y="4747260"/>
              <a:ext cx="1514855" cy="57911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4183" y="4747260"/>
              <a:ext cx="1322832" cy="5791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06495" y="4747260"/>
              <a:ext cx="3486911" cy="57911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92530" y="1749932"/>
            <a:ext cx="9906000" cy="339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Reduce the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cost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as they automate many repetitive manual</a:t>
            </a:r>
            <a:r>
              <a:rPr sz="2000" spc="-1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tasks.</a:t>
            </a:r>
            <a:endParaRPr sz="2000">
              <a:latin typeface="Schoolbook Uralic"/>
              <a:cs typeface="Schoolbook Uralic"/>
            </a:endParaRPr>
          </a:p>
          <a:p>
            <a:pPr marL="241300" marR="5080" indent="-229235">
              <a:lnSpc>
                <a:spcPct val="12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Reduce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development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time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the project as they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support standardization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and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avoid 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repetition and</a:t>
            </a:r>
            <a:r>
              <a:rPr sz="2000" spc="-4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reuse.</a:t>
            </a:r>
            <a:endParaRPr sz="20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Develop better quality complex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projects as they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provide greater consistency</a:t>
            </a:r>
            <a:r>
              <a:rPr sz="2000" spc="-3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and</a:t>
            </a:r>
            <a:endParaRPr sz="2000">
              <a:latin typeface="Schoolbook Uralic"/>
              <a:cs typeface="Schoolbook Uralic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coordination.</a:t>
            </a:r>
            <a:endParaRPr sz="200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Create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good quality</a:t>
            </a:r>
            <a:r>
              <a:rPr sz="2000" spc="-9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documentation.</a:t>
            </a:r>
            <a:endParaRPr sz="2000">
              <a:latin typeface="Schoolbook Uralic"/>
              <a:cs typeface="Schoolbook Uralic"/>
            </a:endParaRPr>
          </a:p>
          <a:p>
            <a:pPr marL="241300" marR="292100" indent="-229235">
              <a:lnSpc>
                <a:spcPct val="12000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Create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systems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that are maintainable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because of proper control of</a:t>
            </a:r>
            <a:r>
              <a:rPr sz="2000" spc="-17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configuration  item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that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support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traceability</a:t>
            </a:r>
            <a:r>
              <a:rPr sz="2000" spc="-13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requirements.</a:t>
            </a:r>
            <a:endParaRPr sz="20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80488" y="851916"/>
            <a:ext cx="7470775" cy="970915"/>
            <a:chOff x="2380488" y="851916"/>
            <a:chExt cx="7470775" cy="970915"/>
          </a:xfrm>
        </p:grpSpPr>
        <p:sp>
          <p:nvSpPr>
            <p:cNvPr id="3" name="object 3"/>
            <p:cNvSpPr/>
            <p:nvPr/>
          </p:nvSpPr>
          <p:spPr>
            <a:xfrm>
              <a:off x="2380488" y="851916"/>
              <a:ext cx="5919216" cy="9707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17535" y="851916"/>
              <a:ext cx="2133600" cy="9707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3217" y="960247"/>
            <a:ext cx="69145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CATEGORIES OF CASE</a:t>
            </a:r>
            <a:r>
              <a:rPr spc="-20" dirty="0"/>
              <a:t> </a:t>
            </a:r>
            <a:r>
              <a:rPr spc="-10" dirty="0"/>
              <a:t>TOOLS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7240" y="2066544"/>
            <a:ext cx="9366885" cy="3075940"/>
            <a:chOff x="777240" y="2066544"/>
            <a:chExt cx="9366885" cy="3075940"/>
          </a:xfrm>
        </p:grpSpPr>
        <p:sp>
          <p:nvSpPr>
            <p:cNvPr id="7" name="object 7"/>
            <p:cNvSpPr/>
            <p:nvPr/>
          </p:nvSpPr>
          <p:spPr>
            <a:xfrm>
              <a:off x="809244" y="2066544"/>
              <a:ext cx="9334500" cy="6918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9244" y="2505456"/>
              <a:ext cx="1871472" cy="6918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7240" y="3058668"/>
              <a:ext cx="781812" cy="8046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4440" y="3058668"/>
              <a:ext cx="1860804" cy="8046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0612" y="3058668"/>
              <a:ext cx="2514600" cy="8046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240" y="3698748"/>
              <a:ext cx="781812" cy="8046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4440" y="3698748"/>
              <a:ext cx="3988308" cy="8046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240" y="4337304"/>
              <a:ext cx="781812" cy="8046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4440" y="4337304"/>
              <a:ext cx="4983480" cy="8046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2530" y="2079942"/>
            <a:ext cx="8867775" cy="28136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CASE tools are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classified in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to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following categories </a:t>
            </a: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due to</a:t>
            </a:r>
            <a:r>
              <a:rPr sz="2400" spc="-10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400" dirty="0">
                <a:solidFill>
                  <a:srgbClr val="FFFFFF"/>
                </a:solidFill>
                <a:latin typeface="Schoolbook Uralic"/>
                <a:cs typeface="Schoolbook Uralic"/>
              </a:rPr>
              <a:t>their</a:t>
            </a:r>
            <a:endParaRPr sz="2400">
              <a:latin typeface="Schoolbook Uralic"/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activities:</a:t>
            </a:r>
            <a:endParaRPr sz="2400">
              <a:latin typeface="Schoolbook Uralic"/>
              <a:cs typeface="Schoolbook Uralic"/>
            </a:endParaRPr>
          </a:p>
          <a:p>
            <a:pPr marL="469900" indent="-457834">
              <a:lnSpc>
                <a:spcPct val="100000"/>
              </a:lnSpc>
              <a:spcBef>
                <a:spcPts val="16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UPPER CASE</a:t>
            </a:r>
            <a:r>
              <a:rPr sz="2800" spc="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Schoolbook Uralic"/>
                <a:cs typeface="Schoolbook Uralic"/>
              </a:rPr>
              <a:t>Tools</a:t>
            </a:r>
            <a:endParaRPr sz="2800">
              <a:latin typeface="Schoolbook Uralic"/>
              <a:cs typeface="Schoolbook Uralic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LOWER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CASE</a:t>
            </a:r>
            <a:r>
              <a:rPr sz="2800" spc="1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Schoolbook Uralic"/>
                <a:cs typeface="Schoolbook Uralic"/>
              </a:rPr>
              <a:t>Tools</a:t>
            </a:r>
            <a:endParaRPr sz="2800">
              <a:latin typeface="Schoolbook Uralic"/>
              <a:cs typeface="Schoolbook Uralic"/>
            </a:endParaRPr>
          </a:p>
          <a:p>
            <a:pPr marL="469900" indent="-457834">
              <a:lnSpc>
                <a:spcPct val="100000"/>
              </a:lnSpc>
              <a:spcBef>
                <a:spcPts val="167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80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INTEGRATED </a:t>
            </a:r>
            <a:r>
              <a:rPr sz="28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CASE</a:t>
            </a:r>
            <a:r>
              <a:rPr sz="2800" spc="7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800" spc="-55" dirty="0">
                <a:solidFill>
                  <a:srgbClr val="FFFFFF"/>
                </a:solidFill>
                <a:latin typeface="Schoolbook Uralic"/>
                <a:cs typeface="Schoolbook Uralic"/>
              </a:rPr>
              <a:t>Tools</a:t>
            </a:r>
            <a:endParaRPr sz="280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0488" y="851916"/>
            <a:ext cx="7470648" cy="97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3217" y="960247"/>
            <a:ext cx="69195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CATEGORIES OF CASE</a:t>
            </a:r>
            <a:r>
              <a:rPr spc="10" dirty="0"/>
              <a:t> </a:t>
            </a:r>
            <a:r>
              <a:rPr spc="-5" dirty="0"/>
              <a:t>TOOLS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2400" y="1456944"/>
            <a:ext cx="7647940" cy="3415665"/>
            <a:chOff x="152400" y="1456944"/>
            <a:chExt cx="7647940" cy="3415665"/>
          </a:xfrm>
        </p:grpSpPr>
        <p:sp>
          <p:nvSpPr>
            <p:cNvPr id="5" name="object 5"/>
            <p:cNvSpPr/>
            <p:nvPr/>
          </p:nvSpPr>
          <p:spPr>
            <a:xfrm>
              <a:off x="152400" y="1456944"/>
              <a:ext cx="1272540" cy="551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067" y="1926336"/>
              <a:ext cx="397763" cy="515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" y="1901952"/>
              <a:ext cx="960119" cy="5516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5839" y="1901952"/>
              <a:ext cx="6673596" cy="5516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000" y="2220468"/>
              <a:ext cx="2287524" cy="5516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33244" y="2220468"/>
              <a:ext cx="1569720" cy="5516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67684" y="2220468"/>
              <a:ext cx="3581400" cy="5516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3804" y="2220468"/>
              <a:ext cx="402335" cy="5516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2665476"/>
              <a:ext cx="1339596" cy="5516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3067" y="3136392"/>
              <a:ext cx="397763" cy="5151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00" y="3112008"/>
              <a:ext cx="7351776" cy="5516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97495" y="3112008"/>
              <a:ext cx="402335" cy="5516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" y="3557016"/>
              <a:ext cx="2820924" cy="5516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8044" y="3557016"/>
              <a:ext cx="973835" cy="5516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067" y="4026408"/>
              <a:ext cx="397763" cy="515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4002023"/>
              <a:ext cx="594360" cy="55168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080" y="4002023"/>
              <a:ext cx="1812036" cy="5516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16835" y="4002023"/>
              <a:ext cx="416051" cy="55168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7607" y="4002023"/>
              <a:ext cx="5443728" cy="5516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000" y="4320539"/>
              <a:ext cx="1952244" cy="5516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pc="-90" dirty="0"/>
              <a:t>UPPER:</a:t>
            </a:r>
          </a:p>
          <a:p>
            <a:pPr marL="241300" marR="196215" indent="-229235">
              <a:lnSpc>
                <a:spcPct val="11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b="0" spc="-5" dirty="0">
                <a:latin typeface="Schoolbook Uralic"/>
                <a:cs typeface="Schoolbook Uralic"/>
              </a:rPr>
              <a:t>They support </a:t>
            </a:r>
            <a:r>
              <a:rPr b="0" spc="-10" dirty="0">
                <a:latin typeface="Schoolbook Uralic"/>
                <a:cs typeface="Schoolbook Uralic"/>
              </a:rPr>
              <a:t>the </a:t>
            </a:r>
            <a:r>
              <a:rPr b="0" spc="-5" dirty="0">
                <a:latin typeface="Schoolbook Uralic"/>
                <a:cs typeface="Schoolbook Uralic"/>
              </a:rPr>
              <a:t>analysis and </a:t>
            </a:r>
            <a:r>
              <a:rPr b="0" spc="-10" dirty="0">
                <a:latin typeface="Schoolbook Uralic"/>
                <a:cs typeface="Schoolbook Uralic"/>
              </a:rPr>
              <a:t>the </a:t>
            </a:r>
            <a:r>
              <a:rPr b="0" spc="-5" dirty="0">
                <a:latin typeface="Schoolbook Uralic"/>
                <a:cs typeface="Schoolbook Uralic"/>
              </a:rPr>
              <a:t>design phase. They include  </a:t>
            </a:r>
            <a:r>
              <a:rPr b="0" spc="-10" dirty="0">
                <a:latin typeface="Schoolbook Uralic"/>
                <a:cs typeface="Schoolbook Uralic"/>
              </a:rPr>
              <a:t>tools </a:t>
            </a:r>
            <a:r>
              <a:rPr b="0" spc="-5" dirty="0">
                <a:latin typeface="Schoolbook Uralic"/>
                <a:cs typeface="Schoolbook Uralic"/>
              </a:rPr>
              <a:t>for analysis modelling, reports and forms</a:t>
            </a:r>
            <a:r>
              <a:rPr b="0" spc="40" dirty="0">
                <a:latin typeface="Schoolbook Uralic"/>
                <a:cs typeface="Schoolbook Uralic"/>
              </a:rPr>
              <a:t> </a:t>
            </a:r>
            <a:r>
              <a:rPr b="0" spc="-5" dirty="0">
                <a:latin typeface="Schoolbook Uralic"/>
                <a:cs typeface="Schoolbook Uralic"/>
              </a:rPr>
              <a:t>generation.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pc="-105" dirty="0"/>
              <a:t>LOWER:</a:t>
            </a:r>
          </a:p>
          <a:p>
            <a:pPr marL="12700" marR="5080">
              <a:lnSpc>
                <a:spcPct val="153700"/>
              </a:lnSpc>
              <a:spcBef>
                <a:spcPts val="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b="0" spc="-5" dirty="0">
                <a:latin typeface="Schoolbook Uralic"/>
                <a:cs typeface="Schoolbook Uralic"/>
              </a:rPr>
              <a:t>They support </a:t>
            </a:r>
            <a:r>
              <a:rPr b="0" spc="-10" dirty="0">
                <a:latin typeface="Schoolbook Uralic"/>
                <a:cs typeface="Schoolbook Uralic"/>
              </a:rPr>
              <a:t>the </a:t>
            </a:r>
            <a:r>
              <a:rPr b="0" spc="-5" dirty="0">
                <a:latin typeface="Schoolbook Uralic"/>
                <a:cs typeface="Schoolbook Uralic"/>
              </a:rPr>
              <a:t>coding phase, configuration </a:t>
            </a:r>
            <a:r>
              <a:rPr b="0" spc="-10" dirty="0">
                <a:latin typeface="Schoolbook Uralic"/>
                <a:cs typeface="Schoolbook Uralic"/>
              </a:rPr>
              <a:t>management, </a:t>
            </a:r>
            <a:r>
              <a:rPr b="0" dirty="0">
                <a:latin typeface="Schoolbook Uralic"/>
                <a:cs typeface="Schoolbook Uralic"/>
              </a:rPr>
              <a:t>etc.  </a:t>
            </a:r>
            <a:r>
              <a:rPr spc="-70" dirty="0"/>
              <a:t>INTEGRATED </a:t>
            </a:r>
            <a:r>
              <a:rPr spc="-45" dirty="0"/>
              <a:t>CASE</a:t>
            </a:r>
            <a:r>
              <a:rPr spc="-250" dirty="0"/>
              <a:t> </a:t>
            </a:r>
            <a:r>
              <a:rPr spc="-240" dirty="0"/>
              <a:t>Tools:</a:t>
            </a:r>
          </a:p>
          <a:p>
            <a:pPr marL="241300" indent="-22923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b="0" spc="-5" dirty="0">
                <a:latin typeface="Schoolbook Uralic"/>
                <a:cs typeface="Schoolbook Uralic"/>
              </a:rPr>
              <a:t>It is known as I-CASE and also supports </a:t>
            </a:r>
            <a:r>
              <a:rPr b="0" spc="-10" dirty="0">
                <a:latin typeface="Schoolbook Uralic"/>
                <a:cs typeface="Schoolbook Uralic"/>
              </a:rPr>
              <a:t>analysis, </a:t>
            </a:r>
            <a:r>
              <a:rPr b="0" spc="-5" dirty="0">
                <a:latin typeface="Schoolbook Uralic"/>
                <a:cs typeface="Schoolbook Uralic"/>
              </a:rPr>
              <a:t>design</a:t>
            </a:r>
            <a:r>
              <a:rPr b="0" spc="45" dirty="0">
                <a:latin typeface="Schoolbook Uralic"/>
                <a:cs typeface="Schoolbook Uralic"/>
              </a:rPr>
              <a:t> </a:t>
            </a:r>
            <a:r>
              <a:rPr b="0" spc="-5" dirty="0">
                <a:latin typeface="Schoolbook Uralic"/>
                <a:cs typeface="Schoolbook Uralic"/>
              </a:rPr>
              <a:t>and</a:t>
            </a:r>
          </a:p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b="0" spc="-5" dirty="0">
                <a:latin typeface="Schoolbook Uralic"/>
                <a:cs typeface="Schoolbook Uralic"/>
              </a:rPr>
              <a:t>coding phases.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54626" y="5864453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0" marR="5080" indent="-22866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In </a:t>
            </a:r>
            <a:r>
              <a:rPr sz="180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Water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Fall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Model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these Phases are supported by UPPER and 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LOWER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CASE </a:t>
            </a:r>
            <a:r>
              <a:rPr sz="1800" spc="-35" dirty="0">
                <a:solidFill>
                  <a:srgbClr val="FFFFFF"/>
                </a:solidFill>
                <a:latin typeface="Schoolbook Uralic"/>
                <a:cs typeface="Schoolbook Uralic"/>
              </a:rPr>
              <a:t>Tools</a:t>
            </a:r>
            <a:endParaRPr sz="1800">
              <a:latin typeface="Schoolbook Uralic"/>
              <a:cs typeface="Schoolbook Ural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80019" y="1601724"/>
            <a:ext cx="4183379" cy="38831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A9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513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Uralic</vt:lpstr>
      <vt:lpstr>Calibri</vt:lpstr>
      <vt:lpstr>Schoolbook Uralic</vt:lpstr>
      <vt:lpstr>Verdana</vt:lpstr>
      <vt:lpstr>Wingdings</vt:lpstr>
      <vt:lpstr>Office Theme</vt:lpstr>
      <vt:lpstr>CASE TOOLS</vt:lpstr>
      <vt:lpstr>OUTLINE</vt:lpstr>
      <vt:lpstr>What?</vt:lpstr>
      <vt:lpstr>USE OF CASE IN ORGANIZATIONS</vt:lpstr>
      <vt:lpstr>ENVIRONMENT HAVING CASE</vt:lpstr>
      <vt:lpstr>ROLE OF CASE TOOLS</vt:lpstr>
      <vt:lpstr>USES OF CASE TOOLS</vt:lpstr>
      <vt:lpstr>CATEGORIES OF CASE TOOLS</vt:lpstr>
      <vt:lpstr>CATEGORIES OF CASE TOOLS</vt:lpstr>
      <vt:lpstr>CHARACTERISTICS OF SUCCESSFUL CASE  TOOL</vt:lpstr>
      <vt:lpstr>ADVANTAGES AND DISADVANTAGES OF  CASE TOOLS</vt:lpstr>
      <vt:lpstr>USE CASE DIAGRAMS</vt:lpstr>
      <vt:lpstr>Components of Use Case Diagrams</vt:lpstr>
      <vt:lpstr>ATM Machine System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TOOLS</dc:title>
  <dc:creator>Arkit Shah</dc:creator>
  <cp:lastModifiedBy>Arkit Shah</cp:lastModifiedBy>
  <cp:revision>4</cp:revision>
  <dcterms:created xsi:type="dcterms:W3CDTF">2020-04-10T09:29:27Z</dcterms:created>
  <dcterms:modified xsi:type="dcterms:W3CDTF">2020-04-10T09:35:00Z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2020-04-10T00:00:00Z</vt:filetime>
  </property>
</Properties>
</file>