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09076" y="1676400"/>
            <a:ext cx="2819400" cy="2819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606028" y="6095999"/>
            <a:ext cx="993648" cy="7619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398252" y="0"/>
            <a:ext cx="765048" cy="12085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5496" y="2078482"/>
            <a:ext cx="5001006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5050" y="3045967"/>
            <a:ext cx="10121900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96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WaterFall</a:t>
            </a:r>
            <a:r>
              <a:rPr spc="-50" dirty="0"/>
              <a:t> </a:t>
            </a:r>
            <a:r>
              <a:rPr spc="105" dirty="0"/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54102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NAME-KRIMA SHAH</a:t>
            </a:r>
          </a:p>
          <a:p>
            <a:r>
              <a:rPr lang="en-IN" dirty="0" smtClean="0"/>
              <a:t>ENROLLMENT NO-170410107102</a:t>
            </a:r>
          </a:p>
          <a:p>
            <a:r>
              <a:rPr lang="en-IN" dirty="0" smtClean="0"/>
              <a:t>TY-CE-2 BATCH-B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286" y="1181861"/>
            <a:ext cx="6776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FFFFFF"/>
                </a:solidFill>
              </a:rPr>
              <a:t>What </a:t>
            </a:r>
            <a:r>
              <a:rPr spc="-140" dirty="0">
                <a:solidFill>
                  <a:srgbClr val="FFFFFF"/>
                </a:solidFill>
              </a:rPr>
              <a:t>is </a:t>
            </a:r>
            <a:r>
              <a:rPr dirty="0">
                <a:solidFill>
                  <a:srgbClr val="FFFFFF"/>
                </a:solidFill>
              </a:rPr>
              <a:t>Waterfall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Model?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2422" y="3264789"/>
            <a:ext cx="101568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waterfall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linear,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sequential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800" spc="1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development life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cycle 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(SDLC) </a:t>
            </a:r>
            <a:r>
              <a:rPr sz="2800" spc="5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popular 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product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development. 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waterfall 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emphasizes 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logical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progression </a:t>
            </a:r>
            <a:r>
              <a:rPr sz="2800" spc="9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steps.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117" y="1590497"/>
            <a:ext cx="8665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65" dirty="0">
                <a:solidFill>
                  <a:srgbClr val="FFFFFF"/>
                </a:solidFill>
              </a:rPr>
              <a:t>One </a:t>
            </a:r>
            <a:r>
              <a:rPr sz="3200" spc="35" dirty="0">
                <a:solidFill>
                  <a:srgbClr val="FFFFFF"/>
                </a:solidFill>
              </a:rPr>
              <a:t>should </a:t>
            </a:r>
            <a:r>
              <a:rPr sz="3200" spc="-70" dirty="0">
                <a:solidFill>
                  <a:srgbClr val="FFFFFF"/>
                </a:solidFill>
              </a:rPr>
              <a:t>use </a:t>
            </a:r>
            <a:r>
              <a:rPr sz="3200" spc="60" dirty="0">
                <a:solidFill>
                  <a:srgbClr val="FFFFFF"/>
                </a:solidFill>
              </a:rPr>
              <a:t>the </a:t>
            </a:r>
            <a:r>
              <a:rPr sz="3200" spc="25" dirty="0">
                <a:solidFill>
                  <a:srgbClr val="FFFFFF"/>
                </a:solidFill>
              </a:rPr>
              <a:t>waterfall </a:t>
            </a:r>
            <a:r>
              <a:rPr sz="3200" spc="95" dirty="0">
                <a:solidFill>
                  <a:srgbClr val="FFFFFF"/>
                </a:solidFill>
              </a:rPr>
              <a:t>model </a:t>
            </a:r>
            <a:r>
              <a:rPr sz="3200" spc="50" dirty="0">
                <a:solidFill>
                  <a:srgbClr val="FFFFFF"/>
                </a:solidFill>
              </a:rPr>
              <a:t>only</a:t>
            </a:r>
            <a:r>
              <a:rPr sz="3200" spc="-25" dirty="0">
                <a:solidFill>
                  <a:srgbClr val="FFFFFF"/>
                </a:solidFill>
              </a:rPr>
              <a:t> </a:t>
            </a:r>
            <a:r>
              <a:rPr sz="3200" spc="5" dirty="0">
                <a:solidFill>
                  <a:srgbClr val="FFFFFF"/>
                </a:solidFill>
              </a:rPr>
              <a:t>when: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453890" y="2956405"/>
            <a:ext cx="6519545" cy="17875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315"/>
              </a:spcBef>
            </a:pPr>
            <a:r>
              <a:rPr sz="2800" spc="26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Requirements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clear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fixed.</a:t>
            </a:r>
            <a:endParaRPr sz="28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215"/>
              </a:spcBef>
              <a:buChar char="-"/>
              <a:tabLst>
                <a:tab pos="269240" algn="l"/>
              </a:tabLst>
            </a:pP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800" spc="95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ambiguous</a:t>
            </a:r>
            <a:r>
              <a:rPr sz="2800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requirements.</a:t>
            </a:r>
            <a:endParaRPr sz="28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har char="-"/>
              <a:tabLst>
                <a:tab pos="269240" algn="l"/>
              </a:tabLst>
            </a:pP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short.</a:t>
            </a:r>
            <a:endParaRPr sz="28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buChar char="-"/>
              <a:tabLst>
                <a:tab pos="269240" algn="l"/>
              </a:tabLst>
            </a:pP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low </a:t>
            </a:r>
            <a:r>
              <a:rPr sz="2800" spc="90" dirty="0">
                <a:solidFill>
                  <a:srgbClr val="FFFFFF"/>
                </a:solidFill>
                <a:latin typeface="Arial"/>
                <a:cs typeface="Arial"/>
              </a:rPr>
              <a:t>budget</a:t>
            </a:r>
            <a:r>
              <a:rPr sz="28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projects.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85" y="703529"/>
            <a:ext cx="53555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FFFFFF"/>
                </a:solidFill>
              </a:rPr>
              <a:t>History </a:t>
            </a:r>
            <a:r>
              <a:rPr sz="3600" spc="114" dirty="0">
                <a:solidFill>
                  <a:srgbClr val="FFFFFF"/>
                </a:solidFill>
              </a:rPr>
              <a:t>of </a:t>
            </a:r>
            <a:r>
              <a:rPr sz="3600" dirty="0">
                <a:solidFill>
                  <a:srgbClr val="FFFFFF"/>
                </a:solidFill>
              </a:rPr>
              <a:t>Waterfall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80" dirty="0">
                <a:solidFill>
                  <a:srgbClr val="FFFFFF"/>
                </a:solidFill>
              </a:rPr>
              <a:t>Model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98119" y="1906016"/>
            <a:ext cx="1001903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Firstly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presented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by Herbert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Benington 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1956.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republished 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1983.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Winston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Royes 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formally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cited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800" spc="-17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article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1970.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Royes </a:t>
            </a:r>
            <a:r>
              <a:rPr sz="2800" spc="75" dirty="0">
                <a:solidFill>
                  <a:srgbClr val="FFFFFF"/>
                </a:solidFill>
                <a:latin typeface="Arial"/>
                <a:cs typeface="Arial"/>
              </a:rPr>
              <a:t>did </a:t>
            </a:r>
            <a:r>
              <a:rPr sz="2800" spc="9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mention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Waterfall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term 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that.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‘Waterfall’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term </a:t>
            </a:r>
            <a:r>
              <a:rPr sz="2800" spc="-12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Bell 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1976.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dept.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Defense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worked 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800" spc="7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software 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development 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1985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stated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100" dirty="0">
                <a:solidFill>
                  <a:srgbClr val="FFFFFF"/>
                </a:solidFill>
                <a:latin typeface="Arial"/>
                <a:cs typeface="Arial"/>
              </a:rPr>
              <a:t>six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phases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model.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4735" y="600583"/>
            <a:ext cx="3793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WaterFall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3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13026" y="1078229"/>
            <a:ext cx="4777740" cy="1210310"/>
          </a:xfrm>
          <a:custGeom>
            <a:avLst/>
            <a:gdLst/>
            <a:ahLst/>
            <a:cxnLst/>
            <a:rect l="l" t="t" r="r" b="b"/>
            <a:pathLst>
              <a:path w="4777740" h="1210310">
                <a:moveTo>
                  <a:pt x="4777740" y="604520"/>
                </a:moveTo>
                <a:lnTo>
                  <a:pt x="605028" y="604520"/>
                </a:lnTo>
                <a:lnTo>
                  <a:pt x="605028" y="0"/>
                </a:lnTo>
                <a:lnTo>
                  <a:pt x="0" y="0"/>
                </a:lnTo>
                <a:lnTo>
                  <a:pt x="0" y="604520"/>
                </a:lnTo>
                <a:lnTo>
                  <a:pt x="0" y="1210310"/>
                </a:lnTo>
                <a:lnTo>
                  <a:pt x="4777740" y="1210310"/>
                </a:lnTo>
                <a:lnTo>
                  <a:pt x="4777740" y="604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03120" y="1068324"/>
            <a:ext cx="10088880" cy="5789930"/>
            <a:chOff x="2103120" y="1068324"/>
            <a:chExt cx="10088880" cy="5789930"/>
          </a:xfrm>
        </p:grpSpPr>
        <p:sp>
          <p:nvSpPr>
            <p:cNvPr id="5" name="object 5"/>
            <p:cNvSpPr/>
            <p:nvPr/>
          </p:nvSpPr>
          <p:spPr>
            <a:xfrm>
              <a:off x="2113026" y="1078230"/>
              <a:ext cx="4777740" cy="1210310"/>
            </a:xfrm>
            <a:custGeom>
              <a:avLst/>
              <a:gdLst/>
              <a:ahLst/>
              <a:cxnLst/>
              <a:rect l="l" t="t" r="r" b="b"/>
              <a:pathLst>
                <a:path w="4777740" h="1210310">
                  <a:moveTo>
                    <a:pt x="0" y="0"/>
                  </a:moveTo>
                  <a:lnTo>
                    <a:pt x="605028" y="0"/>
                  </a:lnTo>
                  <a:lnTo>
                    <a:pt x="605028" y="605028"/>
                  </a:lnTo>
                  <a:lnTo>
                    <a:pt x="4777740" y="605028"/>
                  </a:lnTo>
                  <a:lnTo>
                    <a:pt x="4777740" y="1210056"/>
                  </a:lnTo>
                  <a:lnTo>
                    <a:pt x="0" y="1210056"/>
                  </a:lnTo>
                  <a:lnTo>
                    <a:pt x="0" y="0"/>
                  </a:lnTo>
                  <a:close/>
                </a:path>
              </a:pathLst>
            </a:custGeom>
            <a:ln w="19811">
              <a:solidFill>
                <a:srgbClr val="9E5E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05600" y="1373122"/>
              <a:ext cx="5486400" cy="5484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6485" y="703529"/>
            <a:ext cx="6278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FFFFFF"/>
                </a:solidFill>
              </a:rPr>
              <a:t>Advantages </a:t>
            </a:r>
            <a:r>
              <a:rPr sz="3600" spc="114" dirty="0">
                <a:solidFill>
                  <a:srgbClr val="FFFFFF"/>
                </a:solidFill>
              </a:rPr>
              <a:t>of </a:t>
            </a:r>
            <a:r>
              <a:rPr sz="3600" spc="10" dirty="0">
                <a:solidFill>
                  <a:srgbClr val="FFFFFF"/>
                </a:solidFill>
              </a:rPr>
              <a:t>waterfall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5" dirty="0">
                <a:solidFill>
                  <a:srgbClr val="FFFFFF"/>
                </a:solidFill>
              </a:rPr>
              <a:t>model: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295525" y="2286076"/>
            <a:ext cx="992695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800" spc="7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small</a:t>
            </a:r>
            <a:r>
              <a:rPr sz="28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projects.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Clearly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stages.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800" spc="-215" dirty="0">
                <a:solidFill>
                  <a:srgbClr val="FFFFFF"/>
                </a:solidFill>
                <a:latin typeface="Arial"/>
                <a:cs typeface="Arial"/>
              </a:rPr>
              <a:t>Easy </a:t>
            </a:r>
            <a:r>
              <a:rPr sz="2800" spc="1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follow.</a:t>
            </a:r>
            <a:endParaRPr sz="2800">
              <a:latin typeface="Arial"/>
              <a:cs typeface="Arial"/>
            </a:endParaRPr>
          </a:p>
          <a:p>
            <a:pPr marL="299085" marR="3175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800" spc="1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next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phase,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clear 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picture </a:t>
            </a:r>
            <a:r>
              <a:rPr sz="2800" spc="80" dirty="0">
                <a:solidFill>
                  <a:srgbClr val="FFFFFF"/>
                </a:solidFill>
                <a:latin typeface="Arial"/>
                <a:cs typeface="Arial"/>
              </a:rPr>
              <a:t>o 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phases.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Design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errors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identified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early,before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writte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Change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limited.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Stakeholders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customers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engaged</a:t>
            </a:r>
            <a:r>
              <a:rPr sz="28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regularly.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800" y="2968498"/>
            <a:ext cx="8157209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2800" spc="10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useful </a:t>
            </a:r>
            <a:r>
              <a:rPr sz="2800" spc="7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large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project.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High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amounts </a:t>
            </a:r>
            <a:r>
              <a:rPr sz="2800" spc="9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risk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8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uncertainty.</a:t>
            </a:r>
            <a:endParaRPr sz="2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Difficult </a:t>
            </a:r>
            <a:r>
              <a:rPr sz="2800" spc="1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add 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change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requirements </a:t>
            </a:r>
            <a:r>
              <a:rPr sz="2800" spc="7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800" spc="10" dirty="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sz="2800" spc="-3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are 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identified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phase.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75" dirty="0">
                <a:solidFill>
                  <a:srgbClr val="FFFFFF"/>
                </a:solidFill>
                <a:latin typeface="Arial"/>
                <a:cs typeface="Arial"/>
              </a:rPr>
              <a:t>big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800" spc="7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testing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fails 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software.</a:t>
            </a:r>
            <a:endParaRPr sz="2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take 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55" dirty="0">
                <a:solidFill>
                  <a:srgbClr val="FFFFFF"/>
                </a:solidFill>
                <a:latin typeface="Arial"/>
                <a:cs typeface="Arial"/>
              </a:rPr>
              <a:t>long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2800" spc="1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8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deliver.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6927" y="959358"/>
            <a:ext cx="7587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5" dirty="0">
                <a:solidFill>
                  <a:srgbClr val="FFFFFF"/>
                </a:solidFill>
              </a:rPr>
              <a:t>Disadvantages </a:t>
            </a:r>
            <a:r>
              <a:rPr sz="4000" spc="125" dirty="0">
                <a:solidFill>
                  <a:srgbClr val="FFFFFF"/>
                </a:solidFill>
              </a:rPr>
              <a:t>of </a:t>
            </a:r>
            <a:r>
              <a:rPr sz="4000" spc="5" dirty="0">
                <a:solidFill>
                  <a:srgbClr val="FFFFFF"/>
                </a:solidFill>
              </a:rPr>
              <a:t>waterfall</a:t>
            </a:r>
            <a:r>
              <a:rPr sz="4000" spc="-5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model: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532" y="618566"/>
            <a:ext cx="76714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" dirty="0">
                <a:solidFill>
                  <a:srgbClr val="FFFFFF"/>
                </a:solidFill>
              </a:rPr>
              <a:t>Limitations </a:t>
            </a:r>
            <a:r>
              <a:rPr sz="4400" spc="145" dirty="0">
                <a:solidFill>
                  <a:srgbClr val="FFFFFF"/>
                </a:solidFill>
              </a:rPr>
              <a:t>of </a:t>
            </a:r>
            <a:r>
              <a:rPr sz="4400" spc="-75" dirty="0">
                <a:solidFill>
                  <a:srgbClr val="FFFFFF"/>
                </a:solidFill>
              </a:rPr>
              <a:t>WaterFall</a:t>
            </a:r>
            <a:r>
              <a:rPr sz="4400" spc="-380" dirty="0">
                <a:solidFill>
                  <a:srgbClr val="FFFFFF"/>
                </a:solidFill>
              </a:rPr>
              <a:t> </a:t>
            </a:r>
            <a:r>
              <a:rPr sz="4400" spc="10" dirty="0">
                <a:solidFill>
                  <a:srgbClr val="FFFFFF"/>
                </a:solidFill>
              </a:rPr>
              <a:t>model: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31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331085" algn="l"/>
                <a:tab pos="2331720" algn="l"/>
              </a:tabLst>
            </a:pPr>
            <a:r>
              <a:rPr spc="-80" dirty="0"/>
              <a:t>Does </a:t>
            </a:r>
            <a:r>
              <a:rPr spc="90" dirty="0"/>
              <a:t>not </a:t>
            </a:r>
            <a:r>
              <a:rPr spc="-30" dirty="0"/>
              <a:t>show </a:t>
            </a:r>
            <a:r>
              <a:rPr spc="35" dirty="0"/>
              <a:t>iteration in </a:t>
            </a:r>
            <a:r>
              <a:rPr spc="-10" dirty="0"/>
              <a:t>software </a:t>
            </a:r>
            <a:r>
              <a:rPr spc="20" dirty="0"/>
              <a:t>life</a:t>
            </a:r>
            <a:r>
              <a:rPr spc="-150" dirty="0"/>
              <a:t> </a:t>
            </a:r>
            <a:r>
              <a:rPr spc="-80" dirty="0"/>
              <a:t>cycle.</a:t>
            </a:r>
          </a:p>
          <a:p>
            <a:pPr marL="2331085" indent="-287020">
              <a:lnSpc>
                <a:spcPct val="100000"/>
              </a:lnSpc>
              <a:buChar char="•"/>
              <a:tabLst>
                <a:tab pos="2331085" algn="l"/>
                <a:tab pos="2331720" algn="l"/>
              </a:tabLst>
            </a:pPr>
            <a:r>
              <a:rPr spc="-80" dirty="0"/>
              <a:t>Does </a:t>
            </a:r>
            <a:r>
              <a:rPr spc="90" dirty="0"/>
              <a:t>not </a:t>
            </a:r>
            <a:r>
              <a:rPr spc="-30" dirty="0"/>
              <a:t>show </a:t>
            </a:r>
            <a:r>
              <a:rPr spc="-5" dirty="0"/>
              <a:t>overlap between</a:t>
            </a:r>
            <a:r>
              <a:rPr spc="-45" dirty="0"/>
              <a:t> </a:t>
            </a:r>
            <a:r>
              <a:rPr spc="-105" dirty="0"/>
              <a:t>phases.</a:t>
            </a:r>
          </a:p>
          <a:p>
            <a:pPr marL="2331085" indent="-287020">
              <a:lnSpc>
                <a:spcPct val="100000"/>
              </a:lnSpc>
              <a:buChar char="•"/>
              <a:tabLst>
                <a:tab pos="2331085" algn="l"/>
                <a:tab pos="2331720" algn="l"/>
              </a:tabLst>
            </a:pPr>
            <a:r>
              <a:rPr spc="-35" dirty="0"/>
              <a:t>Software </a:t>
            </a:r>
            <a:r>
              <a:rPr dirty="0"/>
              <a:t>requirements </a:t>
            </a:r>
            <a:r>
              <a:rPr spc="-65" dirty="0"/>
              <a:t>are </a:t>
            </a:r>
            <a:r>
              <a:rPr spc="5" dirty="0"/>
              <a:t>tested </a:t>
            </a:r>
            <a:r>
              <a:rPr spc="-5" dirty="0"/>
              <a:t>late </a:t>
            </a:r>
            <a:r>
              <a:rPr spc="35" dirty="0"/>
              <a:t>in </a:t>
            </a:r>
            <a:r>
              <a:rPr spc="20" dirty="0"/>
              <a:t>life</a:t>
            </a:r>
            <a:r>
              <a:rPr spc="-40" dirty="0"/>
              <a:t> </a:t>
            </a:r>
            <a:r>
              <a:rPr spc="-80" dirty="0"/>
              <a:t>cycle.</a:t>
            </a:r>
          </a:p>
          <a:p>
            <a:pPr marL="2331085" indent="-287020">
              <a:lnSpc>
                <a:spcPct val="100000"/>
              </a:lnSpc>
              <a:buChar char="•"/>
              <a:tabLst>
                <a:tab pos="2331085" algn="l"/>
                <a:tab pos="2331720" algn="l"/>
              </a:tabLst>
            </a:pPr>
            <a:r>
              <a:rPr spc="5" dirty="0"/>
              <a:t>Operational </a:t>
            </a:r>
            <a:r>
              <a:rPr spc="-60" dirty="0"/>
              <a:t>system </a:t>
            </a:r>
            <a:r>
              <a:rPr spc="-35" dirty="0"/>
              <a:t>available </a:t>
            </a:r>
            <a:r>
              <a:rPr spc="-5" dirty="0"/>
              <a:t>late </a:t>
            </a:r>
            <a:r>
              <a:rPr spc="35" dirty="0"/>
              <a:t>in </a:t>
            </a:r>
            <a:r>
              <a:rPr spc="20" dirty="0"/>
              <a:t>life</a:t>
            </a:r>
            <a:r>
              <a:rPr spc="-55" dirty="0"/>
              <a:t> </a:t>
            </a:r>
            <a:r>
              <a:rPr spc="-80" dirty="0"/>
              <a:t>cycle.</a:t>
            </a:r>
          </a:p>
          <a:p>
            <a:pPr marL="2331085" indent="-287020">
              <a:lnSpc>
                <a:spcPct val="100000"/>
              </a:lnSpc>
              <a:buChar char="•"/>
              <a:tabLst>
                <a:tab pos="2331085" algn="l"/>
                <a:tab pos="2331720" algn="l"/>
              </a:tabLst>
            </a:pPr>
            <a:r>
              <a:rPr spc="-80" dirty="0"/>
              <a:t>Does </a:t>
            </a:r>
            <a:r>
              <a:rPr spc="90" dirty="0"/>
              <a:t>not </a:t>
            </a:r>
            <a:r>
              <a:rPr spc="35" dirty="0"/>
              <a:t>support </a:t>
            </a:r>
            <a:r>
              <a:rPr spc="15" dirty="0"/>
              <a:t>partial </a:t>
            </a:r>
            <a:r>
              <a:rPr spc="-60" dirty="0"/>
              <a:t>system</a:t>
            </a:r>
            <a:r>
              <a:rPr spc="-110" dirty="0"/>
              <a:t> </a:t>
            </a:r>
            <a:r>
              <a:rPr spc="5" dirty="0"/>
              <a:t>development.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315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WaterFall Model</vt:lpstr>
      <vt:lpstr>What is Waterfall Model?</vt:lpstr>
      <vt:lpstr>One should use the waterfall model only when:</vt:lpstr>
      <vt:lpstr>History of Waterfall Model</vt:lpstr>
      <vt:lpstr>WaterFall Model :</vt:lpstr>
      <vt:lpstr>Advantages of waterfall model:</vt:lpstr>
      <vt:lpstr>Disadvantages of waterfall model:</vt:lpstr>
      <vt:lpstr>Limitations of WaterFall model: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Model</dc:title>
  <cp:lastModifiedBy>krima shah</cp:lastModifiedBy>
  <cp:revision>1</cp:revision>
  <dcterms:created xsi:type="dcterms:W3CDTF">2020-04-10T09:37:18Z</dcterms:created>
  <dcterms:modified xsi:type="dcterms:W3CDTF">2020-04-10T09:41:22Z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2020-04-10T00:00:00Z</vt:filetime>
  </property>
</Properties>
</file>