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316" r:id="rId13"/>
    <p:sldId id="322" r:id="rId14"/>
    <p:sldId id="317" r:id="rId15"/>
    <p:sldId id="268" r:id="rId16"/>
    <p:sldId id="272" r:id="rId17"/>
    <p:sldId id="283" r:id="rId18"/>
    <p:sldId id="274" r:id="rId19"/>
    <p:sldId id="282" r:id="rId20"/>
    <p:sldId id="284" r:id="rId21"/>
    <p:sldId id="286" r:id="rId22"/>
    <p:sldId id="287" r:id="rId23"/>
    <p:sldId id="288" r:id="rId24"/>
    <p:sldId id="312" r:id="rId25"/>
    <p:sldId id="318" r:id="rId26"/>
    <p:sldId id="306" r:id="rId27"/>
    <p:sldId id="319" r:id="rId28"/>
    <p:sldId id="292" r:id="rId29"/>
    <p:sldId id="293" r:id="rId30"/>
    <p:sldId id="294" r:id="rId31"/>
    <p:sldId id="320" r:id="rId32"/>
    <p:sldId id="295" r:id="rId33"/>
    <p:sldId id="296" r:id="rId34"/>
    <p:sldId id="299" r:id="rId35"/>
    <p:sldId id="307" r:id="rId36"/>
    <p:sldId id="313" r:id="rId37"/>
    <p:sldId id="308" r:id="rId38"/>
    <p:sldId id="314" r:id="rId39"/>
    <p:sldId id="315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339933"/>
    <a:srgbClr val="3333FF"/>
    <a:srgbClr val="D60093"/>
    <a:srgbClr val="FEE8EF"/>
    <a:srgbClr val="FED8E5"/>
    <a:srgbClr val="FF6699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95072F-3490-444E-8DAF-18FEA314D877}" v="132" dt="2020-01-21T15:56:53.8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42" autoAdjust="0"/>
    <p:restoredTop sz="94660"/>
  </p:normalViewPr>
  <p:slideViewPr>
    <p:cSldViewPr>
      <p:cViewPr varScale="1">
        <p:scale>
          <a:sx n="94" d="100"/>
          <a:sy n="94" d="100"/>
        </p:scale>
        <p:origin x="26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ey Karkare" userId="215b254d-c408-4008-bc61-a3cc3459680b" providerId="ADAL" clId="{5395072F-3490-444E-8DAF-18FEA314D877}"/>
    <pc:docChg chg="undo custSel addSld delSld modSld sldOrd">
      <pc:chgData name="Amey Karkare" userId="215b254d-c408-4008-bc61-a3cc3459680b" providerId="ADAL" clId="{5395072F-3490-444E-8DAF-18FEA314D877}" dt="2020-01-21T15:56:53.828" v="791"/>
      <pc:docMkLst>
        <pc:docMk/>
      </pc:docMkLst>
      <pc:sldChg chg="ord">
        <pc:chgData name="Amey Karkare" userId="215b254d-c408-4008-bc61-a3cc3459680b" providerId="ADAL" clId="{5395072F-3490-444E-8DAF-18FEA314D877}" dt="2020-01-21T15:56:28.308" v="789"/>
        <pc:sldMkLst>
          <pc:docMk/>
          <pc:sldMk cId="0" sldId="294"/>
        </pc:sldMkLst>
      </pc:sldChg>
      <pc:sldChg chg="del">
        <pc:chgData name="Amey Karkare" userId="215b254d-c408-4008-bc61-a3cc3459680b" providerId="ADAL" clId="{5395072F-3490-444E-8DAF-18FEA314D877}" dt="2020-01-21T15:48:38.792" v="727" actId="2696"/>
        <pc:sldMkLst>
          <pc:docMk/>
          <pc:sldMk cId="0" sldId="306"/>
        </pc:sldMkLst>
      </pc:sldChg>
      <pc:sldChg chg="add">
        <pc:chgData name="Amey Karkare" userId="215b254d-c408-4008-bc61-a3cc3459680b" providerId="ADAL" clId="{5395072F-3490-444E-8DAF-18FEA314D877}" dt="2020-01-21T15:48:52.452" v="728"/>
        <pc:sldMkLst>
          <pc:docMk/>
          <pc:sldMk cId="477372349" sldId="306"/>
        </pc:sldMkLst>
      </pc:sldChg>
      <pc:sldChg chg="modSp modTransition modAnim">
        <pc:chgData name="Amey Karkare" userId="215b254d-c408-4008-bc61-a3cc3459680b" providerId="ADAL" clId="{5395072F-3490-444E-8DAF-18FEA314D877}" dt="2020-01-21T15:54:38.023" v="787" actId="20577"/>
        <pc:sldMkLst>
          <pc:docMk/>
          <pc:sldMk cId="0" sldId="312"/>
        </pc:sldMkLst>
        <pc:spChg chg="mod">
          <ac:chgData name="Amey Karkare" userId="215b254d-c408-4008-bc61-a3cc3459680b" providerId="ADAL" clId="{5395072F-3490-444E-8DAF-18FEA314D877}" dt="2020-01-21T15:54:38.023" v="787" actId="20577"/>
          <ac:spMkLst>
            <pc:docMk/>
            <pc:sldMk cId="0" sldId="312"/>
            <ac:spMk id="25602" creationId="{00000000-0000-0000-0000-000000000000}"/>
          </ac:spMkLst>
        </pc:spChg>
      </pc:sldChg>
      <pc:sldChg chg="addSp delSp modSp modAnim">
        <pc:chgData name="Amey Karkare" userId="215b254d-c408-4008-bc61-a3cc3459680b" providerId="ADAL" clId="{5395072F-3490-444E-8DAF-18FEA314D877}" dt="2020-01-20T15:21:02.705" v="426"/>
        <pc:sldMkLst>
          <pc:docMk/>
          <pc:sldMk cId="0" sldId="316"/>
        </pc:sldMkLst>
        <pc:spChg chg="add del mod">
          <ac:chgData name="Amey Karkare" userId="215b254d-c408-4008-bc61-a3cc3459680b" providerId="ADAL" clId="{5395072F-3490-444E-8DAF-18FEA314D877}" dt="2020-01-20T15:10:37.977" v="4" actId="478"/>
          <ac:spMkLst>
            <pc:docMk/>
            <pc:sldMk cId="0" sldId="316"/>
            <ac:spMk id="2" creationId="{93D34064-B000-4B49-87D1-1BEB747E8E9A}"/>
          </ac:spMkLst>
        </pc:spChg>
        <pc:spChg chg="add mod">
          <ac:chgData name="Amey Karkare" userId="215b254d-c408-4008-bc61-a3cc3459680b" providerId="ADAL" clId="{5395072F-3490-444E-8DAF-18FEA314D877}" dt="2020-01-20T15:20:14.010" v="416" actId="20577"/>
          <ac:spMkLst>
            <pc:docMk/>
            <pc:sldMk cId="0" sldId="316"/>
            <ac:spMk id="3" creationId="{92AC9F3B-1055-7C4C-A267-C512D780F51D}"/>
          </ac:spMkLst>
        </pc:spChg>
        <pc:spChg chg="add mod">
          <ac:chgData name="Amey Karkare" userId="215b254d-c408-4008-bc61-a3cc3459680b" providerId="ADAL" clId="{5395072F-3490-444E-8DAF-18FEA314D877}" dt="2020-01-20T15:18:00.805" v="406" actId="1076"/>
          <ac:spMkLst>
            <pc:docMk/>
            <pc:sldMk cId="0" sldId="316"/>
            <ac:spMk id="4" creationId="{D5E40285-7D2A-7D44-9F0C-2FF704B0F52F}"/>
          </ac:spMkLst>
        </pc:spChg>
        <pc:spChg chg="mod">
          <ac:chgData name="Amey Karkare" userId="215b254d-c408-4008-bc61-a3cc3459680b" providerId="ADAL" clId="{5395072F-3490-444E-8DAF-18FEA314D877}" dt="2020-01-20T15:10:33.509" v="3" actId="1076"/>
          <ac:spMkLst>
            <pc:docMk/>
            <pc:sldMk cId="0" sldId="316"/>
            <ac:spMk id="14338" creationId="{00000000-0000-0000-0000-000000000000}"/>
          </ac:spMkLst>
        </pc:spChg>
        <pc:picChg chg="del">
          <ac:chgData name="Amey Karkare" userId="215b254d-c408-4008-bc61-a3cc3459680b" providerId="ADAL" clId="{5395072F-3490-444E-8DAF-18FEA314D877}" dt="2020-01-20T15:10:30.697" v="2" actId="478"/>
          <ac:picMkLst>
            <pc:docMk/>
            <pc:sldMk cId="0" sldId="316"/>
            <ac:picMk id="6" creationId="{00000000-0000-0000-0000-000000000000}"/>
          </ac:picMkLst>
        </pc:picChg>
        <pc:picChg chg="del">
          <ac:chgData name="Amey Karkare" userId="215b254d-c408-4008-bc61-a3cc3459680b" providerId="ADAL" clId="{5395072F-3490-444E-8DAF-18FEA314D877}" dt="2020-01-20T15:10:39.812" v="5" actId="478"/>
          <ac:picMkLst>
            <pc:docMk/>
            <pc:sldMk cId="0" sldId="316"/>
            <ac:picMk id="8" creationId="{00000000-0000-0000-0000-000000000000}"/>
          </ac:picMkLst>
        </pc:picChg>
        <pc:cxnChg chg="add mod">
          <ac:chgData name="Amey Karkare" userId="215b254d-c408-4008-bc61-a3cc3459680b" providerId="ADAL" clId="{5395072F-3490-444E-8DAF-18FEA314D877}" dt="2020-01-20T15:18:49.637" v="409" actId="208"/>
          <ac:cxnSpMkLst>
            <pc:docMk/>
            <pc:sldMk cId="0" sldId="316"/>
            <ac:cxnSpMk id="7" creationId="{3036E1D9-C80A-2C4C-86B0-1C83367FB1E9}"/>
          </ac:cxnSpMkLst>
        </pc:cxnChg>
      </pc:sldChg>
      <pc:sldChg chg="addSp delSp modSp modAnim">
        <pc:chgData name="Amey Karkare" userId="215b254d-c408-4008-bc61-a3cc3459680b" providerId="ADAL" clId="{5395072F-3490-444E-8DAF-18FEA314D877}" dt="2020-01-20T15:39:23.816" v="724" actId="20577"/>
        <pc:sldMkLst>
          <pc:docMk/>
          <pc:sldMk cId="0" sldId="317"/>
        </pc:sldMkLst>
        <pc:spChg chg="add mod">
          <ac:chgData name="Amey Karkare" userId="215b254d-c408-4008-bc61-a3cc3459680b" providerId="ADAL" clId="{5395072F-3490-444E-8DAF-18FEA314D877}" dt="2020-01-20T15:30:38.398" v="706" actId="404"/>
          <ac:spMkLst>
            <pc:docMk/>
            <pc:sldMk cId="0" sldId="317"/>
            <ac:spMk id="2" creationId="{AE6AE7F3-8F4D-584E-9F08-E9B0B30C7D15}"/>
          </ac:spMkLst>
        </pc:spChg>
        <pc:spChg chg="add mod">
          <ac:chgData name="Amey Karkare" userId="215b254d-c408-4008-bc61-a3cc3459680b" providerId="ADAL" clId="{5395072F-3490-444E-8DAF-18FEA314D877}" dt="2020-01-20T15:30:50.932" v="709" actId="1035"/>
          <ac:spMkLst>
            <pc:docMk/>
            <pc:sldMk cId="0" sldId="317"/>
            <ac:spMk id="3" creationId="{55F85D91-0C36-664E-8848-EB3AA4E31A25}"/>
          </ac:spMkLst>
        </pc:spChg>
        <pc:spChg chg="add mod">
          <ac:chgData name="Amey Karkare" userId="215b254d-c408-4008-bc61-a3cc3459680b" providerId="ADAL" clId="{5395072F-3490-444E-8DAF-18FEA314D877}" dt="2020-01-20T15:30:43.528" v="707" actId="1076"/>
          <ac:spMkLst>
            <pc:docMk/>
            <pc:sldMk cId="0" sldId="317"/>
            <ac:spMk id="8" creationId="{95DEA00F-8C47-4748-B9D0-E92010662E79}"/>
          </ac:spMkLst>
        </pc:spChg>
        <pc:spChg chg="add mod">
          <ac:chgData name="Amey Karkare" userId="215b254d-c408-4008-bc61-a3cc3459680b" providerId="ADAL" clId="{5395072F-3490-444E-8DAF-18FEA314D877}" dt="2020-01-20T15:31:20.554" v="710" actId="1036"/>
          <ac:spMkLst>
            <pc:docMk/>
            <pc:sldMk cId="0" sldId="317"/>
            <ac:spMk id="9" creationId="{47200A98-7264-5B48-845A-39FF4E3ABF4D}"/>
          </ac:spMkLst>
        </pc:spChg>
        <pc:spChg chg="mod">
          <ac:chgData name="Amey Karkare" userId="215b254d-c408-4008-bc61-a3cc3459680b" providerId="ADAL" clId="{5395072F-3490-444E-8DAF-18FEA314D877}" dt="2020-01-20T15:39:23.816" v="724" actId="20577"/>
          <ac:spMkLst>
            <pc:docMk/>
            <pc:sldMk cId="0" sldId="317"/>
            <ac:spMk id="15362" creationId="{00000000-0000-0000-0000-000000000000}"/>
          </ac:spMkLst>
        </pc:spChg>
        <pc:spChg chg="del">
          <ac:chgData name="Amey Karkare" userId="215b254d-c408-4008-bc61-a3cc3459680b" providerId="ADAL" clId="{5395072F-3490-444E-8DAF-18FEA314D877}" dt="2020-01-20T15:22:17.455" v="434" actId="478"/>
          <ac:spMkLst>
            <pc:docMk/>
            <pc:sldMk cId="0" sldId="317"/>
            <ac:spMk id="15363" creationId="{00000000-0000-0000-0000-000000000000}"/>
          </ac:spMkLst>
        </pc:spChg>
      </pc:sldChg>
      <pc:sldChg chg="del">
        <pc:chgData name="Amey Karkare" userId="215b254d-c408-4008-bc61-a3cc3459680b" providerId="ADAL" clId="{5395072F-3490-444E-8DAF-18FEA314D877}" dt="2020-01-21T15:49:01.491" v="729" actId="2696"/>
        <pc:sldMkLst>
          <pc:docMk/>
          <pc:sldMk cId="0" sldId="319"/>
        </pc:sldMkLst>
      </pc:sldChg>
      <pc:sldChg chg="add ord">
        <pc:chgData name="Amey Karkare" userId="215b254d-c408-4008-bc61-a3cc3459680b" providerId="ADAL" clId="{5395072F-3490-444E-8DAF-18FEA314D877}" dt="2020-01-21T15:56:53.828" v="791"/>
        <pc:sldMkLst>
          <pc:docMk/>
          <pc:sldMk cId="4020595626" sldId="319"/>
        </pc:sldMkLst>
      </pc:sldChg>
      <pc:sldChg chg="del">
        <pc:chgData name="Amey Karkare" userId="215b254d-c408-4008-bc61-a3cc3459680b" providerId="ADAL" clId="{5395072F-3490-444E-8DAF-18FEA314D877}" dt="2020-01-21T15:49:33.307" v="731" actId="2696"/>
        <pc:sldMkLst>
          <pc:docMk/>
          <pc:sldMk cId="0" sldId="320"/>
        </pc:sldMkLst>
      </pc:sldChg>
      <pc:sldChg chg="add">
        <pc:chgData name="Amey Karkare" userId="215b254d-c408-4008-bc61-a3cc3459680b" providerId="ADAL" clId="{5395072F-3490-444E-8DAF-18FEA314D877}" dt="2020-01-21T15:49:40.016" v="732"/>
        <pc:sldMkLst>
          <pc:docMk/>
          <pc:sldMk cId="3208835848" sldId="320"/>
        </pc:sldMkLst>
      </pc:sldChg>
      <pc:sldChg chg="add del modTransition">
        <pc:chgData name="Amey Karkare" userId="215b254d-c408-4008-bc61-a3cc3459680b" providerId="ADAL" clId="{5395072F-3490-444E-8DAF-18FEA314D877}" dt="2020-01-20T15:39:13.862" v="712" actId="2696"/>
        <pc:sldMkLst>
          <pc:docMk/>
          <pc:sldMk cId="1544020774" sldId="321"/>
        </pc:sldMkLst>
      </pc:sldChg>
      <pc:sldChg chg="modSp add ord">
        <pc:chgData name="Amey Karkare" userId="215b254d-c408-4008-bc61-a3cc3459680b" providerId="ADAL" clId="{5395072F-3490-444E-8DAF-18FEA314D877}" dt="2020-01-20T15:23:34.635" v="454"/>
        <pc:sldMkLst>
          <pc:docMk/>
          <pc:sldMk cId="2929487467" sldId="322"/>
        </pc:sldMkLst>
        <pc:spChg chg="mod">
          <ac:chgData name="Amey Karkare" userId="215b254d-c408-4008-bc61-a3cc3459680b" providerId="ADAL" clId="{5395072F-3490-444E-8DAF-18FEA314D877}" dt="2020-01-20T15:23:25.102" v="453" actId="403"/>
          <ac:spMkLst>
            <pc:docMk/>
            <pc:sldMk cId="2929487467" sldId="322"/>
            <ac:spMk id="2" creationId="{AE6AE7F3-8F4D-584E-9F08-E9B0B30C7D1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2BE03D9C-85BE-460E-BB50-9BC242023B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99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0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 quick tutorial on Lex</a:t>
            </a:r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EB2CA-5551-4FA7-AD9F-FBB4FD6F58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9080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 quick tutorial on Lex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5EFEA-5776-47C4-AEE9-B39644265A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6992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 quick tutorial on Lex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9A89F-8CC3-4F99-A471-57908E7220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7402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8229600" cy="226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865563"/>
            <a:ext cx="8229600" cy="2265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 quick tutorial on Lex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EF6F2-DCA9-4F19-9842-0A3BB97FA6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2738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038600" cy="226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4038600" cy="226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865563"/>
            <a:ext cx="8229600" cy="2265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 quick tutorial on Lex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C0B37-017E-4CB4-8130-99CDAD500F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1730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038600" cy="226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865563"/>
            <a:ext cx="4038600" cy="2265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447800"/>
            <a:ext cx="4038600" cy="4683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 quick tutorial on Lex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8DE9B-7B46-4574-B207-A1F32FFC90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1226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683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4038600" cy="226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65563"/>
            <a:ext cx="4038600" cy="2265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 quick tutorial on Lex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9FD21-665C-40D6-BA8C-53A90F751D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233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 quick tutorial on Lex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77F33-07BF-4D81-8F8C-BD5E6F7A13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505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 quick tutorial on Lex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47B54-E506-4B60-A3DF-A06AE0F197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576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 quick tutorial on Lex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084537-C254-404F-949C-467A608CDD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001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 quick tutorial on Lex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69001-1FE3-4183-AA93-090CE8CEBB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11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 quick tutorial on Lex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00F4B-8742-41F0-8E26-E10004053B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56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 quick tutorial on Lex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10938-8068-474A-B8BA-D19236A2E6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159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 quick tutorial on Lex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EDAFBA-E976-4199-9133-A829CE0C72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568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 quick tutorial on Lex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08F97-9B10-4C4D-A167-4DD2516D38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88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8077200" y="152400"/>
            <a:ext cx="0" cy="977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8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r>
              <a:rPr lang="en-US" altLang="en-US"/>
              <a:t>A quick tutorial on Lex</a:t>
            </a: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678A7926-710A-4FCA-9E60-7822B78BAC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9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9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9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3" pitchFamily="18" charset="2"/>
        <a:buChar char="}"/>
        <a:defRPr sz="2600">
          <a:solidFill>
            <a:schemeClr val="tx1"/>
          </a:solidFill>
          <a:latin typeface="+mn-lt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Arial" charset="0"/>
        <a:buChar char="–"/>
        <a:defRPr sz="2300">
          <a:solidFill>
            <a:schemeClr val="tx1"/>
          </a:solidFill>
          <a:latin typeface="+mn-lt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Symbol" pitchFamily="18" charset="2"/>
        <a:buChar char="·"/>
        <a:defRPr sz="2000">
          <a:solidFill>
            <a:schemeClr val="tx1"/>
          </a:solidFill>
          <a:latin typeface="+mn-lt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Symbol" pitchFamily="18" charset="2"/>
        <a:buChar char="·"/>
        <a:defRPr sz="2000">
          <a:solidFill>
            <a:schemeClr val="tx1"/>
          </a:solidFill>
          <a:latin typeface="+mn-lt"/>
          <a:cs typeface="+mn-cs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Symbol" pitchFamily="18" charset="2"/>
        <a:buChar char="·"/>
        <a:defRPr sz="2000">
          <a:solidFill>
            <a:schemeClr val="tx1"/>
          </a:solidFill>
          <a:latin typeface="+mn-lt"/>
          <a:cs typeface="+mn-cs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Symbol" pitchFamily="18" charset="2"/>
        <a:buChar char="·"/>
        <a:defRPr sz="2000">
          <a:solidFill>
            <a:schemeClr val="tx1"/>
          </a:solidFill>
          <a:latin typeface="+mn-lt"/>
          <a:cs typeface="+mn-cs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Symbol" pitchFamily="18" charset="2"/>
        <a:buChar char="·"/>
        <a:defRPr sz="2000">
          <a:solidFill>
            <a:schemeClr val="tx1"/>
          </a:solidFill>
          <a:latin typeface="+mn-lt"/>
          <a:cs typeface="+mn-cs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Symbol" pitchFamily="18" charset="2"/>
        <a:buChar char="·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5913" y="692150"/>
            <a:ext cx="6781800" cy="1658938"/>
          </a:xfrm>
        </p:spPr>
        <p:txBody>
          <a:bodyPr/>
          <a:lstStyle/>
          <a:p>
            <a:pPr algn="ctr" eaLnBrk="1" hangingPunct="1"/>
            <a:r>
              <a:rPr lang="en-US" sz="4000">
                <a:latin typeface="Franklin Gothic Medium" pitchFamily="34" charset="0"/>
              </a:rPr>
              <a:t>A brief lex &amp; Yacc tutorial</a:t>
            </a:r>
            <a:endParaRPr lang="en-US" sz="4000" b="0">
              <a:latin typeface="Franklin Gothic Medium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Slides originally created by:</a:t>
            </a:r>
          </a:p>
          <a:p>
            <a:pPr algn="ctr">
              <a:defRPr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dirty="0" err="1">
                <a:solidFill>
                  <a:schemeClr val="accent2">
                    <a:lumMod val="75000"/>
                  </a:schemeClr>
                </a:solidFill>
              </a:rPr>
              <a:t>Saumya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dirty="0" err="1">
                <a:solidFill>
                  <a:schemeClr val="accent2">
                    <a:lumMod val="75000"/>
                  </a:schemeClr>
                </a:solidFill>
              </a:rPr>
              <a:t>Debray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 (The Univ. of Arizona)</a:t>
            </a:r>
          </a:p>
          <a:p>
            <a:pPr algn="ctr">
              <a:defRPr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Modifications by:</a:t>
            </a:r>
          </a:p>
          <a:p>
            <a:pPr algn="ctr">
              <a:defRPr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Amey Karkare (IIT Kanpur)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A quick tutorial on Lex</a:t>
            </a:r>
          </a:p>
        </p:txBody>
      </p:sp>
      <p:sp>
        <p:nvSpPr>
          <p:cNvPr id="12291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D6B8BE0-6E05-4A7E-B0DD-ED9C2F74DDDA}" type="slidenum">
              <a:rPr lang="en-US" altLang="en-US" smtClean="0"/>
              <a:pPr eaLnBrk="1" hangingPunct="1"/>
              <a:t>10</a:t>
            </a:fld>
            <a:endParaRPr lang="en-US" alt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90600" y="2209800"/>
            <a:ext cx="2971800" cy="38655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1200"/>
              <a:t>%{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#include &lt;stdio.h&gt;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#include &lt;stdlib.h&gt;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%}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>
                <a:solidFill>
                  <a:srgbClr val="FF6699"/>
                </a:solidFill>
              </a:rPr>
              <a:t>dgt</a:t>
            </a:r>
            <a:r>
              <a:rPr lang="en-US" sz="1200">
                <a:solidFill>
                  <a:srgbClr val="9900FF"/>
                </a:solidFill>
              </a:rPr>
              <a:t> </a:t>
            </a:r>
            <a:r>
              <a:rPr lang="en-US" sz="1200"/>
              <a:t>   [0-9]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</a:rPr>
              <a:t>%%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{</a:t>
            </a:r>
            <a:r>
              <a:rPr lang="en-US" sz="1200">
                <a:solidFill>
                  <a:srgbClr val="FF6699"/>
                </a:solidFill>
              </a:rPr>
              <a:t>dgt</a:t>
            </a:r>
            <a:r>
              <a:rPr lang="en-US" sz="1200"/>
              <a:t>}+   return atoi(</a:t>
            </a:r>
            <a:r>
              <a:rPr lang="en-US" sz="1200">
                <a:solidFill>
                  <a:srgbClr val="D60093"/>
                </a:solidFill>
              </a:rPr>
              <a:t>yytext</a:t>
            </a:r>
            <a:r>
              <a:rPr lang="en-US" sz="1200"/>
              <a:t>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</a:rPr>
              <a:t>%%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void main()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   int val, total = 0, n = 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   while ( (val = yylex()) &gt; 0 )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      total += val;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      n++;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  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   if (n &gt; 0) printf(“ave = %d\n”, total/n);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}</a:t>
            </a:r>
          </a:p>
        </p:txBody>
      </p:sp>
      <p:sp>
        <p:nvSpPr>
          <p:cNvPr id="12294" name="Rectangle 4"/>
          <p:cNvSpPr>
            <a:spLocks noGrp="1" noChangeArrowheads="1"/>
          </p:cNvSpPr>
          <p:nvPr>
            <p:ph type="body" sz="half" idx="3"/>
          </p:nvPr>
        </p:nvSpPr>
        <p:spPr>
          <a:xfrm>
            <a:off x="381000" y="1371600"/>
            <a:ext cx="8229600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A flex program to read a file of (positive) integers and compute the average:</a:t>
            </a:r>
          </a:p>
        </p:txBody>
      </p:sp>
      <p:sp>
        <p:nvSpPr>
          <p:cNvPr id="12295" name="AutoShape 5"/>
          <p:cNvSpPr>
            <a:spLocks/>
          </p:cNvSpPr>
          <p:nvPr/>
        </p:nvSpPr>
        <p:spPr bwMode="auto">
          <a:xfrm>
            <a:off x="838200" y="2286000"/>
            <a:ext cx="76200" cy="1066800"/>
          </a:xfrm>
          <a:prstGeom prst="lef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6" name="AutoShape 6"/>
          <p:cNvSpPr>
            <a:spLocks/>
          </p:cNvSpPr>
          <p:nvPr/>
        </p:nvSpPr>
        <p:spPr bwMode="auto">
          <a:xfrm>
            <a:off x="838200" y="3581400"/>
            <a:ext cx="76200" cy="2286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7" name="AutoShape 7"/>
          <p:cNvSpPr>
            <a:spLocks/>
          </p:cNvSpPr>
          <p:nvPr/>
        </p:nvSpPr>
        <p:spPr bwMode="auto">
          <a:xfrm>
            <a:off x="838200" y="3962400"/>
            <a:ext cx="76200" cy="2133600"/>
          </a:xfrm>
          <a:prstGeom prst="leftBrace">
            <a:avLst>
              <a:gd name="adj1" fmla="val 2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8" name="Text Box 8"/>
          <p:cNvSpPr txBox="1">
            <a:spLocks noChangeArrowheads="1"/>
          </p:cNvSpPr>
          <p:nvPr/>
        </p:nvSpPr>
        <p:spPr bwMode="auto">
          <a:xfrm rot="-5400000">
            <a:off x="194468" y="2701132"/>
            <a:ext cx="9826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i="1">
                <a:solidFill>
                  <a:schemeClr val="accent2"/>
                </a:solidFill>
              </a:rPr>
              <a:t>definitions</a:t>
            </a:r>
          </a:p>
        </p:txBody>
      </p:sp>
      <p:sp>
        <p:nvSpPr>
          <p:cNvPr id="12299" name="Text Box 9"/>
          <p:cNvSpPr txBox="1">
            <a:spLocks noChangeArrowheads="1"/>
          </p:cNvSpPr>
          <p:nvPr/>
        </p:nvSpPr>
        <p:spPr bwMode="auto">
          <a:xfrm rot="-5400000">
            <a:off x="401637" y="3560763"/>
            <a:ext cx="568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i="1">
                <a:solidFill>
                  <a:schemeClr val="accent2"/>
                </a:solidFill>
              </a:rPr>
              <a:t>rules</a:t>
            </a:r>
          </a:p>
        </p:txBody>
      </p:sp>
      <p:sp>
        <p:nvSpPr>
          <p:cNvPr id="12300" name="Text Box 10"/>
          <p:cNvSpPr txBox="1">
            <a:spLocks noChangeArrowheads="1"/>
          </p:cNvSpPr>
          <p:nvPr/>
        </p:nvSpPr>
        <p:spPr bwMode="auto">
          <a:xfrm rot="-5400000">
            <a:off x="204787" y="4900613"/>
            <a:ext cx="962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i="1">
                <a:solidFill>
                  <a:schemeClr val="accent2"/>
                </a:solidFill>
              </a:rPr>
              <a:t>user code</a:t>
            </a:r>
          </a:p>
        </p:txBody>
      </p:sp>
      <p:sp>
        <p:nvSpPr>
          <p:cNvPr id="12301" name="Oval 11"/>
          <p:cNvSpPr>
            <a:spLocks noChangeArrowheads="1"/>
          </p:cNvSpPr>
          <p:nvPr/>
        </p:nvSpPr>
        <p:spPr bwMode="auto">
          <a:xfrm>
            <a:off x="1050925" y="3124200"/>
            <a:ext cx="3048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02" name="Oval 12"/>
          <p:cNvSpPr>
            <a:spLocks noChangeArrowheads="1"/>
          </p:cNvSpPr>
          <p:nvPr/>
        </p:nvSpPr>
        <p:spPr bwMode="auto">
          <a:xfrm>
            <a:off x="1066800" y="3563938"/>
            <a:ext cx="3810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03" name="Text Box 13"/>
          <p:cNvSpPr txBox="1">
            <a:spLocks noChangeArrowheads="1"/>
          </p:cNvSpPr>
          <p:nvPr/>
        </p:nvSpPr>
        <p:spPr bwMode="auto">
          <a:xfrm>
            <a:off x="4708525" y="2398713"/>
            <a:ext cx="286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DDDDDD"/>
                </a:solidFill>
              </a:rPr>
              <a:t>defining and using a name</a:t>
            </a:r>
          </a:p>
        </p:txBody>
      </p:sp>
      <p:sp>
        <p:nvSpPr>
          <p:cNvPr id="12304" name="Line 14"/>
          <p:cNvSpPr>
            <a:spLocks noChangeShapeType="1"/>
          </p:cNvSpPr>
          <p:nvPr/>
        </p:nvSpPr>
        <p:spPr bwMode="auto">
          <a:xfrm flipV="1">
            <a:off x="1371600" y="2590800"/>
            <a:ext cx="3276600" cy="60960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Line 15"/>
          <p:cNvSpPr>
            <a:spLocks noChangeShapeType="1"/>
          </p:cNvSpPr>
          <p:nvPr/>
        </p:nvSpPr>
        <p:spPr bwMode="auto">
          <a:xfrm flipV="1">
            <a:off x="1371600" y="2590800"/>
            <a:ext cx="3276600" cy="99060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Oval 16"/>
          <p:cNvSpPr>
            <a:spLocks noChangeArrowheads="1"/>
          </p:cNvSpPr>
          <p:nvPr/>
        </p:nvSpPr>
        <p:spPr bwMode="auto">
          <a:xfrm>
            <a:off x="2286000" y="3563938"/>
            <a:ext cx="5334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07" name="Text Box 17"/>
          <p:cNvSpPr txBox="1">
            <a:spLocks noChangeArrowheads="1"/>
          </p:cNvSpPr>
          <p:nvPr/>
        </p:nvSpPr>
        <p:spPr bwMode="auto">
          <a:xfrm>
            <a:off x="4632325" y="3236913"/>
            <a:ext cx="3368675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D60093"/>
                </a:solidFill>
                <a:latin typeface="Franklin Gothic Medium" pitchFamily="34" charset="0"/>
              </a:rPr>
              <a:t>char * yytext;</a:t>
            </a:r>
          </a:p>
          <a:p>
            <a:pPr lvl="1" eaLnBrk="1" hangingPunct="1"/>
            <a:r>
              <a:rPr lang="en-US" sz="1400"/>
              <a:t>a buffer that holds the input characters that actually match the pattern</a:t>
            </a:r>
          </a:p>
        </p:txBody>
      </p:sp>
      <p:sp>
        <p:nvSpPr>
          <p:cNvPr id="12308" name="Line 18"/>
          <p:cNvSpPr>
            <a:spLocks noChangeShapeType="1"/>
          </p:cNvSpPr>
          <p:nvPr/>
        </p:nvSpPr>
        <p:spPr bwMode="auto">
          <a:xfrm flipV="1">
            <a:off x="2819400" y="3429000"/>
            <a:ext cx="1828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A quick tutorial on Lex</a:t>
            </a:r>
          </a:p>
        </p:txBody>
      </p:sp>
      <p:sp>
        <p:nvSpPr>
          <p:cNvPr id="1331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AB1BB44-62CF-44CC-86CF-925F67450332}" type="slidenum">
              <a:rPr lang="en-US" altLang="en-US" smtClean="0"/>
              <a:pPr eaLnBrk="1" hangingPunct="1"/>
              <a:t>11</a:t>
            </a:fld>
            <a:endParaRPr lang="en-US" alt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90600" y="2209800"/>
            <a:ext cx="2971800" cy="38655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1200"/>
              <a:t>%{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#include &lt;stdio.h&gt;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#include &lt;stdlib.h&gt;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%}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>
                <a:solidFill>
                  <a:srgbClr val="FF6699"/>
                </a:solidFill>
              </a:rPr>
              <a:t>dgt</a:t>
            </a:r>
            <a:r>
              <a:rPr lang="en-US" sz="1200">
                <a:solidFill>
                  <a:srgbClr val="9900FF"/>
                </a:solidFill>
              </a:rPr>
              <a:t> </a:t>
            </a:r>
            <a:r>
              <a:rPr lang="en-US" sz="1200"/>
              <a:t>   [0-9]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</a:rPr>
              <a:t>%%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{</a:t>
            </a:r>
            <a:r>
              <a:rPr lang="en-US" sz="1200">
                <a:solidFill>
                  <a:srgbClr val="FF6699"/>
                </a:solidFill>
              </a:rPr>
              <a:t>dgt</a:t>
            </a:r>
            <a:r>
              <a:rPr lang="en-US" sz="1200"/>
              <a:t>}+   return atoi(</a:t>
            </a:r>
            <a:r>
              <a:rPr lang="en-US" sz="1200">
                <a:solidFill>
                  <a:srgbClr val="FF6699"/>
                </a:solidFill>
              </a:rPr>
              <a:t>yytext</a:t>
            </a:r>
            <a:r>
              <a:rPr lang="en-US" sz="1200"/>
              <a:t>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</a:rPr>
              <a:t>%%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void main()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   int val, total = 0, n = 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   while ( (val = </a:t>
            </a:r>
            <a:r>
              <a:rPr lang="en-US" sz="1200">
                <a:solidFill>
                  <a:srgbClr val="D60093"/>
                </a:solidFill>
              </a:rPr>
              <a:t>yylex()</a:t>
            </a:r>
            <a:r>
              <a:rPr lang="en-US" sz="1200"/>
              <a:t>) &gt; 0 )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      total += val;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      n++;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  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   if (n &gt; 0) printf(“ave = %d\n”, total/n);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}</a:t>
            </a:r>
          </a:p>
        </p:txBody>
      </p:sp>
      <p:sp>
        <p:nvSpPr>
          <p:cNvPr id="13318" name="Rectangle 4"/>
          <p:cNvSpPr>
            <a:spLocks noGrp="1" noChangeArrowheads="1"/>
          </p:cNvSpPr>
          <p:nvPr>
            <p:ph type="body" sz="half" idx="3"/>
          </p:nvPr>
        </p:nvSpPr>
        <p:spPr>
          <a:xfrm>
            <a:off x="381000" y="1371600"/>
            <a:ext cx="8229600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A flex program to read a file of (positive) integers and compute the average:</a:t>
            </a:r>
          </a:p>
        </p:txBody>
      </p:sp>
      <p:sp>
        <p:nvSpPr>
          <p:cNvPr id="13319" name="AutoShape 5"/>
          <p:cNvSpPr>
            <a:spLocks/>
          </p:cNvSpPr>
          <p:nvPr/>
        </p:nvSpPr>
        <p:spPr bwMode="auto">
          <a:xfrm>
            <a:off x="838200" y="2286000"/>
            <a:ext cx="76200" cy="1066800"/>
          </a:xfrm>
          <a:prstGeom prst="lef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0" name="AutoShape 6"/>
          <p:cNvSpPr>
            <a:spLocks/>
          </p:cNvSpPr>
          <p:nvPr/>
        </p:nvSpPr>
        <p:spPr bwMode="auto">
          <a:xfrm>
            <a:off x="838200" y="3581400"/>
            <a:ext cx="76200" cy="2286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1" name="AutoShape 7"/>
          <p:cNvSpPr>
            <a:spLocks/>
          </p:cNvSpPr>
          <p:nvPr/>
        </p:nvSpPr>
        <p:spPr bwMode="auto">
          <a:xfrm>
            <a:off x="838200" y="3962400"/>
            <a:ext cx="76200" cy="2133600"/>
          </a:xfrm>
          <a:prstGeom prst="leftBrace">
            <a:avLst>
              <a:gd name="adj1" fmla="val 2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2" name="Text Box 8"/>
          <p:cNvSpPr txBox="1">
            <a:spLocks noChangeArrowheads="1"/>
          </p:cNvSpPr>
          <p:nvPr/>
        </p:nvSpPr>
        <p:spPr bwMode="auto">
          <a:xfrm rot="-5400000">
            <a:off x="194468" y="2701132"/>
            <a:ext cx="9826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i="1">
                <a:solidFill>
                  <a:schemeClr val="accent2"/>
                </a:solidFill>
              </a:rPr>
              <a:t>definitions</a:t>
            </a:r>
          </a:p>
        </p:txBody>
      </p:sp>
      <p:sp>
        <p:nvSpPr>
          <p:cNvPr id="13323" name="Text Box 9"/>
          <p:cNvSpPr txBox="1">
            <a:spLocks noChangeArrowheads="1"/>
          </p:cNvSpPr>
          <p:nvPr/>
        </p:nvSpPr>
        <p:spPr bwMode="auto">
          <a:xfrm rot="-5400000">
            <a:off x="401637" y="3560763"/>
            <a:ext cx="568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i="1">
                <a:solidFill>
                  <a:schemeClr val="accent2"/>
                </a:solidFill>
              </a:rPr>
              <a:t>rules</a:t>
            </a:r>
          </a:p>
        </p:txBody>
      </p:sp>
      <p:sp>
        <p:nvSpPr>
          <p:cNvPr id="13324" name="Text Box 10"/>
          <p:cNvSpPr txBox="1">
            <a:spLocks noChangeArrowheads="1"/>
          </p:cNvSpPr>
          <p:nvPr/>
        </p:nvSpPr>
        <p:spPr bwMode="auto">
          <a:xfrm rot="-5400000">
            <a:off x="204787" y="4900613"/>
            <a:ext cx="962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i="1">
                <a:solidFill>
                  <a:schemeClr val="accent2"/>
                </a:solidFill>
              </a:rPr>
              <a:t>user code</a:t>
            </a:r>
          </a:p>
        </p:txBody>
      </p:sp>
      <p:sp>
        <p:nvSpPr>
          <p:cNvPr id="13325" name="Oval 11"/>
          <p:cNvSpPr>
            <a:spLocks noChangeArrowheads="1"/>
          </p:cNvSpPr>
          <p:nvPr/>
        </p:nvSpPr>
        <p:spPr bwMode="auto">
          <a:xfrm>
            <a:off x="1050925" y="3124200"/>
            <a:ext cx="3048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6" name="Oval 12"/>
          <p:cNvSpPr>
            <a:spLocks noChangeArrowheads="1"/>
          </p:cNvSpPr>
          <p:nvPr/>
        </p:nvSpPr>
        <p:spPr bwMode="auto">
          <a:xfrm>
            <a:off x="1066800" y="3563938"/>
            <a:ext cx="3810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7" name="Text Box 13"/>
          <p:cNvSpPr txBox="1">
            <a:spLocks noChangeArrowheads="1"/>
          </p:cNvSpPr>
          <p:nvPr/>
        </p:nvSpPr>
        <p:spPr bwMode="auto">
          <a:xfrm>
            <a:off x="4708525" y="2398713"/>
            <a:ext cx="286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DDDDDD"/>
                </a:solidFill>
              </a:rPr>
              <a:t>defining and using a name</a:t>
            </a:r>
          </a:p>
        </p:txBody>
      </p:sp>
      <p:sp>
        <p:nvSpPr>
          <p:cNvPr id="13328" name="Line 14"/>
          <p:cNvSpPr>
            <a:spLocks noChangeShapeType="1"/>
          </p:cNvSpPr>
          <p:nvPr/>
        </p:nvSpPr>
        <p:spPr bwMode="auto">
          <a:xfrm flipV="1">
            <a:off x="1371600" y="2590800"/>
            <a:ext cx="3276600" cy="60960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Line 15"/>
          <p:cNvSpPr>
            <a:spLocks noChangeShapeType="1"/>
          </p:cNvSpPr>
          <p:nvPr/>
        </p:nvSpPr>
        <p:spPr bwMode="auto">
          <a:xfrm flipV="1">
            <a:off x="1371600" y="2590800"/>
            <a:ext cx="3276600" cy="99060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0" name="Oval 16"/>
          <p:cNvSpPr>
            <a:spLocks noChangeArrowheads="1"/>
          </p:cNvSpPr>
          <p:nvPr/>
        </p:nvSpPr>
        <p:spPr bwMode="auto">
          <a:xfrm>
            <a:off x="2286000" y="3563938"/>
            <a:ext cx="533400" cy="228600"/>
          </a:xfrm>
          <a:prstGeom prst="ellips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31" name="Text Box 17"/>
          <p:cNvSpPr txBox="1">
            <a:spLocks noChangeArrowheads="1"/>
          </p:cNvSpPr>
          <p:nvPr/>
        </p:nvSpPr>
        <p:spPr bwMode="auto">
          <a:xfrm>
            <a:off x="4632325" y="3236913"/>
            <a:ext cx="3368675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EE8EF"/>
                </a:solidFill>
                <a:latin typeface="Franklin Gothic Medium" pitchFamily="34" charset="0"/>
              </a:rPr>
              <a:t>char * yytext;</a:t>
            </a:r>
          </a:p>
          <a:p>
            <a:pPr lvl="1" eaLnBrk="1" hangingPunct="1"/>
            <a:r>
              <a:rPr lang="en-US" sz="1400">
                <a:solidFill>
                  <a:srgbClr val="DDDDDD"/>
                </a:solidFill>
              </a:rPr>
              <a:t>a buffer that holds the input characters that actually match the pattern</a:t>
            </a:r>
          </a:p>
        </p:txBody>
      </p:sp>
      <p:sp>
        <p:nvSpPr>
          <p:cNvPr id="13332" name="Line 18"/>
          <p:cNvSpPr>
            <a:spLocks noChangeShapeType="1"/>
          </p:cNvSpPr>
          <p:nvPr/>
        </p:nvSpPr>
        <p:spPr bwMode="auto">
          <a:xfrm flipV="1">
            <a:off x="2819400" y="3429000"/>
            <a:ext cx="1828800" cy="22860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Oval 19"/>
          <p:cNvSpPr>
            <a:spLocks noChangeArrowheads="1"/>
          </p:cNvSpPr>
          <p:nvPr/>
        </p:nvSpPr>
        <p:spPr bwMode="auto">
          <a:xfrm>
            <a:off x="2057400" y="4648200"/>
            <a:ext cx="5334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34" name="Text Box 20"/>
          <p:cNvSpPr txBox="1">
            <a:spLocks noChangeArrowheads="1"/>
          </p:cNvSpPr>
          <p:nvPr/>
        </p:nvSpPr>
        <p:spPr bwMode="auto">
          <a:xfrm>
            <a:off x="4724400" y="4648200"/>
            <a:ext cx="3200400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Invoking the scanner: </a:t>
            </a:r>
            <a:r>
              <a:rPr lang="en-US" b="1">
                <a:solidFill>
                  <a:srgbClr val="D60093"/>
                </a:solidFill>
                <a:latin typeface="Franklin Gothic Medium" pitchFamily="34" charset="0"/>
              </a:rPr>
              <a:t>yylex()</a:t>
            </a:r>
          </a:p>
          <a:p>
            <a:pPr lvl="1" eaLnBrk="1" hangingPunct="1"/>
            <a:r>
              <a:rPr lang="en-US" sz="1400"/>
              <a:t>Each time yylex() is called, the scanner continues processing the input from where it last left off.</a:t>
            </a:r>
          </a:p>
          <a:p>
            <a:pPr lvl="1" eaLnBrk="1" hangingPunct="1"/>
            <a:r>
              <a:rPr lang="en-US" sz="1400"/>
              <a:t>Returns 0 on end-of-file.</a:t>
            </a:r>
          </a:p>
        </p:txBody>
      </p:sp>
      <p:sp>
        <p:nvSpPr>
          <p:cNvPr id="13335" name="Freeform 21"/>
          <p:cNvSpPr>
            <a:spLocks/>
          </p:cNvSpPr>
          <p:nvPr/>
        </p:nvSpPr>
        <p:spPr bwMode="auto">
          <a:xfrm>
            <a:off x="2514600" y="4457700"/>
            <a:ext cx="2209800" cy="419100"/>
          </a:xfrm>
          <a:custGeom>
            <a:avLst/>
            <a:gdLst>
              <a:gd name="T0" fmla="*/ 0 w 1392"/>
              <a:gd name="T1" fmla="*/ 190500 h 264"/>
              <a:gd name="T2" fmla="*/ 1143000 w 1392"/>
              <a:gd name="T3" fmla="*/ 38100 h 264"/>
              <a:gd name="T4" fmla="*/ 2209800 w 1392"/>
              <a:gd name="T5" fmla="*/ 419100 h 264"/>
              <a:gd name="T6" fmla="*/ 0 60000 65536"/>
              <a:gd name="T7" fmla="*/ 0 60000 65536"/>
              <a:gd name="T8" fmla="*/ 0 60000 65536"/>
              <a:gd name="T9" fmla="*/ 0 w 1392"/>
              <a:gd name="T10" fmla="*/ 0 h 264"/>
              <a:gd name="T11" fmla="*/ 1392 w 1392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2" h="264">
                <a:moveTo>
                  <a:pt x="0" y="120"/>
                </a:moveTo>
                <a:cubicBezTo>
                  <a:pt x="244" y="60"/>
                  <a:pt x="488" y="0"/>
                  <a:pt x="720" y="24"/>
                </a:cubicBezTo>
                <a:cubicBezTo>
                  <a:pt x="952" y="48"/>
                  <a:pt x="1280" y="224"/>
                  <a:pt x="1392" y="2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46964" y="315913"/>
            <a:ext cx="7543800" cy="944562"/>
          </a:xfrm>
        </p:spPr>
        <p:txBody>
          <a:bodyPr/>
          <a:lstStyle/>
          <a:p>
            <a:r>
              <a:rPr lang="en-US"/>
              <a:t>Hands On Example</a:t>
            </a:r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A quick tutorial on Lex</a:t>
            </a: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44D4D03-0067-42AC-828C-4AA55DB90D66}" type="slidenum">
              <a:rPr lang="en-US" altLang="en-US" smtClean="0"/>
              <a:pPr eaLnBrk="1" hangingPunct="1"/>
              <a:t>12</a:t>
            </a:fld>
            <a:endParaRPr lang="en-US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AC9F3B-1055-7C4C-A267-C512D780F51D}"/>
              </a:ext>
            </a:extLst>
          </p:cNvPr>
          <p:cNvSpPr/>
          <p:nvPr/>
        </p:nvSpPr>
        <p:spPr>
          <a:xfrm>
            <a:off x="0" y="1635125"/>
            <a:ext cx="53340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0000"/>
                </a:solidFill>
                <a:latin typeface="Menlo" panose="020B0609030804020204" pitchFamily="49" charset="0"/>
              </a:rPr>
              <a:t>program : </a:t>
            </a:r>
            <a:r>
              <a:rPr lang="en-IN" sz="2200" dirty="0" err="1">
                <a:solidFill>
                  <a:srgbClr val="000000"/>
                </a:solidFill>
                <a:latin typeface="Menlo" panose="020B0609030804020204" pitchFamily="49" charset="0"/>
              </a:rPr>
              <a:t>slist</a:t>
            </a:r>
            <a:endParaRPr lang="en-IN" sz="2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2200" dirty="0">
                <a:solidFill>
                  <a:srgbClr val="000000"/>
                </a:solidFill>
                <a:latin typeface="Menlo" panose="020B0609030804020204" pitchFamily="49" charset="0"/>
              </a:rPr>
              <a:t>        | /* empty */</a:t>
            </a:r>
          </a:p>
          <a:p>
            <a:r>
              <a:rPr lang="en-IN" sz="2200" dirty="0">
                <a:solidFill>
                  <a:srgbClr val="000000"/>
                </a:solidFill>
                <a:latin typeface="Menlo" panose="020B0609030804020204" pitchFamily="49" charset="0"/>
              </a:rPr>
              <a:t>        ;</a:t>
            </a:r>
          </a:p>
          <a:p>
            <a:r>
              <a:rPr lang="en-IN" sz="2200" dirty="0" err="1">
                <a:solidFill>
                  <a:srgbClr val="000000"/>
                </a:solidFill>
                <a:latin typeface="Menlo" panose="020B0609030804020204" pitchFamily="49" charset="0"/>
              </a:rPr>
              <a:t>slist</a:t>
            </a:r>
            <a:r>
              <a:rPr lang="en-IN" sz="2200" dirty="0">
                <a:solidFill>
                  <a:srgbClr val="000000"/>
                </a:solidFill>
                <a:latin typeface="Menlo" panose="020B0609030804020204" pitchFamily="49" charset="0"/>
              </a:rPr>
              <a:t> : assignment ';’</a:t>
            </a:r>
          </a:p>
          <a:p>
            <a:r>
              <a:rPr lang="en-IN" sz="2200" dirty="0">
                <a:solidFill>
                  <a:srgbClr val="000000"/>
                </a:solidFill>
                <a:latin typeface="Menlo" panose="020B0609030804020204" pitchFamily="49" charset="0"/>
              </a:rPr>
              <a:t>      | </a:t>
            </a:r>
            <a:r>
              <a:rPr lang="en-IN" sz="2200" dirty="0" err="1">
                <a:solidFill>
                  <a:srgbClr val="000000"/>
                </a:solidFill>
                <a:latin typeface="Menlo" panose="020B0609030804020204" pitchFamily="49" charset="0"/>
              </a:rPr>
              <a:t>exit_command</a:t>
            </a:r>
            <a:r>
              <a:rPr lang="en-IN" sz="2200" dirty="0">
                <a:solidFill>
                  <a:srgbClr val="000000"/>
                </a:solidFill>
                <a:latin typeface="Menlo" panose="020B0609030804020204" pitchFamily="49" charset="0"/>
              </a:rPr>
              <a:t> ‘;’</a:t>
            </a:r>
          </a:p>
          <a:p>
            <a:r>
              <a:rPr lang="en-IN" sz="2200" dirty="0">
                <a:solidFill>
                  <a:srgbClr val="000000"/>
                </a:solidFill>
                <a:latin typeface="Menlo" panose="020B0609030804020204" pitchFamily="49" charset="0"/>
              </a:rPr>
              <a:t>      | print exp ';’</a:t>
            </a:r>
          </a:p>
          <a:p>
            <a:r>
              <a:rPr lang="en-IN" sz="2200" dirty="0">
                <a:solidFill>
                  <a:srgbClr val="000000"/>
                </a:solidFill>
                <a:latin typeface="Menlo" panose="020B0609030804020204" pitchFamily="49" charset="0"/>
              </a:rPr>
              <a:t>      | </a:t>
            </a:r>
            <a:r>
              <a:rPr lang="en-IN" sz="2200" dirty="0" err="1">
                <a:solidFill>
                  <a:srgbClr val="000000"/>
                </a:solidFill>
                <a:latin typeface="Menlo" panose="020B0609030804020204" pitchFamily="49" charset="0"/>
              </a:rPr>
              <a:t>slist</a:t>
            </a:r>
            <a:r>
              <a:rPr lang="en-IN" sz="2200" dirty="0">
                <a:solidFill>
                  <a:srgbClr val="000000"/>
                </a:solidFill>
                <a:latin typeface="Menlo" panose="020B0609030804020204" pitchFamily="49" charset="0"/>
              </a:rPr>
              <a:t> assign ';’</a:t>
            </a:r>
          </a:p>
          <a:p>
            <a:r>
              <a:rPr lang="en-IN" sz="2200" dirty="0">
                <a:solidFill>
                  <a:srgbClr val="000000"/>
                </a:solidFill>
                <a:latin typeface="Menlo" panose="020B0609030804020204" pitchFamily="49" charset="0"/>
              </a:rPr>
              <a:t>      | </a:t>
            </a:r>
            <a:r>
              <a:rPr lang="en-IN" sz="2200" dirty="0" err="1">
                <a:solidFill>
                  <a:srgbClr val="000000"/>
                </a:solidFill>
                <a:latin typeface="Menlo" panose="020B0609030804020204" pitchFamily="49" charset="0"/>
              </a:rPr>
              <a:t>slist</a:t>
            </a:r>
            <a:r>
              <a:rPr lang="en-IN" sz="2200" dirty="0">
                <a:solidFill>
                  <a:srgbClr val="000000"/>
                </a:solidFill>
                <a:latin typeface="Menlo" panose="020B0609030804020204" pitchFamily="49" charset="0"/>
              </a:rPr>
              <a:t> print exp ‘;’</a:t>
            </a:r>
          </a:p>
          <a:p>
            <a:r>
              <a:rPr lang="en-IN" sz="2200" dirty="0">
                <a:solidFill>
                  <a:srgbClr val="000000"/>
                </a:solidFill>
                <a:latin typeface="Menlo" panose="020B0609030804020204" pitchFamily="49" charset="0"/>
              </a:rPr>
              <a:t>      | </a:t>
            </a:r>
            <a:r>
              <a:rPr lang="en-IN" sz="2200" dirty="0" err="1">
                <a:solidFill>
                  <a:srgbClr val="000000"/>
                </a:solidFill>
                <a:latin typeface="Menlo" panose="020B0609030804020204" pitchFamily="49" charset="0"/>
              </a:rPr>
              <a:t>slist</a:t>
            </a:r>
            <a:r>
              <a:rPr lang="en-IN" sz="2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latin typeface="Menlo" panose="020B0609030804020204" pitchFamily="49" charset="0"/>
              </a:rPr>
              <a:t>exit_command</a:t>
            </a:r>
            <a:r>
              <a:rPr lang="en-IN" sz="2200" dirty="0">
                <a:solidFill>
                  <a:srgbClr val="000000"/>
                </a:solidFill>
                <a:latin typeface="Menlo" panose="020B0609030804020204" pitchFamily="49" charset="0"/>
              </a:rPr>
              <a:t> ‘;’</a:t>
            </a:r>
          </a:p>
          <a:p>
            <a:r>
              <a:rPr lang="en-IN" sz="2200" dirty="0">
                <a:solidFill>
                  <a:srgbClr val="000000"/>
                </a:solidFill>
                <a:latin typeface="Menlo" panose="020B0609030804020204" pitchFamily="49" charset="0"/>
              </a:rPr>
              <a:t>      ;</a:t>
            </a:r>
          </a:p>
          <a:p>
            <a:r>
              <a:rPr lang="en-IN" sz="2200" dirty="0">
                <a:solidFill>
                  <a:srgbClr val="000000"/>
                </a:solidFill>
                <a:latin typeface="Menlo" panose="020B0609030804020204" pitchFamily="49" charset="0"/>
              </a:rPr>
              <a:t>assign -&gt; identifier '=' exp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E40285-7D2A-7D44-9F0C-2FF704B0F52F}"/>
              </a:ext>
            </a:extLst>
          </p:cNvPr>
          <p:cNvSpPr/>
          <p:nvPr/>
        </p:nvSpPr>
        <p:spPr>
          <a:xfrm>
            <a:off x="5334000" y="1652016"/>
            <a:ext cx="3482454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0000"/>
                </a:solidFill>
                <a:latin typeface="Menlo" panose="020B0609030804020204" pitchFamily="49" charset="0"/>
              </a:rPr>
              <a:t>exp : term</a:t>
            </a:r>
          </a:p>
          <a:p>
            <a:r>
              <a:rPr lang="en-IN" sz="2200" dirty="0">
                <a:solidFill>
                  <a:srgbClr val="000000"/>
                </a:solidFill>
                <a:latin typeface="Menlo" panose="020B0609030804020204" pitchFamily="49" charset="0"/>
              </a:rPr>
              <a:t>    | exp '+' exp</a:t>
            </a:r>
          </a:p>
          <a:p>
            <a:r>
              <a:rPr lang="en-IN" sz="2200" dirty="0">
                <a:solidFill>
                  <a:srgbClr val="000000"/>
                </a:solidFill>
                <a:latin typeface="Menlo" panose="020B0609030804020204" pitchFamily="49" charset="0"/>
              </a:rPr>
              <a:t>    | exp '-' exp</a:t>
            </a:r>
          </a:p>
          <a:p>
            <a:r>
              <a:rPr lang="en-IN" sz="2200" dirty="0">
                <a:solidFill>
                  <a:srgbClr val="000000"/>
                </a:solidFill>
                <a:latin typeface="Menlo" panose="020B0609030804020204" pitchFamily="49" charset="0"/>
              </a:rPr>
              <a:t>    | exp '*' exp</a:t>
            </a:r>
          </a:p>
          <a:p>
            <a:r>
              <a:rPr lang="en-IN" sz="2200" dirty="0">
                <a:solidFill>
                  <a:srgbClr val="000000"/>
                </a:solidFill>
                <a:latin typeface="Menlo" panose="020B0609030804020204" pitchFamily="49" charset="0"/>
              </a:rPr>
              <a:t>    | exp '/' exp</a:t>
            </a:r>
          </a:p>
          <a:p>
            <a:r>
              <a:rPr lang="en-IN" sz="2200" dirty="0">
                <a:solidFill>
                  <a:srgbClr val="000000"/>
                </a:solidFill>
                <a:latin typeface="Menlo" panose="020B0609030804020204" pitchFamily="49" charset="0"/>
              </a:rPr>
              <a:t>    | '(' exp ‘)’</a:t>
            </a:r>
          </a:p>
          <a:p>
            <a:r>
              <a:rPr lang="en-IN" sz="2200" dirty="0">
                <a:solidFill>
                  <a:srgbClr val="000000"/>
                </a:solidFill>
                <a:latin typeface="Menlo" panose="020B0609030804020204" pitchFamily="49" charset="0"/>
              </a:rPr>
              <a:t>    ;</a:t>
            </a:r>
          </a:p>
          <a:p>
            <a:endParaRPr lang="en-IN" sz="2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2200" dirty="0">
                <a:solidFill>
                  <a:srgbClr val="000000"/>
                </a:solidFill>
                <a:latin typeface="Menlo" panose="020B0609030804020204" pitchFamily="49" charset="0"/>
              </a:rPr>
              <a:t>term : number</a:t>
            </a:r>
          </a:p>
          <a:p>
            <a:r>
              <a:rPr lang="en-IN" sz="2200" dirty="0">
                <a:solidFill>
                  <a:srgbClr val="000000"/>
                </a:solidFill>
                <a:latin typeface="Menlo" panose="020B0609030804020204" pitchFamily="49" charset="0"/>
              </a:rPr>
              <a:t>     | identifier</a:t>
            </a:r>
          </a:p>
          <a:p>
            <a:r>
              <a:rPr lang="en-IN" sz="2200" dirty="0">
                <a:solidFill>
                  <a:srgbClr val="000000"/>
                </a:solidFill>
                <a:latin typeface="Menlo" panose="020B0609030804020204" pitchFamily="49" charset="0"/>
              </a:rPr>
              <a:t>     ;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36E1D9-C80A-2C4C-86B0-1C83367FB1E9}"/>
              </a:ext>
            </a:extLst>
          </p:cNvPr>
          <p:cNvCxnSpPr/>
          <p:nvPr/>
        </p:nvCxnSpPr>
        <p:spPr>
          <a:xfrm>
            <a:off x="5334000" y="1389555"/>
            <a:ext cx="0" cy="4706445"/>
          </a:xfrm>
          <a:prstGeom prst="line">
            <a:avLst/>
          </a:prstGeom>
          <a:ln>
            <a:solidFill>
              <a:srgbClr val="99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 script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A quick tutorial on Lex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2A17272-E411-42D5-9C88-900B62BA1047}" type="slidenum">
              <a:rPr lang="en-US" altLang="en-US" smtClean="0"/>
              <a:pPr eaLnBrk="1" hangingPunct="1"/>
              <a:t>13</a:t>
            </a:fld>
            <a:endParaRPr lang="en-US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6AE7F3-8F4D-584E-9F08-E9B0B30C7D15}"/>
              </a:ext>
            </a:extLst>
          </p:cNvPr>
          <p:cNvSpPr/>
          <p:nvPr/>
        </p:nvSpPr>
        <p:spPr>
          <a:xfrm>
            <a:off x="489045" y="1219200"/>
            <a:ext cx="838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00"/>
                </a:solidFill>
                <a:latin typeface="Menlo" panose="020B0609030804020204" pitchFamily="49" charset="0"/>
              </a:rPr>
              <a:t>%{</a:t>
            </a:r>
          </a:p>
          <a:p>
            <a:r>
              <a:rPr lang="en-IN" sz="2400" dirty="0">
                <a:solidFill>
                  <a:srgbClr val="000000"/>
                </a:solidFill>
                <a:latin typeface="Menlo" panose="020B0609030804020204" pitchFamily="49" charset="0"/>
              </a:rPr>
              <a:t>        #include &lt;iostream&gt;</a:t>
            </a:r>
          </a:p>
          <a:p>
            <a:r>
              <a:rPr lang="en-IN" sz="2400" dirty="0">
                <a:solidFill>
                  <a:srgbClr val="000000"/>
                </a:solidFill>
                <a:latin typeface="Menlo" panose="020B0609030804020204" pitchFamily="49" charset="0"/>
              </a:rPr>
              <a:t>        #include "</a:t>
            </a:r>
            <a:r>
              <a:rPr lang="en-I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y.tab.h</a:t>
            </a:r>
            <a:r>
              <a:rPr lang="en-IN" sz="2400" dirty="0">
                <a:solidFill>
                  <a:srgbClr val="000000"/>
                </a:solidFill>
                <a:latin typeface="Menlo" panose="020B0609030804020204" pitchFamily="49" charset="0"/>
              </a:rPr>
              <a:t>"</a:t>
            </a:r>
          </a:p>
          <a:p>
            <a:r>
              <a:rPr lang="en-IN" sz="2400" dirty="0">
                <a:solidFill>
                  <a:srgbClr val="000000"/>
                </a:solidFill>
                <a:latin typeface="Menlo" panose="020B0609030804020204" pitchFamily="49" charset="0"/>
              </a:rPr>
              <a:t>        #include &lt;</a:t>
            </a:r>
            <a:r>
              <a:rPr lang="en-I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cstring</a:t>
            </a:r>
            <a:r>
              <a:rPr lang="en-IN" sz="2400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IN" sz="2400" dirty="0">
                <a:solidFill>
                  <a:srgbClr val="000000"/>
                </a:solidFill>
                <a:latin typeface="Menlo" panose="020B0609030804020204" pitchFamily="49" charset="0"/>
              </a:rPr>
              <a:t>        void </a:t>
            </a:r>
            <a:r>
              <a:rPr lang="en-I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yyerror</a:t>
            </a:r>
            <a:r>
              <a:rPr lang="en-IN" sz="2400" dirty="0">
                <a:solidFill>
                  <a:srgbClr val="000000"/>
                </a:solidFill>
                <a:latin typeface="Menlo" panose="020B0609030804020204" pitchFamily="49" charset="0"/>
              </a:rPr>
              <a:t> (char *s);</a:t>
            </a:r>
          </a:p>
          <a:p>
            <a:r>
              <a:rPr lang="en-IN" sz="2400" dirty="0">
                <a:solidFill>
                  <a:srgbClr val="000000"/>
                </a:solidFill>
                <a:latin typeface="Menlo" panose="020B0609030804020204" pitchFamily="49" charset="0"/>
              </a:rPr>
              <a:t>        int </a:t>
            </a:r>
            <a:r>
              <a:rPr lang="en-I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yylex</a:t>
            </a:r>
            <a:r>
              <a:rPr lang="en-IN" sz="24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IN" sz="2400" dirty="0">
                <a:solidFill>
                  <a:srgbClr val="000000"/>
                </a:solidFill>
                <a:latin typeface="Menlo" panose="020B0609030804020204" pitchFamily="49" charset="0"/>
              </a:rPr>
              <a:t>%}</a:t>
            </a:r>
          </a:p>
          <a:p>
            <a:endParaRPr lang="en-I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Menlo" panose="020B0609030804020204" pitchFamily="49" charset="0"/>
              </a:rPr>
              <a:t>digit    [0-9]</a:t>
            </a:r>
          </a:p>
          <a:p>
            <a:r>
              <a:rPr lang="en-IN" sz="2400" dirty="0">
                <a:solidFill>
                  <a:srgbClr val="000000"/>
                </a:solidFill>
                <a:latin typeface="Menlo" panose="020B0609030804020204" pitchFamily="49" charset="0"/>
              </a:rPr>
              <a:t>alpha    [a-</a:t>
            </a:r>
            <a:r>
              <a:rPr lang="en-I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zA</a:t>
            </a:r>
            <a:r>
              <a:rPr lang="en-IN" sz="2400" dirty="0">
                <a:solidFill>
                  <a:srgbClr val="000000"/>
                </a:solidFill>
                <a:latin typeface="Menlo" panose="020B0609030804020204" pitchFamily="49" charset="0"/>
              </a:rPr>
              <a:t>-Z_]</a:t>
            </a:r>
          </a:p>
          <a:p>
            <a:r>
              <a:rPr lang="en-I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alphanum</a:t>
            </a:r>
            <a:r>
              <a:rPr lang="en-IN" sz="2400" dirty="0">
                <a:solidFill>
                  <a:srgbClr val="000000"/>
                </a:solidFill>
                <a:latin typeface="Menlo" panose="020B0609030804020204" pitchFamily="49" charset="0"/>
              </a:rPr>
              <a:t> ({alpha}|{digit})</a:t>
            </a:r>
          </a:p>
          <a:p>
            <a:r>
              <a:rPr lang="en-I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ws</a:t>
            </a:r>
            <a:r>
              <a:rPr lang="en-IN" sz="2400" dirty="0">
                <a:solidFill>
                  <a:srgbClr val="000000"/>
                </a:solidFill>
                <a:latin typeface="Menlo" panose="020B0609030804020204" pitchFamily="49" charset="0"/>
              </a:rPr>
              <a:t>       [ \t\n]</a:t>
            </a:r>
          </a:p>
          <a:p>
            <a:endParaRPr lang="en-I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2400" b="1" dirty="0">
                <a:solidFill>
                  <a:srgbClr val="000000"/>
                </a:solidFill>
                <a:latin typeface="Menlo" panose="020B0609030804020204" pitchFamily="49" charset="0"/>
              </a:rPr>
              <a:t>%%</a:t>
            </a:r>
          </a:p>
        </p:txBody>
      </p:sp>
    </p:spTree>
    <p:extLst>
      <p:ext uri="{BB962C8B-B14F-4D97-AF65-F5344CB8AC3E}">
        <p14:creationId xmlns:p14="http://schemas.microsoft.com/office/powerpoint/2010/main" val="2929487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646419"/>
          </a:xfrm>
        </p:spPr>
        <p:txBody>
          <a:bodyPr/>
          <a:lstStyle/>
          <a:p>
            <a:r>
              <a:rPr lang="en-US" dirty="0"/>
              <a:t>Lex script (</a:t>
            </a:r>
            <a:r>
              <a:rPr lang="en-US" err="1"/>
              <a:t>contd</a:t>
            </a:r>
            <a:r>
              <a:rPr lang="en-US"/>
              <a:t>…)</a:t>
            </a:r>
            <a:endParaRPr lang="en-US" dirty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A quick tutorial on Lex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2A17272-E411-42D5-9C88-900B62BA1047}" type="slidenum">
              <a:rPr lang="en-US" altLang="en-US" smtClean="0"/>
              <a:pPr eaLnBrk="1" hangingPunct="1"/>
              <a:t>14</a:t>
            </a:fld>
            <a:endParaRPr lang="en-US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6AE7F3-8F4D-584E-9F08-E9B0B30C7D15}"/>
              </a:ext>
            </a:extLst>
          </p:cNvPr>
          <p:cNvSpPr/>
          <p:nvPr/>
        </p:nvSpPr>
        <p:spPr>
          <a:xfrm>
            <a:off x="457200" y="838200"/>
            <a:ext cx="83820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00"/>
                </a:solidFill>
                <a:latin typeface="Menlo" panose="020B0609030804020204" pitchFamily="49" charset="0"/>
              </a:rPr>
              <a:t>"print"      { return print; }</a:t>
            </a:r>
          </a:p>
          <a:p>
            <a:r>
              <a:rPr lang="en-IN" sz="2400" dirty="0">
                <a:solidFill>
                  <a:srgbClr val="000000"/>
                </a:solidFill>
                <a:latin typeface="Menlo" panose="020B0609030804020204" pitchFamily="49" charset="0"/>
              </a:rPr>
              <a:t>"calculate"  { return print; }</a:t>
            </a:r>
          </a:p>
          <a:p>
            <a:r>
              <a:rPr lang="en-IN" sz="2400" dirty="0">
                <a:solidFill>
                  <a:srgbClr val="000000"/>
                </a:solidFill>
                <a:latin typeface="Menlo" panose="020B0609030804020204" pitchFamily="49" charset="0"/>
              </a:rPr>
              <a:t>"exit"       { return </a:t>
            </a:r>
            <a:r>
              <a:rPr lang="en-I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exit_command</a:t>
            </a:r>
            <a:r>
              <a:rPr lang="en-IN" sz="2400" dirty="0">
                <a:solidFill>
                  <a:srgbClr val="000000"/>
                </a:solidFill>
                <a:latin typeface="Menlo" panose="020B0609030804020204" pitchFamily="49" charset="0"/>
              </a:rPr>
              <a:t>; }</a:t>
            </a:r>
          </a:p>
          <a:p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Menlo" panose="020B0609030804020204" pitchFamily="49" charset="0"/>
              </a:rPr>
              <a:t>{digit}+   { </a:t>
            </a:r>
            <a:r>
              <a:rPr lang="en-I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yylval.num</a:t>
            </a:r>
            <a:r>
              <a:rPr lang="en-I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I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atoi</a:t>
            </a:r>
            <a:r>
              <a:rPr lang="en-IN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yytext</a:t>
            </a:r>
            <a:r>
              <a:rPr lang="en-IN" sz="2400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</a:p>
          <a:p>
            <a:r>
              <a:rPr lang="en-IN" sz="2400" dirty="0">
                <a:solidFill>
                  <a:srgbClr val="000000"/>
                </a:solidFill>
                <a:latin typeface="Menlo" panose="020B0609030804020204" pitchFamily="49" charset="0"/>
              </a:rPr>
              <a:t>             return number; }</a:t>
            </a:r>
          </a:p>
          <a:p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Menlo" panose="020B0609030804020204" pitchFamily="49" charset="0"/>
              </a:rPr>
              <a:t>{alpha}{</a:t>
            </a:r>
            <a:r>
              <a:rPr lang="en-I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alphanum</a:t>
            </a:r>
            <a:r>
              <a:rPr lang="en-IN" sz="2400" dirty="0">
                <a:solidFill>
                  <a:srgbClr val="000000"/>
                </a:solidFill>
                <a:latin typeface="Menlo" panose="020B0609030804020204" pitchFamily="49" charset="0"/>
              </a:rPr>
              <a:t>}*      { </a:t>
            </a:r>
          </a:p>
          <a:p>
            <a:r>
              <a:rPr lang="en-IN" sz="2400" dirty="0">
                <a:solidFill>
                  <a:srgbClr val="000000"/>
                </a:solidFill>
                <a:latin typeface="Menlo" panose="020B0609030804020204" pitchFamily="49" charset="0"/>
              </a:rPr>
              <a:t>             </a:t>
            </a:r>
            <a:r>
              <a:rPr lang="en-I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yylval.id</a:t>
            </a:r>
            <a:r>
              <a:rPr lang="en-I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I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strdup</a:t>
            </a:r>
            <a:r>
              <a:rPr lang="en-IN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yytext</a:t>
            </a:r>
            <a:r>
              <a:rPr lang="en-IN" sz="2400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</a:p>
          <a:p>
            <a:r>
              <a:rPr lang="en-IN" sz="2400" dirty="0">
                <a:solidFill>
                  <a:srgbClr val="000000"/>
                </a:solidFill>
                <a:latin typeface="Menlo" panose="020B0609030804020204" pitchFamily="49" charset="0"/>
              </a:rPr>
              <a:t>             return identifier; }</a:t>
            </a:r>
          </a:p>
          <a:p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-I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ws</a:t>
            </a:r>
            <a:r>
              <a:rPr lang="en-IN" sz="2400" dirty="0">
                <a:solidFill>
                  <a:srgbClr val="000000"/>
                </a:solidFill>
                <a:latin typeface="Menlo" panose="020B0609030804020204" pitchFamily="49" charset="0"/>
              </a:rPr>
              <a:t>}                    ; /* nothing */</a:t>
            </a:r>
          </a:p>
          <a:p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Menlo" panose="020B0609030804020204" pitchFamily="49" charset="0"/>
              </a:rPr>
              <a:t>[-+\(\)=/*\n;]   { return </a:t>
            </a:r>
            <a:r>
              <a:rPr lang="en-I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yytext</a:t>
            </a:r>
            <a:r>
              <a:rPr lang="en-IN" sz="2400" dirty="0">
                <a:solidFill>
                  <a:srgbClr val="000000"/>
                </a:solidFill>
                <a:latin typeface="Menlo" panose="020B0609030804020204" pitchFamily="49" charset="0"/>
              </a:rPr>
              <a:t>[0]; }</a:t>
            </a:r>
          </a:p>
          <a:p>
            <a:r>
              <a:rPr lang="en-IN" sz="2400" dirty="0">
                <a:solidFill>
                  <a:srgbClr val="000000"/>
                </a:solidFill>
                <a:latin typeface="Menlo" panose="020B0609030804020204" pitchFamily="49" charset="0"/>
              </a:rPr>
              <a:t>.                { ECHO;  </a:t>
            </a:r>
            <a:r>
              <a:rPr lang="en-I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yyerror</a:t>
            </a:r>
            <a:r>
              <a:rPr lang="en-IN" sz="2400" dirty="0">
                <a:solidFill>
                  <a:srgbClr val="000000"/>
                </a:solidFill>
                <a:latin typeface="Menlo" panose="020B0609030804020204" pitchFamily="49" charset="0"/>
              </a:rPr>
              <a:t>("…");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F85D91-0C36-664E-8848-EB3AA4E31A25}"/>
              </a:ext>
            </a:extLst>
          </p:cNvPr>
          <p:cNvSpPr txBox="1"/>
          <p:nvPr/>
        </p:nvSpPr>
        <p:spPr>
          <a:xfrm>
            <a:off x="2438400" y="2209800"/>
            <a:ext cx="5562600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EA00F-8C47-4748-B9D0-E92010662E79}"/>
              </a:ext>
            </a:extLst>
          </p:cNvPr>
          <p:cNvSpPr txBox="1"/>
          <p:nvPr/>
        </p:nvSpPr>
        <p:spPr>
          <a:xfrm>
            <a:off x="3124200" y="5181600"/>
            <a:ext cx="5562600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200A98-7264-5B48-845A-39FF4E3ABF4D}"/>
              </a:ext>
            </a:extLst>
          </p:cNvPr>
          <p:cNvSpPr txBox="1"/>
          <p:nvPr/>
        </p:nvSpPr>
        <p:spPr>
          <a:xfrm>
            <a:off x="3124200" y="5638800"/>
            <a:ext cx="5562600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A quick tutorial on Lex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BB112B5-E35C-456E-8ABE-54802FAE957F}" type="slidenum">
              <a:rPr lang="en-US" altLang="en-US" smtClean="0"/>
              <a:pPr eaLnBrk="1" hangingPunct="1"/>
              <a:t>15</a:t>
            </a:fld>
            <a:endParaRPr lang="en-US" alt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Matching the Input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When more than one pattern can match the input, the scanner behaves as follows:</a:t>
            </a:r>
          </a:p>
          <a:p>
            <a:pPr lvl="1" eaLnBrk="1" hangingPunct="1"/>
            <a:r>
              <a:rPr lang="en-US"/>
              <a:t>the longest match is chosen;</a:t>
            </a:r>
          </a:p>
          <a:p>
            <a:pPr lvl="1" eaLnBrk="1" hangingPunct="1"/>
            <a:r>
              <a:rPr lang="en-US"/>
              <a:t>if multiple rules match, the rule listed first in the flex input file is chosen;</a:t>
            </a:r>
          </a:p>
          <a:p>
            <a:pPr lvl="1" eaLnBrk="1" hangingPunct="1"/>
            <a:r>
              <a:rPr lang="en-US"/>
              <a:t>if no rule matches, the default is to copy the next character to </a:t>
            </a:r>
            <a:r>
              <a:rPr lang="en-US" b="1"/>
              <a:t>stdout</a:t>
            </a:r>
            <a:r>
              <a:rPr lang="en-US"/>
              <a:t>.</a:t>
            </a:r>
          </a:p>
          <a:p>
            <a:pPr lvl="3" eaLnBrk="1" hangingPunct="1">
              <a:buFont typeface="Symbol" pitchFamily="18" charset="2"/>
              <a:buNone/>
            </a:pPr>
            <a:r>
              <a:rPr lang="en-US"/>
              <a:t>(cs)  {printf(“Department”);}</a:t>
            </a:r>
          </a:p>
          <a:p>
            <a:pPr lvl="3" eaLnBrk="1" hangingPunct="1">
              <a:buFont typeface="Symbol" pitchFamily="18" charset="2"/>
              <a:buNone/>
            </a:pPr>
            <a:r>
              <a:rPr lang="en-US"/>
              <a:t>(cs)[0-9]{3}  {printf(“Course”);}</a:t>
            </a:r>
          </a:p>
          <a:p>
            <a:pPr lvl="3" eaLnBrk="1" hangingPunct="1">
              <a:buFont typeface="Symbol" pitchFamily="18" charset="2"/>
              <a:buNone/>
            </a:pPr>
            <a:r>
              <a:rPr lang="en-US"/>
              <a:t>[a-zA-Z]+[0-9]+ {printf(“AnythingElse”);}</a:t>
            </a:r>
          </a:p>
          <a:p>
            <a:pPr lvl="3" eaLnBrk="1" hangingPunct="1">
              <a:buFont typeface="Symbol" pitchFamily="18" charset="2"/>
              <a:buNone/>
            </a:pPr>
            <a:r>
              <a:rPr lang="en-US"/>
              <a:t>Input: cs335</a:t>
            </a:r>
          </a:p>
          <a:p>
            <a:pPr lvl="3" eaLnBrk="1" hangingPunct="1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A quick tutorial on Lex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349D5EE-461F-4432-B9EB-84A52E44A3B0}" type="slidenum">
              <a:rPr lang="en-US" altLang="en-US" smtClean="0"/>
              <a:pPr eaLnBrk="1" hangingPunct="1"/>
              <a:t>16</a:t>
            </a:fld>
            <a:endParaRPr lang="en-US" alt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Control flow of lexer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1600">
                <a:latin typeface="Franklin Gothic Book" pitchFamily="34" charset="0"/>
                <a:cs typeface="Courier New" pitchFamily="49" charset="0"/>
              </a:rPr>
              <a:t>yylex()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>
                <a:latin typeface="Franklin Gothic Book" pitchFamily="34" charset="0"/>
                <a:cs typeface="Courier New" pitchFamily="49" charset="0"/>
              </a:rPr>
              <a:t>	/*scan the file pointed to by yyin (default stdin)*/</a:t>
            </a:r>
          </a:p>
          <a:p>
            <a:pPr lvl="2" eaLnBrk="1" hangingPunct="1">
              <a:buFont typeface="Arial" charset="0"/>
              <a:buNone/>
            </a:pPr>
            <a:r>
              <a:rPr lang="en-US" sz="1600">
                <a:latin typeface="Franklin Gothic Book" pitchFamily="34" charset="0"/>
                <a:cs typeface="Courier New" pitchFamily="49" charset="0"/>
              </a:rPr>
              <a:t>1.Repeated call of </a:t>
            </a:r>
            <a:r>
              <a:rPr lang="en-US" sz="1600" b="1">
                <a:latin typeface="Franklin Gothic Book" pitchFamily="34" charset="0"/>
                <a:cs typeface="Courier New" pitchFamily="49" charset="0"/>
              </a:rPr>
              <a:t>input()</a:t>
            </a:r>
            <a:r>
              <a:rPr lang="en-US" sz="1600">
                <a:latin typeface="Franklin Gothic Book" pitchFamily="34" charset="0"/>
                <a:cs typeface="Courier New" pitchFamily="49" charset="0"/>
              </a:rPr>
              <a:t> to get the next character from the input .........</a:t>
            </a:r>
          </a:p>
          <a:p>
            <a:pPr lvl="2" eaLnBrk="1" hangingPunct="1">
              <a:buFont typeface="Arial" charset="0"/>
              <a:buNone/>
            </a:pPr>
            <a:r>
              <a:rPr lang="en-US" sz="1600">
                <a:latin typeface="Franklin Gothic Book" pitchFamily="34" charset="0"/>
                <a:cs typeface="Courier New" pitchFamily="49" charset="0"/>
              </a:rPr>
              <a:t>2. Occatianal calls of </a:t>
            </a:r>
            <a:r>
              <a:rPr lang="en-US" sz="1600" b="1">
                <a:latin typeface="Franklin Gothic Book" pitchFamily="34" charset="0"/>
                <a:cs typeface="Courier New" pitchFamily="49" charset="0"/>
              </a:rPr>
              <a:t>unput() .....</a:t>
            </a:r>
          </a:p>
          <a:p>
            <a:pPr lvl="2" eaLnBrk="1" hangingPunct="1">
              <a:buFont typeface="Arial" charset="0"/>
              <a:buNone/>
            </a:pPr>
            <a:r>
              <a:rPr lang="en-US" sz="1600">
                <a:latin typeface="Franklin Gothic Book" pitchFamily="34" charset="0"/>
                <a:cs typeface="Courier New" pitchFamily="49" charset="0"/>
              </a:rPr>
              <a:t>3. Try matching with the regular expression and when matched do the action part.....	</a:t>
            </a:r>
          </a:p>
          <a:p>
            <a:pPr lvl="1" eaLnBrk="1" hangingPunct="1">
              <a:buFont typeface="Wingdings 3" pitchFamily="18" charset="2"/>
              <a:buNone/>
            </a:pPr>
            <a:r>
              <a:rPr lang="en-US" sz="1600">
                <a:latin typeface="Franklin Gothic Book" pitchFamily="34" charset="0"/>
                <a:cs typeface="Courier New" pitchFamily="49" charset="0"/>
              </a:rPr>
              <a:t>/*          got  EOF */</a:t>
            </a:r>
          </a:p>
          <a:p>
            <a:pPr lvl="1" eaLnBrk="1" hangingPunct="1">
              <a:buFont typeface="Wingdings 3" pitchFamily="18" charset="2"/>
              <a:buNone/>
            </a:pPr>
            <a:r>
              <a:rPr lang="en-US" sz="1600">
                <a:latin typeface="Franklin Gothic Book" pitchFamily="34" charset="0"/>
                <a:cs typeface="Courier New" pitchFamily="49" charset="0"/>
              </a:rPr>
              <a:t>Int status = yywrap(); /*default behaviour – return 1 */</a:t>
            </a:r>
          </a:p>
          <a:p>
            <a:pPr lvl="1" eaLnBrk="1" hangingPunct="1">
              <a:buFont typeface="Wingdings 3" pitchFamily="18" charset="2"/>
              <a:buNone/>
            </a:pPr>
            <a:r>
              <a:rPr lang="en-US" sz="1600">
                <a:latin typeface="Franklin Gothic Book" pitchFamily="34" charset="0"/>
                <a:cs typeface="Courier New" pitchFamily="49" charset="0"/>
              </a:rPr>
              <a:t>If(1 == status)                                                                                      </a:t>
            </a:r>
            <a:r>
              <a:rPr lang="en-US" sz="1600" b="1">
                <a:latin typeface="Franklin Gothic Book" pitchFamily="34" charset="0"/>
                <a:cs typeface="Courier New" pitchFamily="49" charset="0"/>
              </a:rPr>
              <a:t>Command Line Parsing</a:t>
            </a:r>
          </a:p>
          <a:p>
            <a:pPr lvl="2" eaLnBrk="1" hangingPunct="1">
              <a:buFont typeface="Arial" charset="0"/>
              <a:buNone/>
            </a:pPr>
            <a:r>
              <a:rPr lang="en-US" sz="1600">
                <a:latin typeface="Franklin Gothic Book" pitchFamily="34" charset="0"/>
                <a:cs typeface="Courier New" pitchFamily="49" charset="0"/>
              </a:rPr>
              <a:t> exit() ; </a:t>
            </a:r>
          </a:p>
          <a:p>
            <a:pPr lvl="1" eaLnBrk="1" hangingPunct="1">
              <a:buFont typeface="Wingdings 3" pitchFamily="18" charset="2"/>
              <a:buNone/>
            </a:pPr>
            <a:r>
              <a:rPr lang="en-US" sz="1600">
                <a:latin typeface="Franklin Gothic Book" pitchFamily="34" charset="0"/>
                <a:cs typeface="Courier New" pitchFamily="49" charset="0"/>
              </a:rPr>
              <a:t>Else</a:t>
            </a:r>
          </a:p>
          <a:p>
            <a:pPr lvl="2" eaLnBrk="1" hangingPunct="1">
              <a:buFont typeface="Arial" charset="0"/>
              <a:buNone/>
            </a:pPr>
            <a:r>
              <a:rPr lang="en-US" sz="1600">
                <a:latin typeface="Franklin Gothic Book" pitchFamily="34" charset="0"/>
                <a:cs typeface="Courier New" pitchFamily="49" charset="0"/>
              </a:rPr>
              <a:t>yylex() 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>
                <a:latin typeface="Franklin Gothic Book" pitchFamily="34" charset="0"/>
                <a:cs typeface="Courier New" pitchFamily="49" charset="0"/>
              </a:rPr>
              <a:t>}                                                                                                                              </a:t>
            </a:r>
            <a:r>
              <a:rPr lang="en-US" sz="1600" b="1">
                <a:latin typeface="Franklin Gothic Book" pitchFamily="34" charset="0"/>
                <a:cs typeface="Courier New" pitchFamily="49" charset="0"/>
              </a:rPr>
              <a:t>Lookahead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>
                <a:latin typeface="Franklin Gothic Book" pitchFamily="34" charset="0"/>
                <a:cs typeface="Courier New" pitchFamily="49" charset="0"/>
              </a:rPr>
              <a:t>/</a:t>
            </a:r>
            <a:r>
              <a:rPr lang="en-US" sz="1600">
                <a:latin typeface="Franklin Gothic Book" pitchFamily="34" charset="0"/>
                <a:cs typeface="Courier New" pitchFamily="49" charset="0"/>
              </a:rPr>
              <a:t>*Redefine yywrap to handle multiple files*/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>
                <a:latin typeface="Franklin Gothic Book" pitchFamily="34" charset="0"/>
                <a:cs typeface="Courier New" pitchFamily="49" charset="0"/>
              </a:rPr>
              <a:t>Int yywrap()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>
                <a:latin typeface="Franklin Gothic Book" pitchFamily="34" charset="0"/>
                <a:cs typeface="Courier New" pitchFamily="49" charset="0"/>
              </a:rPr>
              <a:t> .....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>
                <a:latin typeface="Franklin Gothic Book" pitchFamily="34" charset="0"/>
                <a:cs typeface="Courier New" pitchFamily="49" charset="0"/>
              </a:rPr>
              <a:t>If(exists other files to process )  { yyin = nextFilePtr; return 1;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>
                <a:latin typeface="Franklin Gothic Book" pitchFamily="34" charset="0"/>
                <a:cs typeface="Courier New" pitchFamily="49" charset="0"/>
              </a:rPr>
              <a:t>Else  { return 0;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>
                <a:latin typeface="Franklin Gothic Book" pitchFamily="34" charset="0"/>
                <a:cs typeface="Courier New" pitchFamily="49" charset="0"/>
              </a:rPr>
              <a:t>}</a:t>
            </a:r>
          </a:p>
          <a:p>
            <a:pPr lvl="1" eaLnBrk="1" hangingPunct="1">
              <a:buFont typeface="Wingdings 3" pitchFamily="18" charset="2"/>
              <a:buNone/>
            </a:pPr>
            <a:endParaRPr lang="en-US" sz="1600">
              <a:latin typeface="Franklin Gothic Book" pitchFamily="34" charset="0"/>
              <a:cs typeface="Courier New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48038" y="2016125"/>
            <a:ext cx="3132137" cy="1403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505200" y="2286000"/>
            <a:ext cx="3352800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A quick tutorial on Lex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5AF013C-39B6-490F-8F87-6844B11B2980}" type="slidenum">
              <a:rPr lang="en-US" altLang="en-US" smtClean="0"/>
              <a:pPr eaLnBrk="1" hangingPunct="1"/>
              <a:t>17</a:t>
            </a:fld>
            <a:endParaRPr lang="en-US" alt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Start Conditions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Used to activate rules conditionally.</a:t>
            </a:r>
          </a:p>
          <a:p>
            <a:pPr lvl="1" eaLnBrk="1" hangingPunct="1"/>
            <a:r>
              <a:rPr lang="en-US"/>
              <a:t>Any rule prefixed with &lt;</a:t>
            </a:r>
            <a:r>
              <a:rPr lang="en-US" i="1"/>
              <a:t>S</a:t>
            </a:r>
            <a:r>
              <a:rPr lang="en-US"/>
              <a:t>&gt; will be activated only when the scanner is in start condition </a:t>
            </a:r>
            <a:r>
              <a:rPr lang="en-US" i="1"/>
              <a:t>S</a:t>
            </a:r>
            <a:r>
              <a:rPr lang="en-US"/>
              <a:t>.</a:t>
            </a:r>
          </a:p>
          <a:p>
            <a:pPr lvl="3" eaLnBrk="1" hangingPunct="1"/>
            <a:r>
              <a:rPr lang="en-US" sz="1300">
                <a:latin typeface="Franklin Gothic Book" pitchFamily="34" charset="0"/>
              </a:rPr>
              <a:t>%s MAGIC        </a:t>
            </a:r>
            <a:r>
              <a:rPr lang="en-US" sz="1300">
                <a:latin typeface="Franklin Gothic Book" pitchFamily="34" charset="0"/>
                <a:sym typeface="Wingdings" pitchFamily="2" charset="2"/>
              </a:rPr>
              <a:t>-------Inclusive start condition</a:t>
            </a:r>
            <a:endParaRPr lang="en-US" sz="1300">
              <a:latin typeface="Franklin Gothic Book" pitchFamily="34" charset="0"/>
            </a:endParaRPr>
          </a:p>
          <a:p>
            <a:pPr lvl="3" eaLnBrk="1" hangingPunct="1"/>
            <a:r>
              <a:rPr lang="en-US" sz="1300">
                <a:latin typeface="Franklin Gothic Book" pitchFamily="34" charset="0"/>
              </a:rPr>
              <a:t>%%</a:t>
            </a:r>
          </a:p>
          <a:p>
            <a:pPr lvl="3" eaLnBrk="1" hangingPunct="1"/>
            <a:r>
              <a:rPr lang="en-US" sz="1300">
                <a:latin typeface="Franklin Gothic Book" pitchFamily="34" charset="0"/>
              </a:rPr>
              <a:t>&lt;MAGIC&gt;.+    {BEGIN 0; printf(“Magic: ”); ECHO; }</a:t>
            </a:r>
          </a:p>
          <a:p>
            <a:pPr lvl="3" eaLnBrk="1" hangingPunct="1"/>
            <a:r>
              <a:rPr lang="en-US" sz="1300">
                <a:latin typeface="Franklin Gothic Book" pitchFamily="34" charset="0"/>
              </a:rPr>
              <a:t>magic              {BEGIN MAGIC}</a:t>
            </a:r>
          </a:p>
          <a:p>
            <a:pPr lvl="3" eaLnBrk="1" hangingPunct="1">
              <a:buFont typeface="Symbol" pitchFamily="18" charset="2"/>
              <a:buNone/>
            </a:pPr>
            <a:r>
              <a:rPr lang="en-US" sz="1300">
                <a:latin typeface="Franklin Gothic Book" pitchFamily="34" charset="0"/>
              </a:rPr>
              <a:t>Input:  magic two three </a:t>
            </a:r>
          </a:p>
          <a:p>
            <a:pPr lvl="2" eaLnBrk="1" hangingPunct="1">
              <a:buFont typeface="Arial" charset="0"/>
              <a:buNone/>
            </a:pPr>
            <a:r>
              <a:rPr lang="en-US" sz="1600">
                <a:latin typeface="Franklin Gothic Book" pitchFamily="34" charset="0"/>
              </a:rPr>
              <a:t>      </a:t>
            </a:r>
            <a:r>
              <a:rPr lang="en-US" sz="1800" b="1">
                <a:solidFill>
                  <a:srgbClr val="FF0000"/>
                </a:solidFill>
                <a:latin typeface="Franklin Gothic Book" pitchFamily="34" charset="0"/>
              </a:rPr>
              <a:t>Warning:</a:t>
            </a:r>
            <a:r>
              <a:rPr lang="en-US" sz="1800">
                <a:latin typeface="Franklin Gothic Book" pitchFamily="34" charset="0"/>
              </a:rPr>
              <a:t>  A rule without an explicit start state will match regardless of what start state is active.    </a:t>
            </a:r>
          </a:p>
          <a:p>
            <a:pPr lvl="3" eaLnBrk="1" hangingPunct="1"/>
            <a:r>
              <a:rPr lang="en-US" sz="1300">
                <a:latin typeface="Franklin Gothic Book" pitchFamily="34" charset="0"/>
              </a:rPr>
              <a:t>%s MAGIC        </a:t>
            </a:r>
            <a:r>
              <a:rPr lang="en-US" sz="1300">
                <a:latin typeface="Franklin Gothic Book" pitchFamily="34" charset="0"/>
                <a:sym typeface="Wingdings" pitchFamily="2" charset="2"/>
              </a:rPr>
              <a:t>-------Inclusive start condition</a:t>
            </a:r>
            <a:endParaRPr lang="en-US" sz="1300">
              <a:latin typeface="Franklin Gothic Book" pitchFamily="34" charset="0"/>
            </a:endParaRPr>
          </a:p>
          <a:p>
            <a:pPr lvl="3" eaLnBrk="1" hangingPunct="1"/>
            <a:r>
              <a:rPr lang="en-US" sz="1300">
                <a:latin typeface="Franklin Gothic Book" pitchFamily="34" charset="0"/>
              </a:rPr>
              <a:t>%%</a:t>
            </a:r>
          </a:p>
          <a:p>
            <a:pPr lvl="3" eaLnBrk="1" hangingPunct="1"/>
            <a:r>
              <a:rPr lang="en-US" sz="1300">
                <a:latin typeface="Franklin Gothic Book" pitchFamily="34" charset="0"/>
              </a:rPr>
              <a:t>magic              {BEGIN MAGIC}</a:t>
            </a:r>
          </a:p>
          <a:p>
            <a:pPr lvl="3" eaLnBrk="1" hangingPunct="1"/>
            <a:r>
              <a:rPr lang="en-US" sz="1300">
                <a:latin typeface="Franklin Gothic Book" pitchFamily="34" charset="0"/>
              </a:rPr>
              <a:t>.+                     ECHO;</a:t>
            </a:r>
          </a:p>
          <a:p>
            <a:pPr lvl="3" eaLnBrk="1" hangingPunct="1"/>
            <a:r>
              <a:rPr lang="en-US" sz="1300">
                <a:latin typeface="Franklin Gothic Book" pitchFamily="34" charset="0"/>
              </a:rPr>
              <a:t>&lt;MAGIC&gt;.+     {BEGIN 0; printf(“Magic: ”); ECHO; }</a:t>
            </a:r>
          </a:p>
          <a:p>
            <a:pPr lvl="3" eaLnBrk="1" hangingPunct="1">
              <a:buFont typeface="Symbol" pitchFamily="18" charset="2"/>
              <a:buNone/>
            </a:pPr>
            <a:r>
              <a:rPr lang="en-US" sz="1300">
                <a:latin typeface="Franklin Gothic Book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A quick tutorial on Lex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25D0262-013B-44F8-80C8-B93173A072BD}" type="slidenum">
              <a:rPr lang="en-US" altLang="en-US" smtClean="0"/>
              <a:pPr eaLnBrk="1" hangingPunct="1"/>
              <a:t>18</a:t>
            </a:fld>
            <a:endParaRPr lang="en-US" alt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Start Conditions </a:t>
            </a:r>
            <a:r>
              <a:rPr lang="en-US" b="0"/>
              <a:t>(cont’d)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b="1">
                <a:solidFill>
                  <a:srgbClr val="339933"/>
                </a:solidFill>
                <a:latin typeface="Franklin Gothic Book" pitchFamily="34" charset="0"/>
              </a:rPr>
              <a:t>WayOut:</a:t>
            </a:r>
            <a:endParaRPr lang="en-US" sz="2400">
              <a:solidFill>
                <a:srgbClr val="339933"/>
              </a:solidFill>
              <a:latin typeface="Franklin Gothic Book" pitchFamily="34" charset="0"/>
            </a:endParaRPr>
          </a:p>
          <a:p>
            <a:pPr eaLnBrk="1" hangingPunct="1"/>
            <a:r>
              <a:rPr lang="en-US" sz="2400"/>
              <a:t>Use of exlpicit start state using %x MAGIC</a:t>
            </a:r>
          </a:p>
          <a:p>
            <a:pPr eaLnBrk="1" hangingPunct="1"/>
            <a:r>
              <a:rPr lang="en-US" sz="2400"/>
              <a:t>For versions that lacks %x</a:t>
            </a:r>
            <a:endParaRPr lang="en-US"/>
          </a:p>
          <a:p>
            <a:pPr lvl="3" eaLnBrk="1" hangingPunct="1"/>
            <a:r>
              <a:rPr lang="en-US" sz="1300">
                <a:latin typeface="Franklin Gothic Book" pitchFamily="34" charset="0"/>
              </a:rPr>
              <a:t>%s NORMAL MAGIC</a:t>
            </a:r>
          </a:p>
          <a:p>
            <a:pPr lvl="3" eaLnBrk="1" hangingPunct="1"/>
            <a:r>
              <a:rPr lang="en-US" sz="1300">
                <a:latin typeface="Franklin Gothic Book" pitchFamily="34" charset="0"/>
              </a:rPr>
              <a:t>%%</a:t>
            </a:r>
          </a:p>
          <a:p>
            <a:pPr lvl="3" eaLnBrk="1" hangingPunct="1"/>
            <a:r>
              <a:rPr lang="en-US" sz="1300">
                <a:latin typeface="Franklin Gothic Book" pitchFamily="34" charset="0"/>
              </a:rPr>
              <a:t>%{</a:t>
            </a:r>
          </a:p>
          <a:p>
            <a:pPr lvl="4" eaLnBrk="1" hangingPunct="1"/>
            <a:r>
              <a:rPr lang="en-US" sz="1300">
                <a:latin typeface="Franklin Gothic Book" pitchFamily="34" charset="0"/>
              </a:rPr>
              <a:t>BEGIN NORMAL;</a:t>
            </a:r>
          </a:p>
          <a:p>
            <a:pPr lvl="3" eaLnBrk="1" hangingPunct="1"/>
            <a:r>
              <a:rPr lang="en-US" sz="1300">
                <a:latin typeface="Franklin Gothic Book" pitchFamily="34" charset="0"/>
              </a:rPr>
              <a:t>%}</a:t>
            </a:r>
          </a:p>
          <a:p>
            <a:pPr lvl="3" eaLnBrk="1" hangingPunct="1"/>
            <a:r>
              <a:rPr lang="en-US" sz="1300">
                <a:latin typeface="Franklin Gothic Book" pitchFamily="34" charset="0"/>
              </a:rPr>
              <a:t>&lt;NORMAL&gt;magic              {BEGIN MAGIC}</a:t>
            </a:r>
          </a:p>
          <a:p>
            <a:pPr lvl="3" eaLnBrk="1" hangingPunct="1"/>
            <a:r>
              <a:rPr lang="en-US" sz="1300">
                <a:latin typeface="Franklin Gothic Book" pitchFamily="34" charset="0"/>
              </a:rPr>
              <a:t>&lt;NORMAL&gt;.+                     ECHO;</a:t>
            </a:r>
          </a:p>
          <a:p>
            <a:pPr lvl="3" eaLnBrk="1" hangingPunct="1"/>
            <a:r>
              <a:rPr lang="en-US" sz="1300">
                <a:latin typeface="Franklin Gothic Book" pitchFamily="34" charset="0"/>
              </a:rPr>
              <a:t>&lt;MAGIC&gt;.+     {BEGIN 0; printf(“Magic: ”); ECHO; }</a:t>
            </a:r>
          </a:p>
          <a:p>
            <a:pPr lvl="1" eaLnBrk="1" hangingPunct="1">
              <a:buFont typeface="Wingdings 3" pitchFamily="18" charset="2"/>
              <a:buNone/>
            </a:pPr>
            <a:endParaRPr lang="en-US" sz="1900">
              <a:latin typeface="Franklin Gothic Book" pitchFamily="34" charset="0"/>
            </a:endParaRPr>
          </a:p>
          <a:p>
            <a:pPr lvl="1" eaLnBrk="1" hangingPunct="1">
              <a:buFont typeface="Wingdings 3" pitchFamily="18" charset="2"/>
              <a:buNone/>
            </a:pPr>
            <a:r>
              <a:rPr lang="en-US" sz="1900" i="1">
                <a:latin typeface="Franklin Gothic Book" pitchFamily="34" charset="0"/>
              </a:rPr>
              <a:t>if(first_time == 1) { BEGIN  NORMAL; first_time = 0 ; } </a:t>
            </a:r>
          </a:p>
          <a:p>
            <a:pPr lvl="3" eaLnBrk="1" hangingPunct="1"/>
            <a:endParaRPr lang="en-US" sz="1300">
              <a:latin typeface="Franklin Gothic Book" pitchFamily="34" charset="0"/>
            </a:endParaRPr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A quick tutorial on Lex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17BDE2D-6EA6-4C37-8520-FE525D2D3780}" type="slidenum">
              <a:rPr lang="en-US" altLang="en-US" smtClean="0"/>
              <a:pPr eaLnBrk="1" hangingPunct="1"/>
              <a:t>19</a:t>
            </a:fld>
            <a:endParaRPr lang="en-US" alt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Putting it all together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Scanner implemented as a function</a:t>
            </a:r>
          </a:p>
          <a:p>
            <a:pPr lvl="2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100">
                <a:solidFill>
                  <a:srgbClr val="3333FF"/>
                </a:solidFill>
              </a:rPr>
              <a:t>	int yylex();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return value indicates type of token found (encoded as a +ve integer);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the actual string matched is available in </a:t>
            </a:r>
            <a:r>
              <a:rPr lang="en-US" sz="2200">
                <a:solidFill>
                  <a:srgbClr val="3333FF"/>
                </a:solidFill>
              </a:rPr>
              <a:t>yytext.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Scanner and parser need to agree on token type encodings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let yacc generate the token type encodings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/>
              <a:t>yacc places these in a file </a:t>
            </a:r>
            <a:r>
              <a:rPr lang="en-US" sz="2100">
                <a:solidFill>
                  <a:srgbClr val="3333FF"/>
                </a:solidFill>
              </a:rPr>
              <a:t>y.tab.h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use </a:t>
            </a:r>
            <a:r>
              <a:rPr lang="en-US" sz="2200">
                <a:solidFill>
                  <a:srgbClr val="3333FF"/>
                </a:solidFill>
              </a:rPr>
              <a:t>“#include y.tab.h</a:t>
            </a:r>
            <a:r>
              <a:rPr lang="en-US" sz="2200"/>
              <a:t>” in the definitions section of the flex input file.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When compiling, link in the flex library using </a:t>
            </a:r>
            <a:r>
              <a:rPr lang="en-US" sz="2400">
                <a:solidFill>
                  <a:srgbClr val="3333FF"/>
                </a:solidFill>
              </a:rPr>
              <a:t>“-ll</a:t>
            </a:r>
            <a:r>
              <a:rPr lang="en-US" sz="2400"/>
              <a:t>”  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A quick tutorial on Lex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4A7BEAE-CB40-4BE2-9E9A-DF6245262A14}" type="slidenum">
              <a:rPr lang="en-US" altLang="en-US" smtClean="0"/>
              <a:pPr eaLnBrk="1" hangingPunct="1"/>
              <a:t>2</a:t>
            </a:fld>
            <a:endParaRPr lang="en-US" alt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flex (and lex): Overview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/>
              <a:t>Scanner generators:</a:t>
            </a:r>
          </a:p>
          <a:p>
            <a:pPr lvl="1" eaLnBrk="1" hangingPunct="1"/>
            <a:r>
              <a:rPr lang="en-US"/>
              <a:t>Helps write programs whose control flow is directed by instances of regular expressions in the input stream.</a:t>
            </a:r>
          </a:p>
          <a:p>
            <a:pPr eaLnBrk="1" hangingPunct="1"/>
            <a:endParaRPr lang="en-US"/>
          </a:p>
        </p:txBody>
      </p:sp>
      <p:sp>
        <p:nvSpPr>
          <p:cNvPr id="4102" name="Rectangle 7"/>
          <p:cNvSpPr>
            <a:spLocks noChangeArrowheads="1"/>
          </p:cNvSpPr>
          <p:nvPr/>
        </p:nvSpPr>
        <p:spPr bwMode="auto">
          <a:xfrm>
            <a:off x="3581400" y="3581400"/>
            <a:ext cx="2057400" cy="1371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103" name="Text Box 9"/>
          <p:cNvSpPr txBox="1">
            <a:spLocks noChangeArrowheads="1"/>
          </p:cNvSpPr>
          <p:nvPr/>
        </p:nvSpPr>
        <p:spPr bwMode="auto">
          <a:xfrm>
            <a:off x="1143000" y="3838575"/>
            <a:ext cx="19970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/>
              <a:t>Input: a set of regular expressions + actions</a:t>
            </a:r>
          </a:p>
        </p:txBody>
      </p:sp>
      <p:sp>
        <p:nvSpPr>
          <p:cNvPr id="4104" name="Text Box 10"/>
          <p:cNvSpPr txBox="1">
            <a:spLocks noChangeArrowheads="1"/>
          </p:cNvSpPr>
          <p:nvPr/>
        </p:nvSpPr>
        <p:spPr bwMode="auto">
          <a:xfrm>
            <a:off x="6096000" y="3810000"/>
            <a:ext cx="2149475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/>
              <a:t>Output: C code implementing a scanner: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1400" i="1" u="sng"/>
              <a:t>function</a:t>
            </a:r>
            <a:r>
              <a:rPr lang="en-US" sz="1400"/>
              <a:t>: </a:t>
            </a:r>
            <a:r>
              <a:rPr lang="en-US" sz="1400" b="1">
                <a:latin typeface="Franklin Gothic Medium" pitchFamily="34" charset="0"/>
              </a:rPr>
              <a:t>yylex()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1400" i="1" u="sng"/>
              <a:t>file</a:t>
            </a:r>
            <a:r>
              <a:rPr lang="en-US" sz="1400"/>
              <a:t>: </a:t>
            </a:r>
            <a:r>
              <a:rPr lang="en-US" sz="1400" b="1">
                <a:latin typeface="Franklin Gothic Medium" pitchFamily="34" charset="0"/>
              </a:rPr>
              <a:t>lex.yy.c</a:t>
            </a:r>
          </a:p>
        </p:txBody>
      </p:sp>
      <p:sp>
        <p:nvSpPr>
          <p:cNvPr id="4105" name="Line 15"/>
          <p:cNvSpPr>
            <a:spLocks noChangeShapeType="1"/>
          </p:cNvSpPr>
          <p:nvPr/>
        </p:nvSpPr>
        <p:spPr bwMode="auto">
          <a:xfrm>
            <a:off x="5638800" y="4267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" name="Line 16"/>
          <p:cNvSpPr>
            <a:spLocks noChangeShapeType="1"/>
          </p:cNvSpPr>
          <p:nvPr/>
        </p:nvSpPr>
        <p:spPr bwMode="auto">
          <a:xfrm>
            <a:off x="3124200" y="4267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7" name="Text Box 17"/>
          <p:cNvSpPr txBox="1">
            <a:spLocks noChangeArrowheads="1"/>
          </p:cNvSpPr>
          <p:nvPr/>
        </p:nvSpPr>
        <p:spPr bwMode="auto">
          <a:xfrm>
            <a:off x="3886200" y="4038600"/>
            <a:ext cx="1425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lex (or flex)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nimBg="1"/>
      <p:bldP spid="4103" grpId="0"/>
      <p:bldP spid="4104" grpId="0"/>
      <p:bldP spid="4105" grpId="0" animBg="1"/>
      <p:bldP spid="4106" grpId="0" animBg="1"/>
      <p:bldP spid="410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A quick tutorial on yacc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1E79E39-66BD-4569-9B01-6CD33E819934}" type="slidenum">
              <a:rPr lang="en-US" altLang="en-US" smtClean="0"/>
              <a:pPr eaLnBrk="1" hangingPunct="1"/>
              <a:t>20</a:t>
            </a:fld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Yacc: Overview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/>
              <a:t>Parser generator:</a:t>
            </a:r>
          </a:p>
          <a:p>
            <a:pPr lvl="1" eaLnBrk="1" hangingPunct="1"/>
            <a:r>
              <a:rPr lang="en-US"/>
              <a:t>Takes a specification for a context-free grammar.</a:t>
            </a:r>
          </a:p>
          <a:p>
            <a:pPr lvl="1" eaLnBrk="1" hangingPunct="1"/>
            <a:r>
              <a:rPr lang="en-US"/>
              <a:t>Produces code for a parser.</a:t>
            </a:r>
          </a:p>
          <a:p>
            <a:pPr eaLnBrk="1" hangingPunct="1"/>
            <a:endParaRPr lang="en-US"/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3581400" y="3581400"/>
            <a:ext cx="2057400" cy="1371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9463" name="Text Box 9"/>
          <p:cNvSpPr txBox="1">
            <a:spLocks noChangeArrowheads="1"/>
          </p:cNvSpPr>
          <p:nvPr/>
        </p:nvSpPr>
        <p:spPr bwMode="auto">
          <a:xfrm>
            <a:off x="1600200" y="3856038"/>
            <a:ext cx="16922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/>
              <a:t>Input: a set of grammar rules and actions</a:t>
            </a:r>
          </a:p>
        </p:txBody>
      </p:sp>
      <p:sp>
        <p:nvSpPr>
          <p:cNvPr id="19464" name="Text Box 10"/>
          <p:cNvSpPr txBox="1">
            <a:spLocks noChangeArrowheads="1"/>
          </p:cNvSpPr>
          <p:nvPr/>
        </p:nvSpPr>
        <p:spPr bwMode="auto">
          <a:xfrm>
            <a:off x="6096000" y="3702050"/>
            <a:ext cx="2286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/>
              <a:t>Output: C code implementing a parser: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1400" i="1" u="sng"/>
              <a:t>function</a:t>
            </a:r>
            <a:r>
              <a:rPr lang="en-US" sz="1400"/>
              <a:t>: </a:t>
            </a:r>
            <a:r>
              <a:rPr lang="en-US" sz="1400" b="1">
                <a:latin typeface="Franklin Gothic Medium" pitchFamily="34" charset="0"/>
              </a:rPr>
              <a:t>yyparse()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1400" i="1" u="sng"/>
              <a:t>file</a:t>
            </a:r>
            <a:r>
              <a:rPr lang="en-US" sz="1400"/>
              <a:t> [default]: </a:t>
            </a:r>
            <a:r>
              <a:rPr lang="en-US" sz="1400" b="1">
                <a:latin typeface="Franklin Gothic Medium" pitchFamily="34" charset="0"/>
              </a:rPr>
              <a:t>y.tab.c</a:t>
            </a:r>
          </a:p>
        </p:txBody>
      </p:sp>
      <p:sp>
        <p:nvSpPr>
          <p:cNvPr id="19465" name="Line 15"/>
          <p:cNvSpPr>
            <a:spLocks noChangeShapeType="1"/>
          </p:cNvSpPr>
          <p:nvPr/>
        </p:nvSpPr>
        <p:spPr bwMode="auto">
          <a:xfrm>
            <a:off x="5638800" y="4267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Line 16"/>
          <p:cNvSpPr>
            <a:spLocks noChangeShapeType="1"/>
          </p:cNvSpPr>
          <p:nvPr/>
        </p:nvSpPr>
        <p:spPr bwMode="auto">
          <a:xfrm>
            <a:off x="3124200" y="4267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Text Box 17"/>
          <p:cNvSpPr txBox="1">
            <a:spLocks noChangeArrowheads="1"/>
          </p:cNvSpPr>
          <p:nvPr/>
        </p:nvSpPr>
        <p:spPr bwMode="auto">
          <a:xfrm>
            <a:off x="3886200" y="3886200"/>
            <a:ext cx="142557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yacc 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(or bison)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animBg="1"/>
      <p:bldP spid="19463" grpId="0"/>
      <p:bldP spid="19464" grpId="0"/>
      <p:bldP spid="19465" grpId="0" animBg="1"/>
      <p:bldP spid="19466" grpId="0" animBg="1"/>
      <p:bldP spid="1946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A quick tutorial on yacc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6591E15-0335-4371-A7B5-6C137251E24D}" type="slidenum">
              <a:rPr lang="en-US" altLang="en-US" smtClean="0"/>
              <a:pPr eaLnBrk="1" hangingPunct="1"/>
              <a:t>21</a:t>
            </a:fld>
            <a:endParaRPr lang="en-US" alt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Using Yacc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2209800" y="2286000"/>
            <a:ext cx="1447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i="1"/>
              <a:t>flex</a:t>
            </a: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4724400" y="2286000"/>
            <a:ext cx="1447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i="1"/>
              <a:t>yacc</a:t>
            </a:r>
          </a:p>
        </p:txBody>
      </p:sp>
      <p:sp>
        <p:nvSpPr>
          <p:cNvPr id="20487" name="Rectangle 10"/>
          <p:cNvSpPr>
            <a:spLocks noChangeArrowheads="1"/>
          </p:cNvSpPr>
          <p:nvPr/>
        </p:nvSpPr>
        <p:spPr bwMode="auto">
          <a:xfrm>
            <a:off x="2209800" y="4038600"/>
            <a:ext cx="1447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yylex()</a:t>
            </a:r>
          </a:p>
        </p:txBody>
      </p:sp>
      <p:sp>
        <p:nvSpPr>
          <p:cNvPr id="20488" name="Rectangle 11"/>
          <p:cNvSpPr>
            <a:spLocks noChangeArrowheads="1"/>
          </p:cNvSpPr>
          <p:nvPr/>
        </p:nvSpPr>
        <p:spPr bwMode="auto">
          <a:xfrm>
            <a:off x="4724400" y="4038600"/>
            <a:ext cx="1447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yyparse()</a:t>
            </a:r>
          </a:p>
        </p:txBody>
      </p:sp>
      <p:sp>
        <p:nvSpPr>
          <p:cNvPr id="20489" name="Text Box 16"/>
          <p:cNvSpPr txBox="1">
            <a:spLocks noChangeArrowheads="1"/>
          </p:cNvSpPr>
          <p:nvPr/>
        </p:nvSpPr>
        <p:spPr bwMode="auto">
          <a:xfrm>
            <a:off x="2362200" y="1524000"/>
            <a:ext cx="1111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lexical rules</a:t>
            </a:r>
          </a:p>
        </p:txBody>
      </p:sp>
      <p:sp>
        <p:nvSpPr>
          <p:cNvPr id="20490" name="Text Box 17"/>
          <p:cNvSpPr txBox="1">
            <a:spLocks noChangeArrowheads="1"/>
          </p:cNvSpPr>
          <p:nvPr/>
        </p:nvSpPr>
        <p:spPr bwMode="auto">
          <a:xfrm>
            <a:off x="4724400" y="1524000"/>
            <a:ext cx="1325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grammar rules</a:t>
            </a:r>
          </a:p>
        </p:txBody>
      </p:sp>
      <p:sp>
        <p:nvSpPr>
          <p:cNvPr id="20491" name="Line 20"/>
          <p:cNvSpPr>
            <a:spLocks noChangeShapeType="1"/>
          </p:cNvSpPr>
          <p:nvPr/>
        </p:nvSpPr>
        <p:spPr bwMode="auto">
          <a:xfrm>
            <a:off x="2914650" y="1828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Line 21"/>
          <p:cNvSpPr>
            <a:spLocks noChangeShapeType="1"/>
          </p:cNvSpPr>
          <p:nvPr/>
        </p:nvSpPr>
        <p:spPr bwMode="auto">
          <a:xfrm>
            <a:off x="5410200" y="1828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3" name="Line 23"/>
          <p:cNvSpPr>
            <a:spLocks noChangeShapeType="1"/>
          </p:cNvSpPr>
          <p:nvPr/>
        </p:nvSpPr>
        <p:spPr bwMode="auto">
          <a:xfrm>
            <a:off x="2951163" y="3048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4" name="Line 24"/>
          <p:cNvSpPr>
            <a:spLocks noChangeShapeType="1"/>
          </p:cNvSpPr>
          <p:nvPr/>
        </p:nvSpPr>
        <p:spPr bwMode="auto">
          <a:xfrm>
            <a:off x="5410200" y="3048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5" name="Text Box 25"/>
          <p:cNvSpPr txBox="1">
            <a:spLocks noChangeArrowheads="1"/>
          </p:cNvSpPr>
          <p:nvPr/>
        </p:nvSpPr>
        <p:spPr bwMode="auto">
          <a:xfrm>
            <a:off x="1219200" y="4267200"/>
            <a:ext cx="568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input</a:t>
            </a:r>
          </a:p>
        </p:txBody>
      </p:sp>
      <p:sp>
        <p:nvSpPr>
          <p:cNvPr id="20496" name="Line 26"/>
          <p:cNvSpPr>
            <a:spLocks noChangeShapeType="1"/>
          </p:cNvSpPr>
          <p:nvPr/>
        </p:nvSpPr>
        <p:spPr bwMode="auto">
          <a:xfrm>
            <a:off x="1828800" y="4419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7" name="Line 27"/>
          <p:cNvSpPr>
            <a:spLocks noChangeShapeType="1"/>
          </p:cNvSpPr>
          <p:nvPr/>
        </p:nvSpPr>
        <p:spPr bwMode="auto">
          <a:xfrm>
            <a:off x="3657600" y="4419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8" name="Text Box 28"/>
          <p:cNvSpPr txBox="1">
            <a:spLocks noChangeArrowheads="1"/>
          </p:cNvSpPr>
          <p:nvPr/>
        </p:nvSpPr>
        <p:spPr bwMode="auto">
          <a:xfrm>
            <a:off x="3886200" y="4114800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tokens</a:t>
            </a:r>
          </a:p>
        </p:txBody>
      </p:sp>
      <p:sp>
        <p:nvSpPr>
          <p:cNvPr id="20499" name="Line 29"/>
          <p:cNvSpPr>
            <a:spLocks noChangeShapeType="1"/>
          </p:cNvSpPr>
          <p:nvPr/>
        </p:nvSpPr>
        <p:spPr bwMode="auto">
          <a:xfrm>
            <a:off x="6172200" y="4419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0" name="Text Box 30"/>
          <p:cNvSpPr txBox="1">
            <a:spLocks noChangeArrowheads="1"/>
          </p:cNvSpPr>
          <p:nvPr/>
        </p:nvSpPr>
        <p:spPr bwMode="auto">
          <a:xfrm>
            <a:off x="6553200" y="4114800"/>
            <a:ext cx="9302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parsed input</a:t>
            </a:r>
          </a:p>
        </p:txBody>
      </p:sp>
      <p:sp>
        <p:nvSpPr>
          <p:cNvPr id="20501" name="Text Box 31"/>
          <p:cNvSpPr txBox="1">
            <a:spLocks noChangeArrowheads="1"/>
          </p:cNvSpPr>
          <p:nvPr/>
        </p:nvSpPr>
        <p:spPr bwMode="auto">
          <a:xfrm>
            <a:off x="2057400" y="3733800"/>
            <a:ext cx="823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i="1">
                <a:solidFill>
                  <a:schemeClr val="hlink"/>
                </a:solidFill>
              </a:rPr>
              <a:t>lex.yy.c</a:t>
            </a:r>
          </a:p>
        </p:txBody>
      </p:sp>
      <p:sp>
        <p:nvSpPr>
          <p:cNvPr id="20502" name="Text Box 32"/>
          <p:cNvSpPr txBox="1">
            <a:spLocks noChangeArrowheads="1"/>
          </p:cNvSpPr>
          <p:nvPr/>
        </p:nvSpPr>
        <p:spPr bwMode="auto">
          <a:xfrm>
            <a:off x="4572000" y="3733800"/>
            <a:ext cx="744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i="1">
                <a:solidFill>
                  <a:schemeClr val="hlink"/>
                </a:solidFill>
              </a:rPr>
              <a:t>y.tab.c</a:t>
            </a:r>
          </a:p>
        </p:txBody>
      </p:sp>
      <p:sp>
        <p:nvSpPr>
          <p:cNvPr id="22551" name="Rectangle 36"/>
          <p:cNvSpPr>
            <a:spLocks noChangeArrowheads="1"/>
          </p:cNvSpPr>
          <p:nvPr/>
        </p:nvSpPr>
        <p:spPr bwMode="auto">
          <a:xfrm>
            <a:off x="2971800" y="4038600"/>
            <a:ext cx="60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52" name="Rectangle 37"/>
          <p:cNvSpPr>
            <a:spLocks noChangeArrowheads="1"/>
          </p:cNvSpPr>
          <p:nvPr/>
        </p:nvSpPr>
        <p:spPr bwMode="auto">
          <a:xfrm>
            <a:off x="4724400" y="2286000"/>
            <a:ext cx="60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0505" name="AutoShape 38"/>
          <p:cNvCxnSpPr>
            <a:cxnSpLocks noChangeShapeType="1"/>
            <a:stCxn id="22552" idx="2"/>
            <a:endCxn id="22551" idx="0"/>
          </p:cNvCxnSpPr>
          <p:nvPr/>
        </p:nvCxnSpPr>
        <p:spPr bwMode="auto">
          <a:xfrm rot="5400000">
            <a:off x="3657600" y="2667000"/>
            <a:ext cx="990600" cy="1752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6" name="Text Box 39"/>
          <p:cNvSpPr txBox="1">
            <a:spLocks noChangeArrowheads="1"/>
          </p:cNvSpPr>
          <p:nvPr/>
        </p:nvSpPr>
        <p:spPr bwMode="auto">
          <a:xfrm>
            <a:off x="3352800" y="3276600"/>
            <a:ext cx="1816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“yacc -d” </a:t>
            </a:r>
            <a:r>
              <a:rPr lang="en-US" sz="1400" b="1">
                <a:sym typeface="Symbol" pitchFamily="18" charset="2"/>
              </a:rPr>
              <a:t></a:t>
            </a:r>
            <a:r>
              <a:rPr lang="en-US" sz="1400" b="1" i="1">
                <a:solidFill>
                  <a:schemeClr val="hlink"/>
                </a:solidFill>
                <a:sym typeface="Symbol" pitchFamily="18" charset="2"/>
              </a:rPr>
              <a:t> </a:t>
            </a:r>
            <a:r>
              <a:rPr lang="en-US" sz="1400" b="1" i="1">
                <a:solidFill>
                  <a:schemeClr val="hlink"/>
                </a:solidFill>
              </a:rPr>
              <a:t>y.tab.h</a:t>
            </a:r>
          </a:p>
        </p:txBody>
      </p:sp>
      <p:sp>
        <p:nvSpPr>
          <p:cNvPr id="65577" name="Rectangle 41"/>
          <p:cNvSpPr>
            <a:spLocks noChangeArrowheads="1"/>
          </p:cNvSpPr>
          <p:nvPr/>
        </p:nvSpPr>
        <p:spPr bwMode="auto">
          <a:xfrm>
            <a:off x="7239000" y="2286000"/>
            <a:ext cx="9906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200"/>
              <a:t>describes</a:t>
            </a:r>
          </a:p>
          <a:p>
            <a:r>
              <a:rPr lang="en-US" sz="1200"/>
              <a:t>states, </a:t>
            </a:r>
          </a:p>
          <a:p>
            <a:r>
              <a:rPr lang="en-US" sz="1200"/>
              <a:t>transitions </a:t>
            </a:r>
          </a:p>
          <a:p>
            <a:r>
              <a:rPr lang="en-US" sz="1200"/>
              <a:t>of parser </a:t>
            </a:r>
          </a:p>
          <a:p>
            <a:r>
              <a:rPr lang="en-US" sz="1200"/>
              <a:t>(useful for </a:t>
            </a:r>
          </a:p>
          <a:p>
            <a:r>
              <a:rPr lang="en-US" sz="1200"/>
              <a:t>debugging)</a:t>
            </a:r>
          </a:p>
        </p:txBody>
      </p:sp>
      <p:sp>
        <p:nvSpPr>
          <p:cNvPr id="65578" name="Text Box 42"/>
          <p:cNvSpPr txBox="1">
            <a:spLocks noChangeArrowheads="1"/>
          </p:cNvSpPr>
          <p:nvPr/>
        </p:nvSpPr>
        <p:spPr bwMode="auto">
          <a:xfrm>
            <a:off x="7086600" y="1981200"/>
            <a:ext cx="881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i="1">
                <a:solidFill>
                  <a:schemeClr val="hlink"/>
                </a:solidFill>
              </a:rPr>
              <a:t>y.output</a:t>
            </a:r>
          </a:p>
        </p:txBody>
      </p:sp>
      <p:cxnSp>
        <p:nvCxnSpPr>
          <p:cNvPr id="65579" name="AutoShape 43"/>
          <p:cNvCxnSpPr>
            <a:cxnSpLocks noChangeShapeType="1"/>
            <a:stCxn id="20486" idx="3"/>
            <a:endCxn id="65577" idx="1"/>
          </p:cNvCxnSpPr>
          <p:nvPr/>
        </p:nvCxnSpPr>
        <p:spPr bwMode="auto">
          <a:xfrm>
            <a:off x="6172200" y="2667000"/>
            <a:ext cx="1066800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80" name="Text Box 44"/>
          <p:cNvSpPr txBox="1">
            <a:spLocks noChangeArrowheads="1"/>
          </p:cNvSpPr>
          <p:nvPr/>
        </p:nvSpPr>
        <p:spPr bwMode="auto">
          <a:xfrm>
            <a:off x="6248400" y="2438400"/>
            <a:ext cx="962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“yacc -v”</a:t>
            </a:r>
            <a:endParaRPr lang="en-US" sz="1400" b="1" i="1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5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5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5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animBg="1"/>
      <p:bldP spid="20486" grpId="0" animBg="1"/>
      <p:bldP spid="20487" grpId="0" animBg="1"/>
      <p:bldP spid="20488" grpId="0" animBg="1"/>
      <p:bldP spid="20489" grpId="0"/>
      <p:bldP spid="20490" grpId="0"/>
      <p:bldP spid="20491" grpId="0" animBg="1"/>
      <p:bldP spid="20492" grpId="0" animBg="1"/>
      <p:bldP spid="20493" grpId="0" animBg="1"/>
      <p:bldP spid="20494" grpId="0" animBg="1"/>
      <p:bldP spid="20495" grpId="0"/>
      <p:bldP spid="20496" grpId="0" animBg="1"/>
      <p:bldP spid="20497" grpId="0" animBg="1"/>
      <p:bldP spid="20498" grpId="0"/>
      <p:bldP spid="20499" grpId="0" animBg="1"/>
      <p:bldP spid="20500" grpId="0"/>
      <p:bldP spid="20501" grpId="0"/>
      <p:bldP spid="20502" grpId="0"/>
      <p:bldP spid="20506" grpId="0"/>
      <p:bldP spid="65577" grpId="0" animBg="1"/>
      <p:bldP spid="65578" grpId="0"/>
      <p:bldP spid="6558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A quick tutorial on yacc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7DC93D8-1138-4876-A6D7-E7382A7399F2}" type="slidenum">
              <a:rPr lang="en-US" altLang="en-US" smtClean="0"/>
              <a:pPr eaLnBrk="1" hangingPunct="1"/>
              <a:t>22</a:t>
            </a:fld>
            <a:endParaRPr lang="en-US" alt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 yyparse()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Called once from main() [</a:t>
            </a:r>
            <a:r>
              <a:rPr lang="en-US" i="1">
                <a:solidFill>
                  <a:schemeClr val="accent2"/>
                </a:solidFill>
              </a:rPr>
              <a:t>user-supplied</a:t>
            </a:r>
            <a:r>
              <a:rPr lang="en-US"/>
              <a:t>]</a:t>
            </a:r>
          </a:p>
          <a:p>
            <a:pPr eaLnBrk="1" hangingPunct="1"/>
            <a:r>
              <a:rPr lang="en-US"/>
              <a:t>Repeatedly calls yylex() until done:</a:t>
            </a:r>
          </a:p>
          <a:p>
            <a:pPr lvl="1" eaLnBrk="1" hangingPunct="1"/>
            <a:r>
              <a:rPr lang="en-US"/>
              <a:t>On syntax error, calls yyerror() [</a:t>
            </a:r>
            <a:r>
              <a:rPr lang="en-US" i="1">
                <a:solidFill>
                  <a:schemeClr val="accent2"/>
                </a:solidFill>
              </a:rPr>
              <a:t>user-supplied</a:t>
            </a:r>
            <a:r>
              <a:rPr lang="en-US"/>
              <a:t>]</a:t>
            </a:r>
          </a:p>
          <a:p>
            <a:pPr lvl="1" eaLnBrk="1" hangingPunct="1"/>
            <a:r>
              <a:rPr lang="en-US"/>
              <a:t>Returns 0 if all of the input was processed;</a:t>
            </a:r>
          </a:p>
          <a:p>
            <a:pPr lvl="1" eaLnBrk="1" hangingPunct="1"/>
            <a:r>
              <a:rPr lang="en-US"/>
              <a:t>Returns 1 if aborting due to syntax error.</a:t>
            </a:r>
          </a:p>
          <a:p>
            <a:pPr lvl="1" eaLnBrk="1" hangingPunct="1">
              <a:buFont typeface="Wingdings 3" pitchFamily="18" charset="2"/>
              <a:buNone/>
            </a:pPr>
            <a:endParaRPr lang="en-US"/>
          </a:p>
          <a:p>
            <a:pPr lvl="1" eaLnBrk="1" hangingPunct="1">
              <a:buFont typeface="Wingdings 3" pitchFamily="18" charset="2"/>
              <a:buNone/>
            </a:pPr>
            <a:r>
              <a:rPr lang="en-US" i="1" u="sng"/>
              <a:t>Example</a:t>
            </a:r>
            <a:r>
              <a:rPr lang="en-US"/>
              <a:t>:</a:t>
            </a:r>
          </a:p>
          <a:p>
            <a:pPr lvl="1" eaLnBrk="1" hangingPunct="1">
              <a:buFont typeface="Wingdings 3" pitchFamily="18" charset="2"/>
              <a:buNone/>
            </a:pPr>
            <a:r>
              <a:rPr lang="en-US"/>
              <a:t>	</a:t>
            </a:r>
            <a:r>
              <a:rPr lang="en-US" sz="1800"/>
              <a:t>int main() { return yyparse(); }</a:t>
            </a:r>
          </a:p>
          <a:p>
            <a:pPr lvl="1" eaLnBrk="1" hangingPunct="1">
              <a:buFont typeface="Wingdings 3" pitchFamily="18" charset="2"/>
              <a:buNone/>
            </a:pPr>
            <a:r>
              <a:rPr lang="en-US" sz="1800"/>
              <a:t>    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A quick tutorial on yacc</a:t>
            </a:r>
          </a:p>
        </p:txBody>
      </p:sp>
      <p:sp>
        <p:nvSpPr>
          <p:cNvPr id="2457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D19F239-5C46-4AA5-AFAB-E705AC6CF53B}" type="slidenum">
              <a:rPr lang="en-US" altLang="en-US" smtClean="0"/>
              <a:pPr eaLnBrk="1" hangingPunct="1"/>
              <a:t>23</a:t>
            </a:fld>
            <a:endParaRPr lang="en-US" alt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yacc: input format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229600" cy="533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/>
              <a:t>A yacc input file has the following structure:</a:t>
            </a:r>
          </a:p>
        </p:txBody>
      </p:sp>
      <p:sp>
        <p:nvSpPr>
          <p:cNvPr id="2458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3581400" y="2514600"/>
            <a:ext cx="2209800" cy="1752600"/>
          </a:xfrm>
          <a:ln cap="flat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/>
              <a:t>   definitions </a:t>
            </a:r>
            <a:r>
              <a:rPr lang="en-US" sz="2000"/>
              <a:t>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/>
              <a:t>   %%</a:t>
            </a:r>
            <a:r>
              <a:rPr lang="en-US" sz="2000"/>
              <a:t>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/>
              <a:t>   rules </a:t>
            </a:r>
            <a:r>
              <a:rPr lang="en-US" sz="2000"/>
              <a:t>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/>
              <a:t>   %%</a:t>
            </a:r>
            <a:r>
              <a:rPr lang="en-US" sz="2000"/>
              <a:t>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/>
              <a:t>   user code </a:t>
            </a:r>
            <a:r>
              <a:rPr lang="en-US" sz="2000"/>
              <a:t>    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6096000" y="3124200"/>
            <a:ext cx="98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optional</a:t>
            </a:r>
          </a:p>
        </p:txBody>
      </p:sp>
      <p:sp>
        <p:nvSpPr>
          <p:cNvPr id="67592" name="Line 8"/>
          <p:cNvSpPr>
            <a:spLocks noChangeShapeType="1"/>
          </p:cNvSpPr>
          <p:nvPr/>
        </p:nvSpPr>
        <p:spPr bwMode="auto">
          <a:xfrm flipH="1" flipV="1">
            <a:off x="5105400" y="27432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4" name="Line 10"/>
          <p:cNvSpPr>
            <a:spLocks noChangeShapeType="1"/>
          </p:cNvSpPr>
          <p:nvPr/>
        </p:nvSpPr>
        <p:spPr bwMode="auto">
          <a:xfrm flipH="1">
            <a:off x="4495800" y="33528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5" name="Line 11"/>
          <p:cNvSpPr>
            <a:spLocks noChangeShapeType="1"/>
          </p:cNvSpPr>
          <p:nvPr/>
        </p:nvSpPr>
        <p:spPr bwMode="auto">
          <a:xfrm flipH="1">
            <a:off x="5105400" y="33528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 autoUpdateAnimBg="0"/>
      <p:bldP spid="67592" grpId="0" animBg="1"/>
      <p:bldP spid="67594" grpId="0" animBg="1"/>
      <p:bldP spid="6759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2400"/>
            <a:ext cx="8229600" cy="6324600"/>
          </a:xfrm>
        </p:spPr>
        <p:txBody>
          <a:bodyPr/>
          <a:lstStyle/>
          <a:p>
            <a:pPr lvl="1" eaLnBrk="1" hangingPunct="1"/>
            <a:r>
              <a:rPr lang="en-US" sz="2000" dirty="0">
                <a:latin typeface="Franklin Gothic Book" pitchFamily="34" charset="0"/>
              </a:rPr>
              <a:t>Parser</a:t>
            </a:r>
          </a:p>
          <a:p>
            <a:pPr marL="989013" lvl="3" indent="0" eaLnBrk="1" hangingPunct="1">
              <a:buNone/>
            </a:pPr>
            <a:r>
              <a:rPr lang="en-US" sz="1400" dirty="0">
                <a:latin typeface="Franklin Gothic Book" pitchFamily="34" charset="0"/>
              </a:rPr>
              <a:t>%{</a:t>
            </a:r>
          </a:p>
          <a:p>
            <a:pPr marL="1282700" lvl="4" indent="0" eaLnBrk="1" hangingPunct="1">
              <a:buNone/>
            </a:pPr>
            <a:r>
              <a:rPr lang="en-US" sz="1400" dirty="0">
                <a:latin typeface="Franklin Gothic Book" pitchFamily="34" charset="0"/>
              </a:rPr>
              <a:t>#include&lt;...&gt;</a:t>
            </a:r>
          </a:p>
          <a:p>
            <a:pPr marL="1282700" lvl="4" indent="0" eaLnBrk="1" hangingPunct="1">
              <a:buNone/>
            </a:pPr>
            <a:r>
              <a:rPr lang="en-US" sz="1400" dirty="0">
                <a:latin typeface="Franklin Gothic Book" pitchFamily="34" charset="0"/>
              </a:rPr>
              <a:t>Declarations .... Copied verbatim into the output </a:t>
            </a:r>
            <a:r>
              <a:rPr lang="en-US" sz="1400" dirty="0" err="1">
                <a:latin typeface="Franklin Gothic Book" pitchFamily="34" charset="0"/>
              </a:rPr>
              <a:t>yyparse</a:t>
            </a:r>
            <a:r>
              <a:rPr lang="en-US" sz="1400" dirty="0">
                <a:latin typeface="Franklin Gothic Book" pitchFamily="34" charset="0"/>
              </a:rPr>
              <a:t>() </a:t>
            </a:r>
          </a:p>
          <a:p>
            <a:pPr marL="989013" lvl="3" indent="0" eaLnBrk="1" hangingPunct="1">
              <a:buNone/>
            </a:pPr>
            <a:r>
              <a:rPr lang="en-US" sz="1400" dirty="0">
                <a:latin typeface="Franklin Gothic Book" pitchFamily="34" charset="0"/>
              </a:rPr>
              <a:t>%}</a:t>
            </a:r>
          </a:p>
          <a:p>
            <a:pPr marL="989013" lvl="3" indent="0" eaLnBrk="1" hangingPunct="1">
              <a:buNone/>
            </a:pPr>
            <a:r>
              <a:rPr lang="en-US" sz="1400" dirty="0">
                <a:latin typeface="Franklin Gothic Book" pitchFamily="34" charset="0"/>
              </a:rPr>
              <a:t>%token NAME NUMBER</a:t>
            </a:r>
          </a:p>
          <a:p>
            <a:pPr marL="989013" lvl="3" indent="0" eaLnBrk="1" hangingPunct="1">
              <a:buNone/>
            </a:pPr>
            <a:r>
              <a:rPr lang="en-US" sz="1400" dirty="0">
                <a:latin typeface="Franklin Gothic Book" pitchFamily="34" charset="0"/>
              </a:rPr>
              <a:t>%%</a:t>
            </a:r>
          </a:p>
          <a:p>
            <a:pPr marL="989013" lvl="3" indent="0" eaLnBrk="1" hangingPunct="1">
              <a:buNone/>
            </a:pPr>
            <a:r>
              <a:rPr lang="en-US" sz="1400" dirty="0">
                <a:latin typeface="Franklin Gothic Book" pitchFamily="34" charset="0"/>
              </a:rPr>
              <a:t>Statement   :  NAME ‘=‘ expression</a:t>
            </a:r>
          </a:p>
          <a:p>
            <a:pPr marL="989013" lvl="3" indent="0" eaLnBrk="1" hangingPunct="1">
              <a:buNone/>
            </a:pPr>
            <a:r>
              <a:rPr lang="en-US" sz="1400" dirty="0">
                <a:latin typeface="Franklin Gothic Book" pitchFamily="34" charset="0"/>
              </a:rPr>
              <a:t>                    | expression {</a:t>
            </a:r>
            <a:r>
              <a:rPr lang="en-US" sz="1400" dirty="0" err="1">
                <a:latin typeface="Franklin Gothic Book" pitchFamily="34" charset="0"/>
              </a:rPr>
              <a:t>printf</a:t>
            </a:r>
            <a:r>
              <a:rPr lang="en-US" sz="1400" dirty="0">
                <a:latin typeface="Franklin Gothic Book" pitchFamily="34" charset="0"/>
              </a:rPr>
              <a:t>(“ %d\n”, $1)}</a:t>
            </a:r>
          </a:p>
          <a:p>
            <a:pPr marL="989013" lvl="3" indent="0" eaLnBrk="1" hangingPunct="1">
              <a:buNone/>
            </a:pPr>
            <a:r>
              <a:rPr lang="en-US" sz="1400" dirty="0">
                <a:latin typeface="Franklin Gothic Book" pitchFamily="34" charset="0"/>
              </a:rPr>
              <a:t>                    ;</a:t>
            </a:r>
          </a:p>
          <a:p>
            <a:pPr marL="989013" lvl="3" indent="0" eaLnBrk="1" hangingPunct="1">
              <a:buNone/>
            </a:pPr>
            <a:r>
              <a:rPr lang="en-US" sz="1400" dirty="0">
                <a:latin typeface="Franklin Gothic Book" pitchFamily="34" charset="0"/>
              </a:rPr>
              <a:t>Expression   : expression ‘+’ NUMBER      {$$ = $1 + $3}</a:t>
            </a:r>
          </a:p>
          <a:p>
            <a:pPr marL="989013" lvl="3" indent="0" eaLnBrk="1" hangingPunct="1">
              <a:buNone/>
            </a:pPr>
            <a:r>
              <a:rPr lang="en-US" sz="1400" dirty="0">
                <a:latin typeface="Franklin Gothic Book" pitchFamily="34" charset="0"/>
              </a:rPr>
              <a:t>                     | expression ‘*’ NUMBER     {$$ = $1 + $3}</a:t>
            </a:r>
          </a:p>
          <a:p>
            <a:pPr marL="989013" lvl="3" indent="0" eaLnBrk="1" hangingPunct="1">
              <a:buNone/>
            </a:pPr>
            <a:r>
              <a:rPr lang="en-US" sz="1400" dirty="0">
                <a:latin typeface="Franklin Gothic Book" pitchFamily="34" charset="0"/>
              </a:rPr>
              <a:t>                     | NUMBER                              {$$ = $1 }</a:t>
            </a:r>
          </a:p>
          <a:p>
            <a:pPr marL="989013" lvl="3" indent="0" eaLnBrk="1" hangingPunct="1">
              <a:buNone/>
            </a:pPr>
            <a:r>
              <a:rPr lang="en-US" sz="1400" dirty="0">
                <a:latin typeface="Franklin Gothic Book" pitchFamily="34" charset="0"/>
              </a:rPr>
              <a:t>%%</a:t>
            </a:r>
          </a:p>
          <a:p>
            <a:pPr marL="989013" lvl="3" indent="0" eaLnBrk="1" hangingPunct="1">
              <a:buNone/>
            </a:pPr>
            <a:r>
              <a:rPr lang="en-US" sz="1400" dirty="0">
                <a:latin typeface="Franklin Gothic Book" pitchFamily="34" charset="0"/>
              </a:rPr>
              <a:t>main()   {  </a:t>
            </a:r>
            <a:r>
              <a:rPr lang="en-US" sz="1400" dirty="0" err="1">
                <a:latin typeface="Franklin Gothic Book" pitchFamily="34" charset="0"/>
              </a:rPr>
              <a:t>yyparse</a:t>
            </a:r>
            <a:r>
              <a:rPr lang="en-US" sz="1400" dirty="0">
                <a:latin typeface="Franklin Gothic Book" pitchFamily="34" charset="0"/>
              </a:rPr>
              <a:t>(); } </a:t>
            </a:r>
          </a:p>
          <a:p>
            <a:pPr lvl="1" eaLnBrk="1" hangingPunct="1"/>
            <a:r>
              <a:rPr lang="en-US" sz="2000" dirty="0" err="1">
                <a:latin typeface="Franklin Gothic Book" pitchFamily="34" charset="0"/>
              </a:rPr>
              <a:t>Lexer</a:t>
            </a:r>
            <a:endParaRPr lang="en-US" sz="2000" dirty="0">
              <a:latin typeface="Franklin Gothic Book" pitchFamily="34" charset="0"/>
            </a:endParaRPr>
          </a:p>
          <a:p>
            <a:pPr marL="989013" lvl="3" indent="0" eaLnBrk="1" hangingPunct="1">
              <a:buNone/>
            </a:pPr>
            <a:r>
              <a:rPr lang="en-US" sz="1400" dirty="0">
                <a:latin typeface="Franklin Gothic Book" pitchFamily="34" charset="0"/>
              </a:rPr>
              <a:t>%{</a:t>
            </a:r>
          </a:p>
          <a:p>
            <a:pPr marL="1282700" lvl="4" indent="0" eaLnBrk="1" hangingPunct="1">
              <a:buNone/>
            </a:pPr>
            <a:r>
              <a:rPr lang="en-US" sz="1400" dirty="0">
                <a:latin typeface="Franklin Gothic Book" pitchFamily="34" charset="0"/>
              </a:rPr>
              <a:t>#</a:t>
            </a:r>
            <a:r>
              <a:rPr lang="en-US" sz="1400" dirty="0" err="1">
                <a:latin typeface="Franklin Gothic Book" pitchFamily="34" charset="0"/>
              </a:rPr>
              <a:t>include”y.tab.h</a:t>
            </a:r>
            <a:r>
              <a:rPr lang="en-US" sz="1400" dirty="0">
                <a:latin typeface="Franklin Gothic Book" pitchFamily="34" charset="0"/>
              </a:rPr>
              <a:t>”</a:t>
            </a:r>
          </a:p>
          <a:p>
            <a:pPr marL="989013" lvl="3" indent="0" eaLnBrk="1" hangingPunct="1">
              <a:buNone/>
            </a:pPr>
            <a:r>
              <a:rPr lang="en-US" sz="1400" dirty="0">
                <a:latin typeface="Franklin Gothic Book" pitchFamily="34" charset="0"/>
              </a:rPr>
              <a:t>%}</a:t>
            </a:r>
          </a:p>
          <a:p>
            <a:pPr marL="989013" lvl="3" indent="0" eaLnBrk="1" hangingPunct="1">
              <a:buNone/>
            </a:pPr>
            <a:r>
              <a:rPr lang="en-US" sz="1400" dirty="0">
                <a:latin typeface="Franklin Gothic Book" pitchFamily="34" charset="0"/>
              </a:rPr>
              <a:t>%%</a:t>
            </a:r>
          </a:p>
          <a:p>
            <a:pPr marL="989013" lvl="3" indent="0" eaLnBrk="1" hangingPunct="1">
              <a:buNone/>
            </a:pPr>
            <a:r>
              <a:rPr lang="en-US" sz="1400" dirty="0">
                <a:latin typeface="Franklin Gothic Book" pitchFamily="34" charset="0"/>
              </a:rPr>
              <a:t>[0-9]+            {</a:t>
            </a:r>
            <a:r>
              <a:rPr lang="en-US" sz="1400" dirty="0" err="1">
                <a:latin typeface="Franklin Gothic Book" pitchFamily="34" charset="0"/>
              </a:rPr>
              <a:t>yyval</a:t>
            </a:r>
            <a:r>
              <a:rPr lang="en-US" sz="1400" dirty="0">
                <a:latin typeface="Franklin Gothic Book" pitchFamily="34" charset="0"/>
              </a:rPr>
              <a:t> = </a:t>
            </a:r>
            <a:r>
              <a:rPr lang="en-US" sz="1400" dirty="0" err="1">
                <a:latin typeface="Franklin Gothic Book" pitchFamily="34" charset="0"/>
              </a:rPr>
              <a:t>atoi</a:t>
            </a:r>
            <a:r>
              <a:rPr lang="en-US" sz="1400" dirty="0">
                <a:latin typeface="Franklin Gothic Book" pitchFamily="34" charset="0"/>
              </a:rPr>
              <a:t>(</a:t>
            </a:r>
            <a:r>
              <a:rPr lang="en-US" sz="1400" dirty="0" err="1">
                <a:latin typeface="Franklin Gothic Book" pitchFamily="34" charset="0"/>
              </a:rPr>
              <a:t>yytext</a:t>
            </a:r>
            <a:r>
              <a:rPr lang="en-US" sz="1400" dirty="0">
                <a:latin typeface="Franklin Gothic Book" pitchFamily="34" charset="0"/>
              </a:rPr>
              <a:t>); return NUMBER; }</a:t>
            </a:r>
          </a:p>
          <a:p>
            <a:pPr marL="989013" lvl="3" indent="0" eaLnBrk="1" hangingPunct="1">
              <a:buNone/>
            </a:pPr>
            <a:r>
              <a:rPr lang="en-US" sz="1400" dirty="0">
                <a:latin typeface="Franklin Gothic Book" pitchFamily="34" charset="0"/>
              </a:rPr>
              <a:t>[ \t\n]            ;  /*Ignore whitespace */</a:t>
            </a:r>
          </a:p>
          <a:p>
            <a:pPr marL="989013" lvl="3" indent="0" eaLnBrk="1" hangingPunct="1">
              <a:buNone/>
            </a:pPr>
            <a:r>
              <a:rPr lang="en-US" sz="1400" dirty="0">
                <a:latin typeface="Franklin Gothic Book" pitchFamily="34" charset="0"/>
              </a:rPr>
              <a:t>.                     {return </a:t>
            </a:r>
            <a:r>
              <a:rPr lang="en-US" sz="1400" dirty="0" err="1">
                <a:latin typeface="Franklin Gothic Book" pitchFamily="34" charset="0"/>
              </a:rPr>
              <a:t>yytext</a:t>
            </a:r>
            <a:r>
              <a:rPr lang="en-US" sz="1400" dirty="0">
                <a:latin typeface="Franklin Gothic Book" pitchFamily="34" charset="0"/>
              </a:rPr>
              <a:t>[0] ;}  </a:t>
            </a:r>
          </a:p>
          <a:p>
            <a:pPr lvl="2" eaLnBrk="1" hangingPunct="1"/>
            <a:endParaRPr lang="en-US" sz="1700" dirty="0">
              <a:latin typeface="Franklin Gothic Book" pitchFamily="34" charset="0"/>
            </a:endParaRPr>
          </a:p>
          <a:p>
            <a:pPr lvl="3" eaLnBrk="1" hangingPunct="1">
              <a:buFont typeface="Symbol" pitchFamily="18" charset="2"/>
              <a:buNone/>
            </a:pPr>
            <a:endParaRPr lang="en-US" i="1" dirty="0"/>
          </a:p>
          <a:p>
            <a:pPr lvl="3" eaLnBrk="1" hangingPunct="1"/>
            <a:endParaRPr lang="en-US" i="1" dirty="0"/>
          </a:p>
          <a:p>
            <a:pPr lvl="3" eaLnBrk="1" hangingPunct="1"/>
            <a:endParaRPr lang="en-US" i="1" dirty="0"/>
          </a:p>
          <a:p>
            <a:pPr lvl="4" eaLnBrk="1" hangingPunct="1"/>
            <a:endParaRPr lang="en-IN" dirty="0"/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869EE61-9471-483C-86A2-F8910AF88063}" type="slidenum">
              <a:rPr lang="en-US" altLang="en-US" smtClean="0"/>
              <a:pPr eaLnBrk="1" hangingPunct="1"/>
              <a:t>24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Yacc script (demo) – v1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A quick tutorial on Lex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713E016-7AD0-48A9-B7B0-795ED3D4B171}" type="slidenum">
              <a:rPr lang="en-US" altLang="en-US" smtClean="0"/>
              <a:pPr eaLnBrk="1" hangingPunct="1"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A quick tutorial on yacc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84E6868-99C0-4F70-8149-E52BBB44069C}" type="slidenum">
              <a:rPr lang="en-US" altLang="en-US" smtClean="0"/>
              <a:pPr eaLnBrk="1" hangingPunct="1"/>
              <a:t>26</a:t>
            </a:fld>
            <a:endParaRPr lang="en-US" altLang="en-US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Declaring Return Value Types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Default type for nonterminal return values is </a:t>
            </a:r>
            <a:r>
              <a:rPr lang="en-US" sz="2400" b="1"/>
              <a:t>int</a:t>
            </a:r>
            <a:r>
              <a:rPr lang="en-US" sz="24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Need to declare return value types if nonterminal return values can be of other types: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Declare the union of the different types that may be returned:</a:t>
            </a:r>
          </a:p>
          <a:p>
            <a:pPr lvl="3"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sz="1400" b="1">
                <a:solidFill>
                  <a:srgbClr val="3333FF"/>
                </a:solidFill>
              </a:rPr>
              <a:t>%union {</a:t>
            </a:r>
          </a:p>
          <a:p>
            <a:pPr lvl="3"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sz="1400" b="1">
                <a:solidFill>
                  <a:srgbClr val="3333FF"/>
                </a:solidFill>
              </a:rPr>
              <a:t>    struct symtab *st_ptr;</a:t>
            </a:r>
          </a:p>
          <a:p>
            <a:pPr lvl="3"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sz="1400" b="1">
                <a:solidFill>
                  <a:srgbClr val="3333FF"/>
                </a:solidFill>
              </a:rPr>
              <a:t>    double                dvalue;</a:t>
            </a:r>
          </a:p>
          <a:p>
            <a:pPr lvl="3"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sz="1400" b="1">
                <a:solidFill>
                  <a:srgbClr val="3333FF"/>
                </a:solidFill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Specify which union member a particular grammar symbol will return:</a:t>
            </a:r>
          </a:p>
          <a:p>
            <a:pPr lvl="3"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sz="1400"/>
              <a:t>%token </a:t>
            </a:r>
            <a:r>
              <a:rPr lang="en-US" sz="1400" b="1">
                <a:solidFill>
                  <a:srgbClr val="3333FF"/>
                </a:solidFill>
              </a:rPr>
              <a:t>&lt;st_ptr&gt;</a:t>
            </a:r>
            <a:r>
              <a:rPr lang="en-US" sz="1400"/>
              <a:t> NAME;</a:t>
            </a:r>
          </a:p>
          <a:p>
            <a:pPr lvl="3"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sz="1400"/>
              <a:t>%token </a:t>
            </a:r>
            <a:r>
              <a:rPr lang="en-US" sz="1400" b="1">
                <a:solidFill>
                  <a:srgbClr val="3333FF"/>
                </a:solidFill>
              </a:rPr>
              <a:t>&lt;dvalue&gt;</a:t>
            </a:r>
            <a:r>
              <a:rPr lang="en-US" sz="1400"/>
              <a:t> NUMBER;</a:t>
            </a:r>
          </a:p>
          <a:p>
            <a:pPr lvl="3"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sz="1400" b="1">
                <a:solidFill>
                  <a:srgbClr val="3333FF"/>
                </a:solidFill>
              </a:rPr>
              <a:t>%type &lt;dvalue&gt; expression;</a:t>
            </a:r>
          </a:p>
        </p:txBody>
      </p:sp>
      <p:sp>
        <p:nvSpPr>
          <p:cNvPr id="34822" name="AutoShape 6"/>
          <p:cNvSpPr>
            <a:spLocks/>
          </p:cNvSpPr>
          <p:nvPr/>
        </p:nvSpPr>
        <p:spPr bwMode="auto">
          <a:xfrm>
            <a:off x="4495800" y="4724400"/>
            <a:ext cx="76200" cy="533400"/>
          </a:xfrm>
          <a:prstGeom prst="rightBrace">
            <a:avLst>
              <a:gd name="adj1" fmla="val 2498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4724400" y="4800600"/>
            <a:ext cx="1111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terminals</a:t>
            </a:r>
          </a:p>
        </p:txBody>
      </p:sp>
      <p:sp>
        <p:nvSpPr>
          <p:cNvPr id="34824" name="AutoShape 8"/>
          <p:cNvSpPr>
            <a:spLocks/>
          </p:cNvSpPr>
          <p:nvPr/>
        </p:nvSpPr>
        <p:spPr bwMode="auto">
          <a:xfrm>
            <a:off x="4495800" y="5334000"/>
            <a:ext cx="76200" cy="3048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25" name="Text Box 10"/>
          <p:cNvSpPr txBox="1">
            <a:spLocks noChangeArrowheads="1"/>
          </p:cNvSpPr>
          <p:nvPr/>
        </p:nvSpPr>
        <p:spPr bwMode="auto">
          <a:xfrm>
            <a:off x="4724400" y="5334000"/>
            <a:ext cx="1492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nonterminals</a:t>
            </a:r>
          </a:p>
        </p:txBody>
      </p:sp>
    </p:spTree>
    <p:extLst>
      <p:ext uri="{BB962C8B-B14F-4D97-AF65-F5344CB8AC3E}">
        <p14:creationId xmlns:p14="http://schemas.microsoft.com/office/powerpoint/2010/main" val="477372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Yacc script (demo) – v2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A quick tutorial on Lex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F88C7BF-6B07-4569-9BE7-E9E10FCEE20A}" type="slidenum">
              <a:rPr lang="en-US" altLang="en-US" smtClean="0"/>
              <a:pPr eaLnBrk="1" hangingPunct="1"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0595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A quick tutorial on yacc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B437CD5-93A5-4B85-9A49-2A356FDD785E}" type="slidenum">
              <a:rPr lang="en-US" altLang="en-US" smtClean="0"/>
              <a:pPr eaLnBrk="1" hangingPunct="1"/>
              <a:t>28</a:t>
            </a:fld>
            <a:endParaRPr lang="en-US" alt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Specifying Operator Properties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/>
              <a:t>Binary operators: </a:t>
            </a:r>
            <a:r>
              <a:rPr lang="en-US" sz="2000" b="1"/>
              <a:t>%left</a:t>
            </a:r>
            <a:r>
              <a:rPr lang="en-US" sz="2000"/>
              <a:t>, </a:t>
            </a:r>
            <a:r>
              <a:rPr lang="en-US" sz="2000" b="1"/>
              <a:t>%right</a:t>
            </a:r>
            <a:r>
              <a:rPr lang="en-US" sz="2000"/>
              <a:t>, </a:t>
            </a:r>
            <a:r>
              <a:rPr lang="en-US" sz="2000" b="1"/>
              <a:t>%nonassoc</a:t>
            </a:r>
            <a:r>
              <a:rPr lang="en-US" sz="2200"/>
              <a:t>:</a:t>
            </a:r>
          </a:p>
          <a:p>
            <a:pPr lvl="2" eaLnBrk="1" hangingPunct="1">
              <a:buFont typeface="Arial" charset="0"/>
              <a:buNone/>
            </a:pPr>
            <a:r>
              <a:rPr lang="en-US" sz="2000"/>
              <a:t>%left  </a:t>
            </a:r>
            <a:r>
              <a:rPr lang="en-US" sz="2000">
                <a:cs typeface="Courier New" pitchFamily="49" charset="0"/>
              </a:rPr>
              <a:t>'</a:t>
            </a:r>
            <a:r>
              <a:rPr lang="en-US" sz="2000"/>
              <a:t>+</a:t>
            </a:r>
            <a:r>
              <a:rPr lang="en-US" sz="2000">
                <a:cs typeface="Courier New" pitchFamily="49" charset="0"/>
              </a:rPr>
              <a:t>'</a:t>
            </a:r>
            <a:r>
              <a:rPr lang="en-US" sz="2000"/>
              <a:t>  </a:t>
            </a:r>
            <a:r>
              <a:rPr lang="en-US" sz="2000">
                <a:cs typeface="Courier New" pitchFamily="49" charset="0"/>
              </a:rPr>
              <a:t>'</a:t>
            </a:r>
            <a:r>
              <a:rPr lang="en-US" sz="2000"/>
              <a:t>-</a:t>
            </a:r>
            <a:r>
              <a:rPr lang="en-US" sz="2000">
                <a:cs typeface="Courier New" pitchFamily="49" charset="0"/>
              </a:rPr>
              <a:t>'</a:t>
            </a:r>
            <a:endParaRPr lang="en-US" sz="2000"/>
          </a:p>
          <a:p>
            <a:pPr lvl="2" eaLnBrk="1" hangingPunct="1">
              <a:buFont typeface="Arial" charset="0"/>
              <a:buNone/>
            </a:pPr>
            <a:r>
              <a:rPr lang="en-US" sz="2000"/>
              <a:t>%left  </a:t>
            </a:r>
            <a:r>
              <a:rPr lang="en-US" sz="2000">
                <a:cs typeface="Courier New" pitchFamily="49" charset="0"/>
              </a:rPr>
              <a:t>'</a:t>
            </a:r>
            <a:r>
              <a:rPr lang="en-US" sz="2000"/>
              <a:t>*</a:t>
            </a:r>
            <a:r>
              <a:rPr lang="en-US" sz="2000">
                <a:cs typeface="Courier New" pitchFamily="49" charset="0"/>
              </a:rPr>
              <a:t>'</a:t>
            </a:r>
            <a:r>
              <a:rPr lang="en-US" sz="2000"/>
              <a:t>  </a:t>
            </a:r>
            <a:r>
              <a:rPr lang="en-US" sz="2000">
                <a:cs typeface="Courier New" pitchFamily="49" charset="0"/>
              </a:rPr>
              <a:t>'</a:t>
            </a:r>
            <a:r>
              <a:rPr lang="en-US" sz="2000"/>
              <a:t>/</a:t>
            </a:r>
            <a:r>
              <a:rPr lang="en-US" sz="2000">
                <a:cs typeface="Courier New" pitchFamily="49" charset="0"/>
              </a:rPr>
              <a:t>'</a:t>
            </a:r>
            <a:endParaRPr lang="en-US" sz="2000"/>
          </a:p>
          <a:p>
            <a:pPr lvl="2" eaLnBrk="1" hangingPunct="1">
              <a:buFont typeface="Arial" charset="0"/>
              <a:buNone/>
            </a:pPr>
            <a:r>
              <a:rPr lang="en-US" sz="2000"/>
              <a:t>%right </a:t>
            </a:r>
            <a:r>
              <a:rPr lang="en-US" sz="2000">
                <a:cs typeface="Courier New" pitchFamily="49" charset="0"/>
              </a:rPr>
              <a:t>'</a:t>
            </a:r>
            <a:r>
              <a:rPr lang="en-US" sz="2000"/>
              <a:t>^</a:t>
            </a:r>
            <a:r>
              <a:rPr lang="en-US" sz="2000">
                <a:cs typeface="Courier New" pitchFamily="49" charset="0"/>
              </a:rPr>
              <a:t>‘</a:t>
            </a:r>
          </a:p>
          <a:p>
            <a:pPr lvl="2" eaLnBrk="1" hangingPunct="1">
              <a:buFont typeface="Arial" charset="0"/>
              <a:buNone/>
            </a:pPr>
            <a:endParaRPr lang="en-US" sz="2000">
              <a:cs typeface="Courier New" pitchFamily="49" charset="0"/>
            </a:endParaRPr>
          </a:p>
          <a:p>
            <a:pPr lvl="2" eaLnBrk="1" hangingPunct="1">
              <a:buFont typeface="Arial" charset="0"/>
              <a:buNone/>
            </a:pPr>
            <a:endParaRPr lang="en-US" sz="2000">
              <a:cs typeface="Courier New" pitchFamily="49" charset="0"/>
            </a:endParaRPr>
          </a:p>
          <a:p>
            <a:pPr eaLnBrk="1" hangingPunct="1"/>
            <a:r>
              <a:rPr lang="en-US" sz="2000">
                <a:cs typeface="Courier New" pitchFamily="49" charset="0"/>
              </a:rPr>
              <a:t>Unary operators: </a:t>
            </a:r>
            <a:r>
              <a:rPr lang="en-US" sz="2000" b="1">
                <a:cs typeface="Courier New" pitchFamily="49" charset="0"/>
              </a:rPr>
              <a:t>%prec</a:t>
            </a:r>
          </a:p>
          <a:p>
            <a:pPr lvl="1" eaLnBrk="1" hangingPunct="1"/>
            <a:r>
              <a:rPr lang="en-US" sz="2000">
                <a:cs typeface="Courier New" pitchFamily="49" charset="0"/>
              </a:rPr>
              <a:t>Changes the precedence of a rule to be that of the token specified.  E.g.:</a:t>
            </a:r>
          </a:p>
          <a:p>
            <a:pPr lvl="3" eaLnBrk="1" hangingPunct="1">
              <a:buFont typeface="Symbol" pitchFamily="18" charset="2"/>
              <a:buNone/>
            </a:pPr>
            <a:r>
              <a:rPr lang="en-US" sz="1400">
                <a:cs typeface="Courier New" pitchFamily="49" charset="0"/>
              </a:rPr>
              <a:t>%left '</a:t>
            </a:r>
            <a:r>
              <a:rPr lang="en-US" sz="1400"/>
              <a:t>+</a:t>
            </a:r>
            <a:r>
              <a:rPr lang="en-US" sz="1400">
                <a:cs typeface="Courier New" pitchFamily="49" charset="0"/>
              </a:rPr>
              <a:t>'</a:t>
            </a:r>
            <a:r>
              <a:rPr lang="en-US" sz="1400"/>
              <a:t>  </a:t>
            </a:r>
            <a:r>
              <a:rPr lang="en-US" sz="1400">
                <a:cs typeface="Courier New" pitchFamily="49" charset="0"/>
              </a:rPr>
              <a:t>'</a:t>
            </a:r>
            <a:r>
              <a:rPr lang="en-US" sz="1400"/>
              <a:t>-</a:t>
            </a:r>
            <a:r>
              <a:rPr lang="en-US" sz="1400">
                <a:cs typeface="Courier New" pitchFamily="49" charset="0"/>
              </a:rPr>
              <a:t>'</a:t>
            </a:r>
            <a:endParaRPr lang="en-US" sz="1400"/>
          </a:p>
          <a:p>
            <a:pPr lvl="3" eaLnBrk="1" hangingPunct="1">
              <a:buFont typeface="Symbol" pitchFamily="18" charset="2"/>
              <a:buNone/>
            </a:pPr>
            <a:r>
              <a:rPr lang="en-US" sz="1400"/>
              <a:t>%left  </a:t>
            </a:r>
            <a:r>
              <a:rPr lang="en-US" sz="1400">
                <a:cs typeface="Courier New" pitchFamily="49" charset="0"/>
              </a:rPr>
              <a:t>'</a:t>
            </a:r>
            <a:r>
              <a:rPr lang="en-US" sz="1400"/>
              <a:t>*</a:t>
            </a:r>
            <a:r>
              <a:rPr lang="en-US" sz="1400">
                <a:cs typeface="Courier New" pitchFamily="49" charset="0"/>
              </a:rPr>
              <a:t>'</a:t>
            </a:r>
            <a:r>
              <a:rPr lang="en-US" sz="1400"/>
              <a:t>  </a:t>
            </a:r>
            <a:r>
              <a:rPr lang="en-US" sz="1400">
                <a:cs typeface="Courier New" pitchFamily="49" charset="0"/>
              </a:rPr>
              <a:t>'</a:t>
            </a:r>
            <a:r>
              <a:rPr lang="en-US" sz="1400"/>
              <a:t>/</a:t>
            </a:r>
            <a:r>
              <a:rPr lang="en-US" sz="1400">
                <a:cs typeface="Courier New" pitchFamily="49" charset="0"/>
              </a:rPr>
              <a:t>‘</a:t>
            </a:r>
          </a:p>
          <a:p>
            <a:pPr lvl="3" eaLnBrk="1" hangingPunct="1">
              <a:buFont typeface="Symbol" pitchFamily="18" charset="2"/>
              <a:buNone/>
            </a:pPr>
            <a:r>
              <a:rPr lang="en-US" sz="1400"/>
              <a:t>Expr: expr ‘+’ expr</a:t>
            </a:r>
          </a:p>
          <a:p>
            <a:pPr lvl="3" eaLnBrk="1" hangingPunct="1">
              <a:buFont typeface="Symbol" pitchFamily="18" charset="2"/>
              <a:buNone/>
            </a:pPr>
            <a:r>
              <a:rPr lang="en-US" sz="1400"/>
              <a:t>        | ‘–’ expr    %prec ‘*’</a:t>
            </a:r>
          </a:p>
          <a:p>
            <a:pPr lvl="3" eaLnBrk="1" hangingPunct="1">
              <a:buFont typeface="Symbol" pitchFamily="18" charset="2"/>
              <a:buNone/>
            </a:pPr>
            <a:r>
              <a:rPr lang="en-US" sz="1400"/>
              <a:t>        | …</a:t>
            </a:r>
          </a:p>
          <a:p>
            <a:pPr lvl="2" eaLnBrk="1" hangingPunct="1">
              <a:buFont typeface="Arial" charset="0"/>
              <a:buNone/>
            </a:pPr>
            <a:endParaRPr lang="en-US" sz="1500">
              <a:cs typeface="Courier New" pitchFamily="49" charset="0"/>
            </a:endParaRP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1143000" y="1828800"/>
            <a:ext cx="1676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5" name="Text Box 5"/>
          <p:cNvSpPr txBox="1">
            <a:spLocks noChangeArrowheads="1"/>
          </p:cNvSpPr>
          <p:nvPr/>
        </p:nvSpPr>
        <p:spPr bwMode="auto">
          <a:xfrm>
            <a:off x="4648200" y="2133600"/>
            <a:ext cx="3352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Operators in the same group have the same precedence</a:t>
            </a:r>
          </a:p>
        </p:txBody>
      </p:sp>
      <p:cxnSp>
        <p:nvCxnSpPr>
          <p:cNvPr id="27656" name="AutoShape 6"/>
          <p:cNvCxnSpPr>
            <a:cxnSpLocks noChangeShapeType="1"/>
            <a:stCxn id="27654" idx="6"/>
            <a:endCxn id="27655" idx="1"/>
          </p:cNvCxnSpPr>
          <p:nvPr/>
        </p:nvCxnSpPr>
        <p:spPr bwMode="auto">
          <a:xfrm>
            <a:off x="2819400" y="2019300"/>
            <a:ext cx="1828800" cy="434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7" name="AutoShape 7"/>
          <p:cNvSpPr>
            <a:spLocks/>
          </p:cNvSpPr>
          <p:nvPr/>
        </p:nvSpPr>
        <p:spPr bwMode="auto">
          <a:xfrm>
            <a:off x="4643438" y="2228850"/>
            <a:ext cx="152400" cy="4572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A quick tutorial on yacc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8A1A6B2-3F7C-4C13-A4C2-97FB24C95E84}" type="slidenum">
              <a:rPr lang="en-US" altLang="en-US" smtClean="0"/>
              <a:pPr eaLnBrk="1" hangingPunct="1"/>
              <a:t>29</a:t>
            </a:fld>
            <a:endParaRPr lang="en-US" alt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Specifying Operator Properties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/>
              <a:t>Binary operators: </a:t>
            </a:r>
            <a:r>
              <a:rPr lang="en-US" sz="2000" b="1"/>
              <a:t>%left</a:t>
            </a:r>
            <a:r>
              <a:rPr lang="en-US" sz="2000"/>
              <a:t>, </a:t>
            </a:r>
            <a:r>
              <a:rPr lang="en-US" sz="2000" b="1"/>
              <a:t>%right</a:t>
            </a:r>
            <a:r>
              <a:rPr lang="en-US" sz="2000"/>
              <a:t>, </a:t>
            </a:r>
            <a:r>
              <a:rPr lang="en-US" sz="2000" b="1"/>
              <a:t>%nonassoc</a:t>
            </a:r>
            <a:r>
              <a:rPr lang="en-US" sz="2200"/>
              <a:t>:</a:t>
            </a:r>
          </a:p>
          <a:p>
            <a:pPr lvl="2" eaLnBrk="1" hangingPunct="1">
              <a:buFont typeface="Arial" charset="0"/>
              <a:buNone/>
            </a:pPr>
            <a:r>
              <a:rPr lang="en-US" sz="2000"/>
              <a:t>%left  </a:t>
            </a:r>
            <a:r>
              <a:rPr lang="en-US" sz="2000">
                <a:cs typeface="Courier New" pitchFamily="49" charset="0"/>
              </a:rPr>
              <a:t>'</a:t>
            </a:r>
            <a:r>
              <a:rPr lang="en-US" sz="2000"/>
              <a:t>+</a:t>
            </a:r>
            <a:r>
              <a:rPr lang="en-US" sz="2000">
                <a:cs typeface="Courier New" pitchFamily="49" charset="0"/>
              </a:rPr>
              <a:t>'</a:t>
            </a:r>
            <a:r>
              <a:rPr lang="en-US" sz="2000"/>
              <a:t>  </a:t>
            </a:r>
            <a:r>
              <a:rPr lang="en-US" sz="2000">
                <a:cs typeface="Courier New" pitchFamily="49" charset="0"/>
              </a:rPr>
              <a:t>'</a:t>
            </a:r>
            <a:r>
              <a:rPr lang="en-US" sz="2000"/>
              <a:t>-</a:t>
            </a:r>
            <a:r>
              <a:rPr lang="en-US" sz="2000">
                <a:cs typeface="Courier New" pitchFamily="49" charset="0"/>
              </a:rPr>
              <a:t>'</a:t>
            </a:r>
            <a:endParaRPr lang="en-US" sz="2000"/>
          </a:p>
          <a:p>
            <a:pPr lvl="2" eaLnBrk="1" hangingPunct="1">
              <a:buFont typeface="Arial" charset="0"/>
              <a:buNone/>
            </a:pPr>
            <a:r>
              <a:rPr lang="en-US" sz="2000"/>
              <a:t>%left  </a:t>
            </a:r>
            <a:r>
              <a:rPr lang="en-US" sz="2000">
                <a:cs typeface="Courier New" pitchFamily="49" charset="0"/>
              </a:rPr>
              <a:t>'</a:t>
            </a:r>
            <a:r>
              <a:rPr lang="en-US" sz="2000"/>
              <a:t>*</a:t>
            </a:r>
            <a:r>
              <a:rPr lang="en-US" sz="2000">
                <a:cs typeface="Courier New" pitchFamily="49" charset="0"/>
              </a:rPr>
              <a:t>'</a:t>
            </a:r>
            <a:r>
              <a:rPr lang="en-US" sz="2000"/>
              <a:t>  </a:t>
            </a:r>
            <a:r>
              <a:rPr lang="en-US" sz="2000">
                <a:cs typeface="Courier New" pitchFamily="49" charset="0"/>
              </a:rPr>
              <a:t>'</a:t>
            </a:r>
            <a:r>
              <a:rPr lang="en-US" sz="2000"/>
              <a:t>/</a:t>
            </a:r>
            <a:r>
              <a:rPr lang="en-US" sz="2000">
                <a:cs typeface="Courier New" pitchFamily="49" charset="0"/>
              </a:rPr>
              <a:t>'</a:t>
            </a:r>
            <a:endParaRPr lang="en-US" sz="2000"/>
          </a:p>
          <a:p>
            <a:pPr lvl="2" eaLnBrk="1" hangingPunct="1">
              <a:buFont typeface="Arial" charset="0"/>
              <a:buNone/>
            </a:pPr>
            <a:r>
              <a:rPr lang="en-US" sz="2000"/>
              <a:t>%right </a:t>
            </a:r>
            <a:r>
              <a:rPr lang="en-US" sz="2000">
                <a:cs typeface="Courier New" pitchFamily="49" charset="0"/>
              </a:rPr>
              <a:t>'</a:t>
            </a:r>
            <a:r>
              <a:rPr lang="en-US" sz="2000"/>
              <a:t>^</a:t>
            </a:r>
            <a:r>
              <a:rPr lang="en-US" sz="2000">
                <a:cs typeface="Courier New" pitchFamily="49" charset="0"/>
              </a:rPr>
              <a:t>'</a:t>
            </a:r>
          </a:p>
          <a:p>
            <a:pPr lvl="2" eaLnBrk="1" hangingPunct="1">
              <a:buFont typeface="Arial" charset="0"/>
              <a:buNone/>
            </a:pPr>
            <a:endParaRPr lang="en-US" sz="2000">
              <a:cs typeface="Courier New" pitchFamily="49" charset="0"/>
            </a:endParaRPr>
          </a:p>
          <a:p>
            <a:pPr lvl="2" eaLnBrk="1" hangingPunct="1">
              <a:buFont typeface="Arial" charset="0"/>
              <a:buNone/>
            </a:pPr>
            <a:endParaRPr lang="en-US" sz="2000">
              <a:cs typeface="Courier New" pitchFamily="49" charset="0"/>
            </a:endParaRPr>
          </a:p>
          <a:p>
            <a:pPr eaLnBrk="1" hangingPunct="1"/>
            <a:r>
              <a:rPr lang="en-US" sz="2000">
                <a:cs typeface="Courier New" pitchFamily="49" charset="0"/>
              </a:rPr>
              <a:t>Unary operators: </a:t>
            </a:r>
            <a:r>
              <a:rPr lang="en-US" sz="2000" b="1">
                <a:cs typeface="Courier New" pitchFamily="49" charset="0"/>
              </a:rPr>
              <a:t>%prec</a:t>
            </a:r>
          </a:p>
          <a:p>
            <a:pPr lvl="1" eaLnBrk="1" hangingPunct="1"/>
            <a:r>
              <a:rPr lang="en-US" sz="2000">
                <a:cs typeface="Courier New" pitchFamily="49" charset="0"/>
              </a:rPr>
              <a:t>Changes the precedence of a rule to be that of the token specified.  E.g.:</a:t>
            </a:r>
          </a:p>
          <a:p>
            <a:pPr lvl="3" eaLnBrk="1" hangingPunct="1">
              <a:buFont typeface="Symbol" pitchFamily="18" charset="2"/>
              <a:buNone/>
            </a:pPr>
            <a:r>
              <a:rPr lang="en-US" sz="1400">
                <a:cs typeface="Courier New" pitchFamily="49" charset="0"/>
              </a:rPr>
              <a:t>%left '</a:t>
            </a:r>
            <a:r>
              <a:rPr lang="en-US" sz="1400"/>
              <a:t>+</a:t>
            </a:r>
            <a:r>
              <a:rPr lang="en-US" sz="1400">
                <a:cs typeface="Courier New" pitchFamily="49" charset="0"/>
              </a:rPr>
              <a:t>'</a:t>
            </a:r>
            <a:r>
              <a:rPr lang="en-US" sz="1400"/>
              <a:t>  </a:t>
            </a:r>
            <a:r>
              <a:rPr lang="en-US" sz="1400">
                <a:cs typeface="Courier New" pitchFamily="49" charset="0"/>
              </a:rPr>
              <a:t>'</a:t>
            </a:r>
            <a:r>
              <a:rPr lang="en-US" sz="1400"/>
              <a:t>-</a:t>
            </a:r>
            <a:r>
              <a:rPr lang="en-US" sz="1400">
                <a:cs typeface="Courier New" pitchFamily="49" charset="0"/>
              </a:rPr>
              <a:t>'</a:t>
            </a:r>
            <a:endParaRPr lang="en-US" sz="1400"/>
          </a:p>
          <a:p>
            <a:pPr lvl="3" eaLnBrk="1" hangingPunct="1">
              <a:buFont typeface="Symbol" pitchFamily="18" charset="2"/>
              <a:buNone/>
            </a:pPr>
            <a:r>
              <a:rPr lang="en-US" sz="1400"/>
              <a:t>%left  </a:t>
            </a:r>
            <a:r>
              <a:rPr lang="en-US" sz="1400">
                <a:cs typeface="Courier New" pitchFamily="49" charset="0"/>
              </a:rPr>
              <a:t>'</a:t>
            </a:r>
            <a:r>
              <a:rPr lang="en-US" sz="1400"/>
              <a:t>*</a:t>
            </a:r>
            <a:r>
              <a:rPr lang="en-US" sz="1400">
                <a:cs typeface="Courier New" pitchFamily="49" charset="0"/>
              </a:rPr>
              <a:t>'</a:t>
            </a:r>
            <a:r>
              <a:rPr lang="en-US" sz="1400"/>
              <a:t>  </a:t>
            </a:r>
            <a:r>
              <a:rPr lang="en-US" sz="1400">
                <a:cs typeface="Courier New" pitchFamily="49" charset="0"/>
              </a:rPr>
              <a:t>'</a:t>
            </a:r>
            <a:r>
              <a:rPr lang="en-US" sz="1400"/>
              <a:t>/</a:t>
            </a:r>
            <a:r>
              <a:rPr lang="en-US" sz="1400">
                <a:cs typeface="Courier New" pitchFamily="49" charset="0"/>
              </a:rPr>
              <a:t>'</a:t>
            </a:r>
            <a:r>
              <a:rPr lang="en-US" sz="1400"/>
              <a:t> </a:t>
            </a:r>
            <a:endParaRPr lang="en-US" sz="1400">
              <a:cs typeface="Courier New" pitchFamily="49" charset="0"/>
            </a:endParaRPr>
          </a:p>
          <a:p>
            <a:pPr lvl="3" eaLnBrk="1" hangingPunct="1">
              <a:buFont typeface="Symbol" pitchFamily="18" charset="2"/>
              <a:buNone/>
            </a:pPr>
            <a:r>
              <a:rPr lang="en-US" sz="1400"/>
              <a:t>Expr: expr ‘+’ expr</a:t>
            </a:r>
          </a:p>
          <a:p>
            <a:pPr lvl="3" eaLnBrk="1" hangingPunct="1">
              <a:buFont typeface="Symbol" pitchFamily="18" charset="2"/>
              <a:buNone/>
            </a:pPr>
            <a:r>
              <a:rPr lang="en-US" sz="1400"/>
              <a:t>        | ‘–’ expr    %prec ‘*’</a:t>
            </a:r>
          </a:p>
          <a:p>
            <a:pPr lvl="3" eaLnBrk="1" hangingPunct="1">
              <a:buFont typeface="Symbol" pitchFamily="18" charset="2"/>
              <a:buNone/>
            </a:pPr>
            <a:r>
              <a:rPr lang="en-US" sz="1400"/>
              <a:t>        | …</a:t>
            </a:r>
          </a:p>
          <a:p>
            <a:pPr lvl="2" eaLnBrk="1" hangingPunct="1">
              <a:buFont typeface="Arial" charset="0"/>
              <a:buNone/>
            </a:pPr>
            <a:endParaRPr lang="en-US" sz="1500">
              <a:cs typeface="Courier New" pitchFamily="49" charset="0"/>
            </a:endParaRPr>
          </a:p>
        </p:txBody>
      </p:sp>
      <p:sp>
        <p:nvSpPr>
          <p:cNvPr id="28678" name="Oval 4"/>
          <p:cNvSpPr>
            <a:spLocks noChangeArrowheads="1"/>
          </p:cNvSpPr>
          <p:nvPr/>
        </p:nvSpPr>
        <p:spPr bwMode="auto">
          <a:xfrm>
            <a:off x="1143000" y="1827213"/>
            <a:ext cx="1676400" cy="381000"/>
          </a:xfrm>
          <a:prstGeom prst="ellips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79" name="Text Box 5"/>
          <p:cNvSpPr txBox="1">
            <a:spLocks noChangeArrowheads="1"/>
          </p:cNvSpPr>
          <p:nvPr/>
        </p:nvSpPr>
        <p:spPr bwMode="auto">
          <a:xfrm>
            <a:off x="4648200" y="2133600"/>
            <a:ext cx="3352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DDDDDD"/>
                </a:solidFill>
              </a:rPr>
              <a:t>Operators in the same group have the same precedence</a:t>
            </a:r>
          </a:p>
        </p:txBody>
      </p:sp>
      <p:cxnSp>
        <p:nvCxnSpPr>
          <p:cNvPr id="28680" name="AutoShape 6"/>
          <p:cNvCxnSpPr>
            <a:cxnSpLocks noChangeShapeType="1"/>
            <a:stCxn id="28678" idx="6"/>
            <a:endCxn id="28679" idx="1"/>
          </p:cNvCxnSpPr>
          <p:nvPr/>
        </p:nvCxnSpPr>
        <p:spPr bwMode="auto">
          <a:xfrm>
            <a:off x="2819400" y="2017713"/>
            <a:ext cx="1828800" cy="436562"/>
          </a:xfrm>
          <a:prstGeom prst="straightConnector1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1" name="AutoShape 7"/>
          <p:cNvSpPr>
            <a:spLocks/>
          </p:cNvSpPr>
          <p:nvPr/>
        </p:nvSpPr>
        <p:spPr bwMode="auto">
          <a:xfrm>
            <a:off x="4643438" y="2228850"/>
            <a:ext cx="152400" cy="4572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2" name="Line 8"/>
          <p:cNvSpPr>
            <a:spLocks noChangeShapeType="1"/>
          </p:cNvSpPr>
          <p:nvPr/>
        </p:nvSpPr>
        <p:spPr bwMode="auto">
          <a:xfrm>
            <a:off x="3048000" y="1981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Text Box 9"/>
          <p:cNvSpPr txBox="1">
            <a:spLocks noChangeArrowheads="1"/>
          </p:cNvSpPr>
          <p:nvPr/>
        </p:nvSpPr>
        <p:spPr bwMode="auto">
          <a:xfrm>
            <a:off x="4572000" y="3124200"/>
            <a:ext cx="3352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Across groups, precedence increases going down</a:t>
            </a:r>
            <a:r>
              <a:rPr lang="en-US">
                <a:solidFill>
                  <a:srgbClr val="DDDDDD"/>
                </a:solidFill>
              </a:rPr>
              <a:t>.</a:t>
            </a:r>
          </a:p>
        </p:txBody>
      </p:sp>
      <p:sp>
        <p:nvSpPr>
          <p:cNvPr id="28684" name="AutoShape 10"/>
          <p:cNvSpPr>
            <a:spLocks/>
          </p:cNvSpPr>
          <p:nvPr/>
        </p:nvSpPr>
        <p:spPr bwMode="auto">
          <a:xfrm>
            <a:off x="4648200" y="3200400"/>
            <a:ext cx="152400" cy="4572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5" name="Line 11"/>
          <p:cNvSpPr>
            <a:spLocks noChangeShapeType="1"/>
          </p:cNvSpPr>
          <p:nvPr/>
        </p:nvSpPr>
        <p:spPr bwMode="auto">
          <a:xfrm>
            <a:off x="3048000" y="2438400"/>
            <a:ext cx="1600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A quick tutorial on Lex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B8B6F8C-0F54-44D4-B629-D8641527C4BE}" type="slidenum">
              <a:rPr lang="en-US" altLang="en-US" smtClean="0"/>
              <a:pPr eaLnBrk="1" hangingPunct="1"/>
              <a:t>3</a:t>
            </a:fld>
            <a:endParaRPr lang="en-US" alt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Using flex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2514600" y="1981200"/>
            <a:ext cx="1295400" cy="914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533400" y="1981200"/>
            <a:ext cx="1600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lex input spec (regexps + actions)</a:t>
            </a:r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3810000" y="2362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2209800" y="2438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Rectangle 10"/>
          <p:cNvSpPr>
            <a:spLocks noChangeArrowheads="1"/>
          </p:cNvSpPr>
          <p:nvPr/>
        </p:nvSpPr>
        <p:spPr bwMode="auto">
          <a:xfrm>
            <a:off x="4114800" y="1905000"/>
            <a:ext cx="914400" cy="13716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0" name="Text Box 11"/>
          <p:cNvSpPr txBox="1">
            <a:spLocks noChangeArrowheads="1"/>
          </p:cNvSpPr>
          <p:nvPr/>
        </p:nvSpPr>
        <p:spPr bwMode="auto">
          <a:xfrm>
            <a:off x="3962400" y="1600200"/>
            <a:ext cx="1047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i="1" u="sng"/>
              <a:t>file</a:t>
            </a:r>
            <a:r>
              <a:rPr lang="en-US" sz="1400"/>
              <a:t>: </a:t>
            </a:r>
            <a:r>
              <a:rPr lang="en-US" sz="1400">
                <a:latin typeface="Franklin Gothic Medium" pitchFamily="34" charset="0"/>
              </a:rPr>
              <a:t>lex.yy.c</a:t>
            </a:r>
          </a:p>
        </p:txBody>
      </p:sp>
      <p:sp>
        <p:nvSpPr>
          <p:cNvPr id="5131" name="Text Box 15"/>
          <p:cNvSpPr txBox="1">
            <a:spLocks noChangeArrowheads="1"/>
          </p:cNvSpPr>
          <p:nvPr/>
        </p:nvSpPr>
        <p:spPr bwMode="auto">
          <a:xfrm>
            <a:off x="4191000" y="2057400"/>
            <a:ext cx="658813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latin typeface="Franklin Gothic Medium" pitchFamily="34" charset="0"/>
              </a:rPr>
              <a:t>yylex()</a:t>
            </a:r>
          </a:p>
          <a:p>
            <a:pPr eaLnBrk="1" hangingPunct="1"/>
            <a:r>
              <a:rPr lang="en-US" sz="1400">
                <a:latin typeface="Franklin Gothic Medium" pitchFamily="34" charset="0"/>
              </a:rPr>
              <a:t>{</a:t>
            </a:r>
          </a:p>
          <a:p>
            <a:pPr eaLnBrk="1" hangingPunct="1"/>
            <a:r>
              <a:rPr lang="en-US" sz="1400">
                <a:latin typeface="Franklin Gothic Medium" pitchFamily="34" charset="0"/>
              </a:rPr>
              <a:t>…</a:t>
            </a:r>
          </a:p>
          <a:p>
            <a:pPr eaLnBrk="1" hangingPunct="1"/>
            <a:r>
              <a:rPr lang="en-US" sz="1400">
                <a:latin typeface="Franklin Gothic Medium" pitchFamily="34" charset="0"/>
              </a:rPr>
              <a:t>}</a:t>
            </a:r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4114800" y="3505200"/>
            <a:ext cx="914400" cy="13716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4114800" y="3810000"/>
            <a:ext cx="854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driver code</a:t>
            </a:r>
          </a:p>
        </p:txBody>
      </p:sp>
      <p:sp>
        <p:nvSpPr>
          <p:cNvPr id="30747" name="AutoShape 27"/>
          <p:cNvSpPr>
            <a:spLocks/>
          </p:cNvSpPr>
          <p:nvPr/>
        </p:nvSpPr>
        <p:spPr bwMode="auto">
          <a:xfrm>
            <a:off x="5105400" y="1905000"/>
            <a:ext cx="304800" cy="2971800"/>
          </a:xfrm>
          <a:prstGeom prst="rightBrace">
            <a:avLst>
              <a:gd name="adj1" fmla="val 8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5943600" y="2819400"/>
            <a:ext cx="7620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49" name="Text Box 29"/>
          <p:cNvSpPr txBox="1">
            <a:spLocks noChangeArrowheads="1"/>
          </p:cNvSpPr>
          <p:nvPr/>
        </p:nvSpPr>
        <p:spPr bwMode="auto">
          <a:xfrm>
            <a:off x="5886450" y="3244850"/>
            <a:ext cx="854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compiler</a:t>
            </a:r>
          </a:p>
        </p:txBody>
      </p:sp>
      <p:sp>
        <p:nvSpPr>
          <p:cNvPr id="30752" name="Line 32"/>
          <p:cNvSpPr>
            <a:spLocks noChangeShapeType="1"/>
          </p:cNvSpPr>
          <p:nvPr/>
        </p:nvSpPr>
        <p:spPr bwMode="auto">
          <a:xfrm>
            <a:off x="5410200" y="33909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3" name="Line 33"/>
          <p:cNvSpPr>
            <a:spLocks noChangeShapeType="1"/>
          </p:cNvSpPr>
          <p:nvPr/>
        </p:nvSpPr>
        <p:spPr bwMode="auto">
          <a:xfrm>
            <a:off x="6705600" y="33909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9" name="Text Box 34"/>
          <p:cNvSpPr txBox="1">
            <a:spLocks noChangeArrowheads="1"/>
          </p:cNvSpPr>
          <p:nvPr/>
        </p:nvSpPr>
        <p:spPr bwMode="auto">
          <a:xfrm>
            <a:off x="2895600" y="2209800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lex</a:t>
            </a:r>
          </a:p>
        </p:txBody>
      </p:sp>
      <p:pic>
        <p:nvPicPr>
          <p:cNvPr id="30755" name="Picture 35" descr="C:\Documents and Settings\debray.P-DEBRAY3\Application Data\Microsoft\Media Catalog\Copy of Stick_Figur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62400"/>
            <a:ext cx="585788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6" name="Line 36"/>
          <p:cNvSpPr>
            <a:spLocks noChangeShapeType="1"/>
          </p:cNvSpPr>
          <p:nvPr/>
        </p:nvSpPr>
        <p:spPr bwMode="auto">
          <a:xfrm flipV="1">
            <a:off x="1219200" y="2895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7" name="Text Box 37"/>
          <p:cNvSpPr txBox="1">
            <a:spLocks noChangeArrowheads="1"/>
          </p:cNvSpPr>
          <p:nvPr/>
        </p:nvSpPr>
        <p:spPr bwMode="auto">
          <a:xfrm>
            <a:off x="1371600" y="3505200"/>
            <a:ext cx="838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user supplies</a:t>
            </a:r>
          </a:p>
        </p:txBody>
      </p: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1447800" y="41910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9" name="Text Box 39"/>
          <p:cNvSpPr txBox="1">
            <a:spLocks noChangeArrowheads="1"/>
          </p:cNvSpPr>
          <p:nvPr/>
        </p:nvSpPr>
        <p:spPr bwMode="auto">
          <a:xfrm>
            <a:off x="5181600" y="5029200"/>
            <a:ext cx="19319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latin typeface="Franklin Gothic Medium" pitchFamily="34" charset="0"/>
              </a:rPr>
              <a:t>main() {… yylex(); ...}</a:t>
            </a:r>
          </a:p>
          <a:p>
            <a:pPr eaLnBrk="1" hangingPunct="1"/>
            <a:r>
              <a:rPr lang="en-US" sz="1600"/>
              <a:t>     </a:t>
            </a:r>
            <a:r>
              <a:rPr lang="en-US" sz="1400"/>
              <a:t>or</a:t>
            </a:r>
          </a:p>
          <a:p>
            <a:pPr eaLnBrk="1" hangingPunct="1"/>
            <a:r>
              <a:rPr lang="en-US" sz="1600">
                <a:latin typeface="Franklin Gothic Medium" pitchFamily="34" charset="0"/>
              </a:rPr>
              <a:t>parser() {…}</a:t>
            </a:r>
          </a:p>
        </p:txBody>
      </p:sp>
      <p:sp>
        <p:nvSpPr>
          <p:cNvPr id="30760" name="Line 40"/>
          <p:cNvSpPr>
            <a:spLocks noChangeShapeType="1"/>
          </p:cNvSpPr>
          <p:nvPr/>
        </p:nvSpPr>
        <p:spPr bwMode="auto">
          <a:xfrm>
            <a:off x="4495800" y="4572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1" name="AutoShape 41"/>
          <p:cNvSpPr>
            <a:spLocks/>
          </p:cNvSpPr>
          <p:nvPr/>
        </p:nvSpPr>
        <p:spPr bwMode="auto">
          <a:xfrm>
            <a:off x="5029200" y="5181600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3" grpId="0" animBg="1"/>
      <p:bldP spid="30746" grpId="0" autoUpdateAnimBg="0"/>
      <p:bldP spid="30747" grpId="0" animBg="1"/>
      <p:bldP spid="30748" grpId="0" animBg="1"/>
      <p:bldP spid="30749" grpId="0" autoUpdateAnimBg="0"/>
      <p:bldP spid="30752" grpId="0" animBg="1"/>
      <p:bldP spid="30753" grpId="0" animBg="1"/>
      <p:bldP spid="30756" grpId="0" animBg="1"/>
      <p:bldP spid="30757" grpId="0" autoUpdateAnimBg="0"/>
      <p:bldP spid="30758" grpId="0" animBg="1"/>
      <p:bldP spid="30759" grpId="0" autoUpdateAnimBg="0"/>
      <p:bldP spid="30760" grpId="0" animBg="1"/>
      <p:bldP spid="3076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A quick tutorial on yacc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CB48403-5973-4AD6-A307-412510ED50E3}" type="slidenum">
              <a:rPr lang="en-US" altLang="en-US" smtClean="0"/>
              <a:pPr eaLnBrk="1" hangingPunct="1"/>
              <a:t>30</a:t>
            </a:fld>
            <a:endParaRPr lang="en-US" alt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Specifying Operator Properties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/>
              <a:t>Binary operators: </a:t>
            </a:r>
            <a:r>
              <a:rPr lang="en-US" sz="2000" b="1"/>
              <a:t>%left</a:t>
            </a:r>
            <a:r>
              <a:rPr lang="en-US" sz="2000"/>
              <a:t>, </a:t>
            </a:r>
            <a:r>
              <a:rPr lang="en-US" sz="2000" b="1"/>
              <a:t>%right</a:t>
            </a:r>
            <a:r>
              <a:rPr lang="en-US" sz="2000"/>
              <a:t>, </a:t>
            </a:r>
            <a:r>
              <a:rPr lang="en-US" sz="2000" b="1"/>
              <a:t>%nonassoc</a:t>
            </a:r>
            <a:r>
              <a:rPr lang="en-US" sz="2200"/>
              <a:t>:</a:t>
            </a:r>
          </a:p>
          <a:p>
            <a:pPr lvl="2" eaLnBrk="1" hangingPunct="1">
              <a:buFont typeface="Arial" charset="0"/>
              <a:buNone/>
            </a:pPr>
            <a:r>
              <a:rPr lang="en-US" sz="2000"/>
              <a:t>%left  </a:t>
            </a:r>
            <a:r>
              <a:rPr lang="en-US" sz="2000">
                <a:cs typeface="Courier New" pitchFamily="49" charset="0"/>
              </a:rPr>
              <a:t>'</a:t>
            </a:r>
            <a:r>
              <a:rPr lang="en-US" sz="2000"/>
              <a:t>+</a:t>
            </a:r>
            <a:r>
              <a:rPr lang="en-US" sz="2000">
                <a:cs typeface="Courier New" pitchFamily="49" charset="0"/>
              </a:rPr>
              <a:t>'</a:t>
            </a:r>
            <a:r>
              <a:rPr lang="en-US" sz="2000"/>
              <a:t>  </a:t>
            </a:r>
            <a:r>
              <a:rPr lang="en-US" sz="2000">
                <a:cs typeface="Courier New" pitchFamily="49" charset="0"/>
              </a:rPr>
              <a:t>'</a:t>
            </a:r>
            <a:r>
              <a:rPr lang="en-US" sz="2000"/>
              <a:t>-</a:t>
            </a:r>
            <a:r>
              <a:rPr lang="en-US" sz="2000">
                <a:cs typeface="Courier New" pitchFamily="49" charset="0"/>
              </a:rPr>
              <a:t>'</a:t>
            </a:r>
            <a:endParaRPr lang="en-US" sz="2000"/>
          </a:p>
          <a:p>
            <a:pPr lvl="2" eaLnBrk="1" hangingPunct="1">
              <a:buFont typeface="Arial" charset="0"/>
              <a:buNone/>
            </a:pPr>
            <a:r>
              <a:rPr lang="en-US" sz="2000"/>
              <a:t>%left  </a:t>
            </a:r>
            <a:r>
              <a:rPr lang="en-US" sz="2000">
                <a:cs typeface="Courier New" pitchFamily="49" charset="0"/>
              </a:rPr>
              <a:t>'</a:t>
            </a:r>
            <a:r>
              <a:rPr lang="en-US" sz="2000"/>
              <a:t>*</a:t>
            </a:r>
            <a:r>
              <a:rPr lang="en-US" sz="2000">
                <a:cs typeface="Courier New" pitchFamily="49" charset="0"/>
              </a:rPr>
              <a:t>'</a:t>
            </a:r>
            <a:r>
              <a:rPr lang="en-US" sz="2000"/>
              <a:t>  </a:t>
            </a:r>
            <a:r>
              <a:rPr lang="en-US" sz="2000">
                <a:cs typeface="Courier New" pitchFamily="49" charset="0"/>
              </a:rPr>
              <a:t>'</a:t>
            </a:r>
            <a:r>
              <a:rPr lang="en-US" sz="2000"/>
              <a:t>/</a:t>
            </a:r>
            <a:r>
              <a:rPr lang="en-US" sz="2000">
                <a:cs typeface="Courier New" pitchFamily="49" charset="0"/>
              </a:rPr>
              <a:t>'</a:t>
            </a:r>
            <a:endParaRPr lang="en-US" sz="2000"/>
          </a:p>
          <a:p>
            <a:pPr lvl="2" eaLnBrk="1" hangingPunct="1">
              <a:buFont typeface="Arial" charset="0"/>
              <a:buNone/>
            </a:pPr>
            <a:r>
              <a:rPr lang="en-US" sz="2000"/>
              <a:t>%right </a:t>
            </a:r>
            <a:r>
              <a:rPr lang="en-US" sz="2000">
                <a:cs typeface="Courier New" pitchFamily="49" charset="0"/>
              </a:rPr>
              <a:t>'</a:t>
            </a:r>
            <a:r>
              <a:rPr lang="en-US" sz="2000"/>
              <a:t>^</a:t>
            </a:r>
            <a:r>
              <a:rPr lang="en-US" sz="2000">
                <a:cs typeface="Courier New" pitchFamily="49" charset="0"/>
              </a:rPr>
              <a:t>‘</a:t>
            </a:r>
          </a:p>
          <a:p>
            <a:pPr lvl="2" eaLnBrk="1" hangingPunct="1">
              <a:buFont typeface="Arial" charset="0"/>
              <a:buNone/>
            </a:pPr>
            <a:endParaRPr lang="en-US" sz="2000">
              <a:cs typeface="Courier New" pitchFamily="49" charset="0"/>
            </a:endParaRPr>
          </a:p>
          <a:p>
            <a:pPr lvl="2" eaLnBrk="1" hangingPunct="1">
              <a:buFont typeface="Arial" charset="0"/>
              <a:buNone/>
            </a:pPr>
            <a:endParaRPr lang="en-US" sz="2000">
              <a:cs typeface="Courier New" pitchFamily="49" charset="0"/>
            </a:endParaRPr>
          </a:p>
          <a:p>
            <a:pPr eaLnBrk="1" hangingPunct="1"/>
            <a:r>
              <a:rPr lang="en-US" sz="2000">
                <a:cs typeface="Courier New" pitchFamily="49" charset="0"/>
              </a:rPr>
              <a:t>Unary operators: </a:t>
            </a:r>
            <a:r>
              <a:rPr lang="en-US" sz="2000" b="1">
                <a:cs typeface="Courier New" pitchFamily="49" charset="0"/>
              </a:rPr>
              <a:t>%prec</a:t>
            </a:r>
          </a:p>
          <a:p>
            <a:pPr lvl="1" eaLnBrk="1" hangingPunct="1"/>
            <a:r>
              <a:rPr lang="en-US" sz="2000">
                <a:cs typeface="Courier New" pitchFamily="49" charset="0"/>
              </a:rPr>
              <a:t>Changes the precedence of a rule to be that of the token specified.  E.g.:</a:t>
            </a:r>
          </a:p>
          <a:p>
            <a:pPr lvl="3" eaLnBrk="1" hangingPunct="1">
              <a:buFont typeface="Symbol" pitchFamily="18" charset="2"/>
              <a:buNone/>
            </a:pPr>
            <a:r>
              <a:rPr lang="en-US" sz="1400">
                <a:cs typeface="Courier New" pitchFamily="49" charset="0"/>
              </a:rPr>
              <a:t>%left '</a:t>
            </a:r>
            <a:r>
              <a:rPr lang="en-US" sz="1400"/>
              <a:t>+</a:t>
            </a:r>
            <a:r>
              <a:rPr lang="en-US" sz="1400">
                <a:cs typeface="Courier New" pitchFamily="49" charset="0"/>
              </a:rPr>
              <a:t>'</a:t>
            </a:r>
            <a:r>
              <a:rPr lang="en-US" sz="1400"/>
              <a:t>  </a:t>
            </a:r>
            <a:r>
              <a:rPr lang="en-US" sz="1400">
                <a:cs typeface="Courier New" pitchFamily="49" charset="0"/>
              </a:rPr>
              <a:t>'</a:t>
            </a:r>
            <a:r>
              <a:rPr lang="en-US" sz="1400"/>
              <a:t>-</a:t>
            </a:r>
            <a:r>
              <a:rPr lang="en-US" sz="1400">
                <a:cs typeface="Courier New" pitchFamily="49" charset="0"/>
              </a:rPr>
              <a:t>'</a:t>
            </a:r>
            <a:endParaRPr lang="en-US" sz="1400"/>
          </a:p>
          <a:p>
            <a:pPr lvl="3" eaLnBrk="1" hangingPunct="1">
              <a:buFont typeface="Symbol" pitchFamily="18" charset="2"/>
              <a:buNone/>
            </a:pPr>
            <a:r>
              <a:rPr lang="en-US" sz="1400" b="1">
                <a:solidFill>
                  <a:srgbClr val="3333FF"/>
                </a:solidFill>
              </a:rPr>
              <a:t>%left  </a:t>
            </a:r>
            <a:r>
              <a:rPr lang="en-US" sz="1400" b="1">
                <a:solidFill>
                  <a:srgbClr val="3333FF"/>
                </a:solidFill>
                <a:cs typeface="Courier New" pitchFamily="49" charset="0"/>
              </a:rPr>
              <a:t>'</a:t>
            </a:r>
            <a:r>
              <a:rPr lang="en-US" sz="1400" b="1">
                <a:solidFill>
                  <a:srgbClr val="3333FF"/>
                </a:solidFill>
              </a:rPr>
              <a:t>*</a:t>
            </a:r>
            <a:r>
              <a:rPr lang="en-US" sz="1400" b="1">
                <a:solidFill>
                  <a:srgbClr val="3333FF"/>
                </a:solidFill>
                <a:cs typeface="Courier New" pitchFamily="49" charset="0"/>
              </a:rPr>
              <a:t>'</a:t>
            </a:r>
            <a:r>
              <a:rPr lang="en-US" sz="1400"/>
              <a:t>  </a:t>
            </a:r>
            <a:r>
              <a:rPr lang="en-US" sz="1400">
                <a:cs typeface="Courier New" pitchFamily="49" charset="0"/>
              </a:rPr>
              <a:t>'</a:t>
            </a:r>
            <a:r>
              <a:rPr lang="en-US" sz="1400"/>
              <a:t>/</a:t>
            </a:r>
            <a:r>
              <a:rPr lang="en-US" sz="1400">
                <a:cs typeface="Courier New" pitchFamily="49" charset="0"/>
              </a:rPr>
              <a:t>'</a:t>
            </a:r>
          </a:p>
          <a:p>
            <a:pPr lvl="3" eaLnBrk="1" hangingPunct="1">
              <a:buFont typeface="Symbol" pitchFamily="18" charset="2"/>
              <a:buNone/>
            </a:pPr>
            <a:r>
              <a:rPr lang="en-US" sz="1400"/>
              <a:t>Expr: expr </a:t>
            </a:r>
            <a:r>
              <a:rPr lang="en-US" sz="1400">
                <a:cs typeface="Courier New" pitchFamily="49" charset="0"/>
              </a:rPr>
              <a:t>'</a:t>
            </a:r>
            <a:r>
              <a:rPr lang="en-US" sz="1400"/>
              <a:t>+</a:t>
            </a:r>
            <a:r>
              <a:rPr lang="en-US" sz="1400">
                <a:cs typeface="Courier New" pitchFamily="49" charset="0"/>
              </a:rPr>
              <a:t>'</a:t>
            </a:r>
            <a:r>
              <a:rPr lang="en-US" sz="1400"/>
              <a:t> expr</a:t>
            </a:r>
          </a:p>
          <a:p>
            <a:pPr lvl="3" eaLnBrk="1" hangingPunct="1">
              <a:buFont typeface="Symbol" pitchFamily="18" charset="2"/>
              <a:buNone/>
            </a:pPr>
            <a:r>
              <a:rPr lang="en-US" sz="1400"/>
              <a:t>        | </a:t>
            </a:r>
            <a:r>
              <a:rPr lang="en-US" sz="1400">
                <a:cs typeface="Courier New" pitchFamily="49" charset="0"/>
              </a:rPr>
              <a:t>'</a:t>
            </a:r>
            <a:r>
              <a:rPr lang="en-US" sz="1400"/>
              <a:t>–</a:t>
            </a:r>
            <a:r>
              <a:rPr lang="en-US" sz="1400">
                <a:cs typeface="Courier New" pitchFamily="49" charset="0"/>
              </a:rPr>
              <a:t>'</a:t>
            </a:r>
            <a:r>
              <a:rPr lang="en-US" sz="1400"/>
              <a:t> expr    </a:t>
            </a:r>
            <a:r>
              <a:rPr lang="en-US" sz="1400" b="1">
                <a:solidFill>
                  <a:srgbClr val="3333FF"/>
                </a:solidFill>
              </a:rPr>
              <a:t>%prec </a:t>
            </a:r>
            <a:r>
              <a:rPr lang="en-US" sz="1400" b="1">
                <a:solidFill>
                  <a:srgbClr val="3333FF"/>
                </a:solidFill>
                <a:cs typeface="Courier New" pitchFamily="49" charset="0"/>
              </a:rPr>
              <a:t>'</a:t>
            </a:r>
            <a:r>
              <a:rPr lang="en-US" sz="1400" b="1">
                <a:solidFill>
                  <a:srgbClr val="3333FF"/>
                </a:solidFill>
              </a:rPr>
              <a:t>*</a:t>
            </a:r>
            <a:r>
              <a:rPr lang="en-US" sz="1400" b="1">
                <a:solidFill>
                  <a:srgbClr val="3333FF"/>
                </a:solidFill>
                <a:cs typeface="Courier New" pitchFamily="49" charset="0"/>
              </a:rPr>
              <a:t>'</a:t>
            </a:r>
            <a:endParaRPr lang="en-US" sz="1400" b="1">
              <a:solidFill>
                <a:srgbClr val="3333FF"/>
              </a:solidFill>
            </a:endParaRPr>
          </a:p>
          <a:p>
            <a:pPr lvl="3" eaLnBrk="1" hangingPunct="1">
              <a:buFont typeface="Symbol" pitchFamily="18" charset="2"/>
              <a:buNone/>
            </a:pPr>
            <a:r>
              <a:rPr lang="en-US" sz="1400"/>
              <a:t>        | …</a:t>
            </a:r>
          </a:p>
          <a:p>
            <a:pPr lvl="2" eaLnBrk="1" hangingPunct="1">
              <a:buFont typeface="Arial" charset="0"/>
              <a:buNone/>
            </a:pPr>
            <a:endParaRPr lang="en-US" sz="1500">
              <a:cs typeface="Courier New" pitchFamily="49" charset="0"/>
            </a:endParaRPr>
          </a:p>
        </p:txBody>
      </p:sp>
      <p:sp>
        <p:nvSpPr>
          <p:cNvPr id="29702" name="Oval 4"/>
          <p:cNvSpPr>
            <a:spLocks noChangeArrowheads="1"/>
          </p:cNvSpPr>
          <p:nvPr/>
        </p:nvSpPr>
        <p:spPr bwMode="auto">
          <a:xfrm>
            <a:off x="1143000" y="1827213"/>
            <a:ext cx="1676400" cy="381000"/>
          </a:xfrm>
          <a:prstGeom prst="ellips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03" name="Text Box 5"/>
          <p:cNvSpPr txBox="1">
            <a:spLocks noChangeArrowheads="1"/>
          </p:cNvSpPr>
          <p:nvPr/>
        </p:nvSpPr>
        <p:spPr bwMode="auto">
          <a:xfrm>
            <a:off x="4648200" y="2133600"/>
            <a:ext cx="3352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DDDDDD"/>
                </a:solidFill>
              </a:rPr>
              <a:t>Operators in the same group have the same precedence</a:t>
            </a:r>
          </a:p>
        </p:txBody>
      </p:sp>
      <p:cxnSp>
        <p:nvCxnSpPr>
          <p:cNvPr id="29704" name="AutoShape 6"/>
          <p:cNvCxnSpPr>
            <a:cxnSpLocks noChangeShapeType="1"/>
            <a:stCxn id="29702" idx="6"/>
            <a:endCxn id="29703" idx="1"/>
          </p:cNvCxnSpPr>
          <p:nvPr/>
        </p:nvCxnSpPr>
        <p:spPr bwMode="auto">
          <a:xfrm>
            <a:off x="2819400" y="2017713"/>
            <a:ext cx="1828800" cy="436562"/>
          </a:xfrm>
          <a:prstGeom prst="straightConnector1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5" name="AutoShape 7"/>
          <p:cNvSpPr>
            <a:spLocks/>
          </p:cNvSpPr>
          <p:nvPr/>
        </p:nvSpPr>
        <p:spPr bwMode="auto">
          <a:xfrm>
            <a:off x="4643438" y="2228850"/>
            <a:ext cx="152400" cy="4572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06" name="Line 8"/>
          <p:cNvSpPr>
            <a:spLocks noChangeShapeType="1"/>
          </p:cNvSpPr>
          <p:nvPr/>
        </p:nvSpPr>
        <p:spPr bwMode="auto">
          <a:xfrm>
            <a:off x="3048000" y="1981200"/>
            <a:ext cx="0" cy="99060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7" name="Text Box 9"/>
          <p:cNvSpPr txBox="1">
            <a:spLocks noChangeArrowheads="1"/>
          </p:cNvSpPr>
          <p:nvPr/>
        </p:nvSpPr>
        <p:spPr bwMode="auto">
          <a:xfrm>
            <a:off x="4572000" y="3124200"/>
            <a:ext cx="3352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DDDDDD"/>
                </a:solidFill>
              </a:rPr>
              <a:t>Across groups, precedence increases going down.</a:t>
            </a:r>
          </a:p>
        </p:txBody>
      </p:sp>
      <p:sp>
        <p:nvSpPr>
          <p:cNvPr id="29708" name="AutoShape 10"/>
          <p:cNvSpPr>
            <a:spLocks/>
          </p:cNvSpPr>
          <p:nvPr/>
        </p:nvSpPr>
        <p:spPr bwMode="auto">
          <a:xfrm>
            <a:off x="4648200" y="3200400"/>
            <a:ext cx="152400" cy="4572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09" name="Line 11"/>
          <p:cNvSpPr>
            <a:spLocks noChangeShapeType="1"/>
          </p:cNvSpPr>
          <p:nvPr/>
        </p:nvSpPr>
        <p:spPr bwMode="auto">
          <a:xfrm>
            <a:off x="3048000" y="2438400"/>
            <a:ext cx="1600200" cy="99060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0" name="AutoShape 19"/>
          <p:cNvSpPr>
            <a:spLocks/>
          </p:cNvSpPr>
          <p:nvPr/>
        </p:nvSpPr>
        <p:spPr bwMode="auto">
          <a:xfrm>
            <a:off x="3733800" y="5029200"/>
            <a:ext cx="152400" cy="6096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11" name="Text Box 20"/>
          <p:cNvSpPr txBox="1">
            <a:spLocks noChangeArrowheads="1"/>
          </p:cNvSpPr>
          <p:nvPr/>
        </p:nvSpPr>
        <p:spPr bwMode="auto">
          <a:xfrm>
            <a:off x="4724400" y="5018088"/>
            <a:ext cx="3352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The rule for unary ‘–’ has the same (high) precedence as ‘*’ </a:t>
            </a:r>
          </a:p>
        </p:txBody>
      </p:sp>
      <p:cxnSp>
        <p:nvCxnSpPr>
          <p:cNvPr id="29712" name="AutoShape 21"/>
          <p:cNvCxnSpPr>
            <a:cxnSpLocks noChangeShapeType="1"/>
            <a:stCxn id="29710" idx="1"/>
            <a:endCxn id="29711" idx="1"/>
          </p:cNvCxnSpPr>
          <p:nvPr/>
        </p:nvCxnSpPr>
        <p:spPr bwMode="auto">
          <a:xfrm>
            <a:off x="3886200" y="5334000"/>
            <a:ext cx="838200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Yacc script (demo) – v3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A quick tutorial on Lex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6ECAD69-BA9C-4320-ACDC-9D2A45008E4A}" type="slidenum">
              <a:rPr lang="en-US" altLang="en-US" smtClean="0"/>
              <a:pPr eaLnBrk="1" hangingPunct="1"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88358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A quick tutorial on yacc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A6CA72D-3E89-4671-AF82-FBB0B534C640}" type="slidenum">
              <a:rPr lang="en-US" altLang="en-US" smtClean="0"/>
              <a:pPr eaLnBrk="1" hangingPunct="1"/>
              <a:t>32</a:t>
            </a:fld>
            <a:endParaRPr lang="en-US" alt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Error Handling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“token” ‘</a:t>
            </a:r>
            <a:r>
              <a:rPr lang="en-US" b="1" u="sng"/>
              <a:t>error</a:t>
            </a:r>
            <a:r>
              <a:rPr lang="en-US"/>
              <a:t>’ is reserved for error handling:</a:t>
            </a:r>
          </a:p>
          <a:p>
            <a:pPr lvl="1" eaLnBrk="1" hangingPunct="1"/>
            <a:r>
              <a:rPr lang="en-US"/>
              <a:t>can be used in rules;</a:t>
            </a:r>
          </a:p>
          <a:p>
            <a:pPr lvl="1" eaLnBrk="1" hangingPunct="1"/>
            <a:r>
              <a:rPr lang="en-US"/>
              <a:t>suggests places where errors might be detected and recovery can occur.</a:t>
            </a:r>
          </a:p>
          <a:p>
            <a:pPr lvl="1" eaLnBrk="1" hangingPunct="1">
              <a:lnSpc>
                <a:spcPct val="150000"/>
              </a:lnSpc>
              <a:buFont typeface="Wingdings 3" pitchFamily="18" charset="2"/>
              <a:buNone/>
            </a:pPr>
            <a:r>
              <a:rPr lang="en-US" i="1" u="sng"/>
              <a:t>Example</a:t>
            </a:r>
            <a:r>
              <a:rPr lang="en-US"/>
              <a:t>:</a:t>
            </a:r>
          </a:p>
          <a:p>
            <a:pPr lvl="1" eaLnBrk="1" hangingPunct="1">
              <a:buFont typeface="Wingdings 3" pitchFamily="18" charset="2"/>
              <a:buNone/>
            </a:pPr>
            <a:r>
              <a:rPr lang="en-US"/>
              <a:t>	</a:t>
            </a:r>
            <a:r>
              <a:rPr lang="en-US" sz="2400"/>
              <a:t>stmt  : IF </a:t>
            </a:r>
            <a:r>
              <a:rPr lang="en-US" sz="2400">
                <a:cs typeface="Courier New" pitchFamily="49" charset="0"/>
              </a:rPr>
              <a:t>'</a:t>
            </a:r>
            <a:r>
              <a:rPr lang="en-US" sz="2400"/>
              <a:t>(</a:t>
            </a:r>
            <a:r>
              <a:rPr lang="en-US" sz="2400">
                <a:cs typeface="Courier New" pitchFamily="49" charset="0"/>
              </a:rPr>
              <a:t>'</a:t>
            </a:r>
            <a:r>
              <a:rPr lang="en-US" sz="2400"/>
              <a:t> expr </a:t>
            </a:r>
            <a:r>
              <a:rPr lang="en-US" sz="2400">
                <a:cs typeface="Courier New" pitchFamily="49" charset="0"/>
              </a:rPr>
              <a:t>'</a:t>
            </a:r>
            <a:r>
              <a:rPr lang="en-US" sz="2400"/>
              <a:t>)</a:t>
            </a:r>
            <a:r>
              <a:rPr lang="en-US" sz="2400">
                <a:cs typeface="Courier New" pitchFamily="49" charset="0"/>
              </a:rPr>
              <a:t>'</a:t>
            </a:r>
            <a:r>
              <a:rPr lang="en-US" sz="2400"/>
              <a:t> stmt </a:t>
            </a:r>
          </a:p>
          <a:p>
            <a:pPr lvl="1" eaLnBrk="1" hangingPunct="1">
              <a:buFont typeface="Wingdings 3" pitchFamily="18" charset="2"/>
              <a:buNone/>
            </a:pPr>
            <a:r>
              <a:rPr lang="en-US" sz="2400"/>
              <a:t>		      | IF </a:t>
            </a:r>
            <a:r>
              <a:rPr lang="en-US" sz="2400">
                <a:cs typeface="Courier New" pitchFamily="49" charset="0"/>
              </a:rPr>
              <a:t>'</a:t>
            </a:r>
            <a:r>
              <a:rPr lang="en-US" sz="2400"/>
              <a:t>(</a:t>
            </a:r>
            <a:r>
              <a:rPr lang="en-US" sz="2400">
                <a:cs typeface="Courier New" pitchFamily="49" charset="0"/>
              </a:rPr>
              <a:t>'</a:t>
            </a:r>
            <a:r>
              <a:rPr lang="en-US" sz="2400"/>
              <a:t> error </a:t>
            </a:r>
            <a:r>
              <a:rPr lang="en-US" sz="2400">
                <a:cs typeface="Courier New" pitchFamily="49" charset="0"/>
              </a:rPr>
              <a:t>'</a:t>
            </a:r>
            <a:r>
              <a:rPr lang="en-US" sz="2400"/>
              <a:t>)</a:t>
            </a:r>
            <a:r>
              <a:rPr lang="en-US" sz="2400">
                <a:cs typeface="Courier New" pitchFamily="49" charset="0"/>
              </a:rPr>
              <a:t>'</a:t>
            </a:r>
            <a:r>
              <a:rPr lang="en-US" sz="2400"/>
              <a:t> stmt </a:t>
            </a:r>
          </a:p>
          <a:p>
            <a:pPr lvl="1" eaLnBrk="1" hangingPunct="1">
              <a:buFont typeface="Wingdings 3" pitchFamily="18" charset="2"/>
              <a:buNone/>
            </a:pPr>
            <a:r>
              <a:rPr lang="en-US" sz="2400"/>
              <a:t>		      | FOR …</a:t>
            </a:r>
          </a:p>
          <a:p>
            <a:pPr lvl="1" eaLnBrk="1" hangingPunct="1">
              <a:buFont typeface="Wingdings 3" pitchFamily="18" charset="2"/>
              <a:buNone/>
            </a:pPr>
            <a:r>
              <a:rPr lang="en-US" sz="2400"/>
              <a:t>		      | …</a:t>
            </a:r>
          </a:p>
          <a:p>
            <a:pPr eaLnBrk="1" hangingPunct="1">
              <a:buFont typeface="Wingdings" pitchFamily="2" charset="2"/>
              <a:buNone/>
            </a:pPr>
            <a:endParaRPr lang="en-US" sz="2400"/>
          </a:p>
        </p:txBody>
      </p:sp>
      <p:sp>
        <p:nvSpPr>
          <p:cNvPr id="31750" name="Text Box 4"/>
          <p:cNvSpPr txBox="1">
            <a:spLocks noChangeArrowheads="1"/>
          </p:cNvSpPr>
          <p:nvPr/>
        </p:nvSpPr>
        <p:spPr bwMode="auto">
          <a:xfrm>
            <a:off x="5257800" y="4495800"/>
            <a:ext cx="3352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accent2"/>
                </a:solidFill>
              </a:rPr>
              <a:t>Intended to recover from errors in ‘expr’</a:t>
            </a:r>
          </a:p>
        </p:txBody>
      </p:sp>
      <p:sp>
        <p:nvSpPr>
          <p:cNvPr id="31751" name="Freeform 11"/>
          <p:cNvSpPr>
            <a:spLocks/>
          </p:cNvSpPr>
          <p:nvPr/>
        </p:nvSpPr>
        <p:spPr bwMode="auto">
          <a:xfrm>
            <a:off x="3200400" y="4800600"/>
            <a:ext cx="2133600" cy="355600"/>
          </a:xfrm>
          <a:custGeom>
            <a:avLst/>
            <a:gdLst>
              <a:gd name="T0" fmla="*/ 0 w 1344"/>
              <a:gd name="T1" fmla="*/ 76200 h 224"/>
              <a:gd name="T2" fmla="*/ 304800 w 1344"/>
              <a:gd name="T3" fmla="*/ 228600 h 224"/>
              <a:gd name="T4" fmla="*/ 762000 w 1344"/>
              <a:gd name="T5" fmla="*/ 304800 h 224"/>
              <a:gd name="T6" fmla="*/ 1447800 w 1344"/>
              <a:gd name="T7" fmla="*/ 304800 h 224"/>
              <a:gd name="T8" fmla="*/ 2133600 w 1344"/>
              <a:gd name="T9" fmla="*/ 0 h 2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4"/>
              <a:gd name="T16" fmla="*/ 0 h 224"/>
              <a:gd name="T17" fmla="*/ 1344 w 1344"/>
              <a:gd name="T18" fmla="*/ 224 h 2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4" h="224">
                <a:moveTo>
                  <a:pt x="0" y="48"/>
                </a:moveTo>
                <a:cubicBezTo>
                  <a:pt x="56" y="84"/>
                  <a:pt x="112" y="120"/>
                  <a:pt x="192" y="144"/>
                </a:cubicBezTo>
                <a:cubicBezTo>
                  <a:pt x="272" y="168"/>
                  <a:pt x="360" y="184"/>
                  <a:pt x="480" y="192"/>
                </a:cubicBezTo>
                <a:cubicBezTo>
                  <a:pt x="600" y="200"/>
                  <a:pt x="768" y="224"/>
                  <a:pt x="912" y="192"/>
                </a:cubicBezTo>
                <a:cubicBezTo>
                  <a:pt x="1056" y="160"/>
                  <a:pt x="1200" y="80"/>
                  <a:pt x="1344" y="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2" name="Freeform 12"/>
          <p:cNvSpPr>
            <a:spLocks/>
          </p:cNvSpPr>
          <p:nvPr/>
        </p:nvSpPr>
        <p:spPr bwMode="auto">
          <a:xfrm>
            <a:off x="3276600" y="3733800"/>
            <a:ext cx="4876800" cy="774700"/>
          </a:xfrm>
          <a:custGeom>
            <a:avLst/>
            <a:gdLst>
              <a:gd name="T0" fmla="*/ 0 w 3072"/>
              <a:gd name="T1" fmla="*/ 317500 h 488"/>
              <a:gd name="T2" fmla="*/ 990600 w 3072"/>
              <a:gd name="T3" fmla="*/ 88900 h 488"/>
              <a:gd name="T4" fmla="*/ 2362200 w 3072"/>
              <a:gd name="T5" fmla="*/ 12700 h 488"/>
              <a:gd name="T6" fmla="*/ 3733800 w 3072"/>
              <a:gd name="T7" fmla="*/ 165100 h 488"/>
              <a:gd name="T8" fmla="*/ 4876800 w 3072"/>
              <a:gd name="T9" fmla="*/ 774700 h 4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2"/>
              <a:gd name="T16" fmla="*/ 0 h 488"/>
              <a:gd name="T17" fmla="*/ 3072 w 3072"/>
              <a:gd name="T18" fmla="*/ 488 h 4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2" h="488">
                <a:moveTo>
                  <a:pt x="0" y="200"/>
                </a:moveTo>
                <a:cubicBezTo>
                  <a:pt x="188" y="144"/>
                  <a:pt x="376" y="88"/>
                  <a:pt x="624" y="56"/>
                </a:cubicBezTo>
                <a:cubicBezTo>
                  <a:pt x="872" y="24"/>
                  <a:pt x="1200" y="0"/>
                  <a:pt x="1488" y="8"/>
                </a:cubicBezTo>
                <a:cubicBezTo>
                  <a:pt x="1776" y="16"/>
                  <a:pt x="2088" y="24"/>
                  <a:pt x="2352" y="104"/>
                </a:cubicBezTo>
                <a:cubicBezTo>
                  <a:pt x="2616" y="184"/>
                  <a:pt x="2844" y="336"/>
                  <a:pt x="3072" y="488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A quick tutorial on yacc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977C0AD-B40C-4209-BC9A-9F76F8297473}" type="slidenum">
              <a:rPr lang="en-US" altLang="en-US" smtClean="0"/>
              <a:pPr eaLnBrk="1" hangingPunct="1"/>
              <a:t>33</a:t>
            </a:fld>
            <a:endParaRPr lang="en-US" alt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Parser Behavior on Errors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/>
              <a:t>When an error occurs, the parser: </a:t>
            </a:r>
          </a:p>
          <a:p>
            <a:pPr lvl="1" eaLnBrk="1" hangingPunct="1"/>
            <a:r>
              <a:rPr lang="en-US"/>
              <a:t>pops its stack until it enters a state where the token ‘error’ is legal;</a:t>
            </a:r>
          </a:p>
          <a:p>
            <a:pPr lvl="1" eaLnBrk="1" hangingPunct="1"/>
            <a:r>
              <a:rPr lang="en-US"/>
              <a:t>then behaves as if it saw the token ‘error’</a:t>
            </a:r>
          </a:p>
          <a:p>
            <a:pPr lvl="2" eaLnBrk="1" hangingPunct="1"/>
            <a:r>
              <a:rPr lang="en-US"/>
              <a:t> performs the action encountered;</a:t>
            </a:r>
          </a:p>
          <a:p>
            <a:pPr lvl="2" eaLnBrk="1" hangingPunct="1"/>
            <a:r>
              <a:rPr lang="en-US"/>
              <a:t>resets the lookahead token to the token that caused the error.</a:t>
            </a:r>
            <a:endParaRPr lang="en-US" b="1"/>
          </a:p>
          <a:p>
            <a:pPr lvl="1" eaLnBrk="1" hangingPunct="1"/>
            <a:endParaRPr lang="en-US"/>
          </a:p>
          <a:p>
            <a:pPr lvl="1" eaLnBrk="1" hangingPunct="1"/>
            <a:r>
              <a:rPr lang="en-US"/>
              <a:t>If no ‘error’ rules specified, processing halts.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A quick tutorial on yacc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E33E8DD-889E-4E4B-B87D-34FE0B6CFFEF}" type="slidenum">
              <a:rPr lang="en-US" altLang="en-US" smtClean="0"/>
              <a:pPr eaLnBrk="1" hangingPunct="1"/>
              <a:t>34</a:t>
            </a:fld>
            <a:endParaRPr lang="en-US" alt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Error Messages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On finding an error, the parser calls a function </a:t>
            </a:r>
          </a:p>
          <a:p>
            <a:pPr lvl="2" eaLnBrk="1" hangingPunct="1">
              <a:buFont typeface="Arial" charset="0"/>
              <a:buNone/>
            </a:pPr>
            <a:r>
              <a:rPr lang="en-US" sz="2600">
                <a:solidFill>
                  <a:srgbClr val="3333FF"/>
                </a:solidFill>
              </a:rPr>
              <a:t>void yyerror(char *s)</a:t>
            </a:r>
            <a:r>
              <a:rPr lang="en-US" sz="2600"/>
              <a:t>   </a:t>
            </a:r>
            <a:r>
              <a:rPr lang="en-US" sz="2600">
                <a:solidFill>
                  <a:schemeClr val="accent2"/>
                </a:solidFill>
              </a:rPr>
              <a:t>/* s points to an error msg */</a:t>
            </a:r>
          </a:p>
          <a:p>
            <a:pPr lvl="1" eaLnBrk="1" hangingPunct="1"/>
            <a:r>
              <a:rPr lang="en-US"/>
              <a:t>user-supplied, prints out error message.</a:t>
            </a:r>
          </a:p>
          <a:p>
            <a:pPr lvl="1" eaLnBrk="1" hangingPunct="1">
              <a:buFont typeface="Wingdings 3" pitchFamily="18" charset="2"/>
              <a:buNone/>
            </a:pPr>
            <a:endParaRPr lang="en-US"/>
          </a:p>
          <a:p>
            <a:pPr eaLnBrk="1" hangingPunct="1"/>
            <a:r>
              <a:rPr lang="en-US"/>
              <a:t>More informative error messages:</a:t>
            </a:r>
          </a:p>
          <a:p>
            <a:pPr lvl="1" eaLnBrk="1" hangingPunct="1"/>
            <a:r>
              <a:rPr lang="en-US">
                <a:solidFill>
                  <a:srgbClr val="3333FF"/>
                </a:solidFill>
              </a:rPr>
              <a:t>int yychar</a:t>
            </a:r>
            <a:r>
              <a:rPr lang="en-US"/>
              <a:t>: token no. of token causing the error.</a:t>
            </a:r>
          </a:p>
          <a:p>
            <a:pPr lvl="1" eaLnBrk="1" hangingPunct="1"/>
            <a:r>
              <a:rPr lang="en-US"/>
              <a:t>user program keeps track of line numbers, as well as any additional info desired.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A quick tutorial on yacc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EBDAC17-BCD1-4A9E-8B86-7BB6769EE266}" type="slidenum">
              <a:rPr lang="en-US" altLang="en-US" smtClean="0"/>
              <a:pPr eaLnBrk="1" hangingPunct="1"/>
              <a:t>35</a:t>
            </a:fld>
            <a:endParaRPr lang="en-US" alt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Conflicts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 conflict occurs when the parser has multiple possible actions in some state for a given next token.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Two kinds of conflicts: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/>
              <a:t>reduce-reduce conflict</a:t>
            </a:r>
            <a:r>
              <a:rPr lang="en-US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>
                <a:latin typeface="Franklin Gothic Book" pitchFamily="34" charset="0"/>
              </a:rPr>
              <a:t>Start: x B C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>
                <a:latin typeface="Franklin Gothic Book" pitchFamily="34" charset="0"/>
              </a:rPr>
              <a:t>      |   y B D 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>
                <a:latin typeface="Franklin Gothic Book" pitchFamily="34" charset="0"/>
              </a:rPr>
              <a:t>x:  A;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>
                <a:latin typeface="Franklin Gothic Book" pitchFamily="34" charset="0"/>
              </a:rPr>
              <a:t>y:  A;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/>
              <a:t>y.output</a:t>
            </a:r>
            <a:r>
              <a:rPr lang="en-US" sz="2000"/>
              <a:t> generated using : yacc -v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>
                <a:latin typeface="Franklin Gothic Book" pitchFamily="34" charset="0"/>
              </a:rPr>
              <a:t>1: Reduce/reduce conflict (reduce 3, reduce 4 ) on B.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>
                <a:latin typeface="Franklin Gothic Book" pitchFamily="34" charset="0"/>
              </a:rPr>
              <a:t>state 1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>
                <a:latin typeface="Franklin Gothic Book" pitchFamily="34" charset="0"/>
              </a:rPr>
              <a:t>x:  A__  (3)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>
                <a:latin typeface="Franklin Gothic Book" pitchFamily="34" charset="0"/>
              </a:rPr>
              <a:t>y:  A__  (4)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>
                <a:latin typeface="Franklin Gothic Book" pitchFamily="34" charset="0"/>
              </a:rPr>
              <a:t>reduce 3</a:t>
            </a:r>
          </a:p>
          <a:p>
            <a:pPr lvl="3" eaLnBrk="1" hangingPunct="1">
              <a:lnSpc>
                <a:spcPct val="90000"/>
              </a:lnSpc>
            </a:pPr>
            <a:endParaRPr lang="en-US" sz="1300">
              <a:latin typeface="Franklin Gothic Book" pitchFamily="34" charset="0"/>
            </a:endParaRP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A quick tutorial on yacc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255238E-2B1F-43EA-BEF1-B78DD0A776B0}" type="slidenum">
              <a:rPr lang="en-US" altLang="en-US" smtClean="0"/>
              <a:pPr eaLnBrk="1" hangingPunct="1"/>
              <a:t>36</a:t>
            </a:fld>
            <a:endParaRPr lang="en-US" altLang="en-US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Conflicts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i="1"/>
              <a:t>shift-reduce conflict</a:t>
            </a:r>
            <a:r>
              <a:rPr lang="en-US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>
                <a:latin typeface="Franklin Gothic Book" pitchFamily="34" charset="0"/>
              </a:rPr>
              <a:t>Start: x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>
                <a:latin typeface="Franklin Gothic Book" pitchFamily="34" charset="0"/>
              </a:rPr>
              <a:t>      |   y R 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>
                <a:latin typeface="Franklin Gothic Book" pitchFamily="34" charset="0"/>
              </a:rPr>
              <a:t>x:  A  R;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>
                <a:latin typeface="Franklin Gothic Book" pitchFamily="34" charset="0"/>
              </a:rPr>
              <a:t>y:  A;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/>
              <a:t>y.output</a:t>
            </a:r>
            <a:r>
              <a:rPr lang="en-US" sz="2000"/>
              <a:t> generated using : yacc -v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>
                <a:latin typeface="Franklin Gothic Book" pitchFamily="34" charset="0"/>
              </a:rPr>
              <a:t>4: shift/reduce conflict (shift 6, reduce 4 ) on R.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>
                <a:latin typeface="Franklin Gothic Book" pitchFamily="34" charset="0"/>
              </a:rPr>
              <a:t>state 4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>
                <a:latin typeface="Franklin Gothic Book" pitchFamily="34" charset="0"/>
              </a:rPr>
              <a:t>x:  A__R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>
                <a:latin typeface="Franklin Gothic Book" pitchFamily="34" charset="0"/>
              </a:rPr>
              <a:t>y:  A__  (4)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>
                <a:latin typeface="Franklin Gothic Book" pitchFamily="34" charset="0"/>
              </a:rPr>
              <a:t>R shift 6</a:t>
            </a:r>
          </a:p>
          <a:p>
            <a:pPr lvl="3" eaLnBrk="1" hangingPunct="1">
              <a:lnSpc>
                <a:spcPct val="90000"/>
              </a:lnSpc>
            </a:pPr>
            <a:endParaRPr lang="en-US" sz="1300">
              <a:latin typeface="Franklin Gothic Book" pitchFamily="34" charset="0"/>
            </a:endParaRP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7B69C67-0977-4A24-B588-D052CCE74E6D}" type="slidenum">
              <a:rPr lang="en-US" altLang="en-US" smtClean="0"/>
              <a:pPr eaLnBrk="1" hangingPunct="1"/>
              <a:t>37</a:t>
            </a:fld>
            <a:endParaRPr lang="en-US" alt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of a conflict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Grammar rules:</a:t>
            </a:r>
            <a:endParaRPr lang="en-US" sz="1800">
              <a:sym typeface="Symbol" pitchFamily="18" charset="2"/>
            </a:endParaRP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>
                <a:latin typeface="Franklin Gothic Book" pitchFamily="34" charset="0"/>
                <a:sym typeface="Symbol" pitchFamily="18" charset="2"/>
              </a:rPr>
              <a:t>expr : TERMINAL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>
                <a:latin typeface="Franklin Gothic Book" pitchFamily="34" charset="0"/>
                <a:sym typeface="Symbol" pitchFamily="18" charset="2"/>
              </a:rPr>
              <a:t>        | expr ‘-’ expr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600">
              <a:latin typeface="Franklin Gothic Book" pitchFamily="34" charset="0"/>
              <a:sym typeface="Symbol" pitchFamily="18" charset="2"/>
            </a:endParaRP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>
                <a:latin typeface="Franklin Gothic Book" pitchFamily="34" charset="0"/>
                <a:sym typeface="Symbol" pitchFamily="18" charset="2"/>
              </a:rPr>
              <a:t>y.output: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>
                <a:latin typeface="Franklin Gothic Book" pitchFamily="34" charset="0"/>
                <a:sym typeface="Symbol" pitchFamily="18" charset="2"/>
              </a:rPr>
              <a:t>4: Shift/reduce conflict (shift 3, reduce 2) on – 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>
                <a:latin typeface="Franklin Gothic Book" pitchFamily="34" charset="0"/>
                <a:sym typeface="Symbol" pitchFamily="18" charset="2"/>
              </a:rPr>
              <a:t>State 4:</a:t>
            </a:r>
          </a:p>
          <a:p>
            <a:pPr lvl="4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>
                <a:latin typeface="Franklin Gothic Book" pitchFamily="34" charset="0"/>
                <a:sym typeface="Symbol" pitchFamily="18" charset="2"/>
              </a:rPr>
              <a:t>expr : expr__ -   expr</a:t>
            </a:r>
          </a:p>
          <a:p>
            <a:pPr lvl="4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>
                <a:latin typeface="Franklin Gothic Book" pitchFamily="34" charset="0"/>
                <a:sym typeface="Symbol" pitchFamily="18" charset="2"/>
              </a:rPr>
              <a:t>expr : expr   -   expr_</a:t>
            </a:r>
          </a:p>
          <a:p>
            <a:pPr lvl="4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600">
              <a:latin typeface="Franklin Gothic Book" pitchFamily="34" charset="0"/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Franklin Gothic Book" pitchFamily="34" charset="0"/>
                <a:sym typeface="Symbol" pitchFamily="18" charset="2"/>
              </a:rPr>
              <a:t>Way Out : define precedence and associativity of the operators.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200">
              <a:latin typeface="Franklin Gothic Book" pitchFamily="34" charset="0"/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200">
              <a:latin typeface="Franklin Gothic Book" pitchFamily="34" charset="0"/>
              <a:sym typeface="Symbol" pitchFamily="18" charset="2"/>
            </a:endParaRPr>
          </a:p>
          <a:p>
            <a:pPr lvl="4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600">
              <a:latin typeface="Franklin Gothic Book" pitchFamily="34" charset="0"/>
            </a:endParaRP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ADB279D-FAA7-46A3-8AC2-638ABA585E42}" type="slidenum">
              <a:rPr lang="en-US" altLang="en-US" smtClean="0"/>
              <a:pPr eaLnBrk="1" hangingPunct="1"/>
              <a:t>38</a:t>
            </a:fld>
            <a:endParaRPr lang="en-US" alt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of a conflict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Grammar rules:</a:t>
            </a:r>
            <a:endParaRPr lang="en-US" sz="1800">
              <a:sym typeface="Symbol" pitchFamily="18" charset="2"/>
            </a:endParaRP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>
                <a:latin typeface="Franklin Gothic Book" pitchFamily="34" charset="0"/>
                <a:sym typeface="Symbol" pitchFamily="18" charset="2"/>
              </a:rPr>
              <a:t>rule : command optional_keyword ‘(’ id_list ‘)’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>
                <a:latin typeface="Franklin Gothic Book" pitchFamily="34" charset="0"/>
                <a:sym typeface="Symbol" pitchFamily="18" charset="2"/>
              </a:rPr>
              <a:t>        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>
                <a:latin typeface="Franklin Gothic Book" pitchFamily="34" charset="0"/>
                <a:sym typeface="Symbol" pitchFamily="18" charset="2"/>
              </a:rPr>
              <a:t>Optional_keyword: 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>
                <a:latin typeface="Franklin Gothic Book" pitchFamily="34" charset="0"/>
                <a:sym typeface="Symbol" pitchFamily="18" charset="2"/>
              </a:rPr>
              <a:t>                                  | ‘(‘ keyword ‘)’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>
                <a:latin typeface="Franklin Gothic Book" pitchFamily="34" charset="0"/>
                <a:sym typeface="Symbol" pitchFamily="18" charset="2"/>
              </a:rPr>
              <a:t>                                   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>
                <a:latin typeface="Franklin Gothic Book" pitchFamily="34" charset="0"/>
                <a:sym typeface="Symbol" pitchFamily="18" charset="2"/>
              </a:rPr>
              <a:t>Shift / reduce conflict on first parenthesis ( in input stream.</a:t>
            </a:r>
          </a:p>
          <a:p>
            <a:pPr lvl="4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600">
              <a:latin typeface="Franklin Gothic Book" pitchFamily="34" charset="0"/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Franklin Gothic Book" pitchFamily="34" charset="0"/>
                <a:sym typeface="Symbol" pitchFamily="18" charset="2"/>
              </a:rPr>
              <a:t>Way Out : flattening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>
                <a:latin typeface="Franklin Gothic Book" pitchFamily="34" charset="0"/>
                <a:sym typeface="Symbol" pitchFamily="18" charset="2"/>
              </a:rPr>
              <a:t>rule : command ‘(’ id_list ‘)’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>
                <a:latin typeface="Franklin Gothic Book" pitchFamily="34" charset="0"/>
                <a:sym typeface="Symbol" pitchFamily="18" charset="2"/>
              </a:rPr>
              <a:t>        | command ‘(‘ keyword ‘)’  ‘(’ id_list ‘)’;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>
                <a:latin typeface="Franklin Gothic Book" pitchFamily="34" charset="0"/>
                <a:sym typeface="Symbol" pitchFamily="18" charset="2"/>
              </a:rPr>
              <a:t>        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500">
              <a:latin typeface="Franklin Gothic Book" pitchFamily="34" charset="0"/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200">
              <a:latin typeface="Franklin Gothic Book" pitchFamily="34" charset="0"/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200">
              <a:latin typeface="Franklin Gothic Book" pitchFamily="34" charset="0"/>
              <a:sym typeface="Symbol" pitchFamily="18" charset="2"/>
            </a:endParaRPr>
          </a:p>
          <a:p>
            <a:pPr lvl="4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600">
              <a:latin typeface="Franklin Gothic Book" pitchFamily="34" charset="0"/>
            </a:endParaRPr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CF0A72A-F551-4B28-BEA2-C33207E5546E}" type="slidenum">
              <a:rPr lang="en-US" altLang="en-US" smtClean="0"/>
              <a:pPr eaLnBrk="1" hangingPunct="1"/>
              <a:t>39</a:t>
            </a:fld>
            <a:endParaRPr lang="en-US" alt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of a conflict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Grammar rules:</a:t>
            </a:r>
            <a:endParaRPr lang="en-US" sz="1800">
              <a:sym typeface="Symbol" pitchFamily="18" charset="2"/>
            </a:endParaRP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>
                <a:latin typeface="Franklin Gothic Book" pitchFamily="34" charset="0"/>
                <a:sym typeface="Symbol" pitchFamily="18" charset="2"/>
              </a:rPr>
              <a:t>rule :   grp_A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>
                <a:latin typeface="Franklin Gothic Book" pitchFamily="34" charset="0"/>
                <a:sym typeface="Symbol" pitchFamily="18" charset="2"/>
              </a:rPr>
              <a:t>         | grp_B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>
                <a:latin typeface="Franklin Gothic Book" pitchFamily="34" charset="0"/>
                <a:sym typeface="Symbol" pitchFamily="18" charset="2"/>
              </a:rPr>
              <a:t>          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>
                <a:latin typeface="Franklin Gothic Book" pitchFamily="34" charset="0"/>
                <a:sym typeface="Symbol" pitchFamily="18" charset="2"/>
              </a:rPr>
              <a:t>grp_A:  A_1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>
                <a:latin typeface="Franklin Gothic Book" pitchFamily="34" charset="0"/>
                <a:sym typeface="Symbol" pitchFamily="18" charset="2"/>
              </a:rPr>
              <a:t>          |  COMM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>
                <a:latin typeface="Franklin Gothic Book" pitchFamily="34" charset="0"/>
                <a:sym typeface="Symbol" pitchFamily="18" charset="2"/>
              </a:rPr>
              <a:t>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>
                <a:latin typeface="Franklin Gothic Book" pitchFamily="34" charset="0"/>
                <a:sym typeface="Symbol" pitchFamily="18" charset="2"/>
              </a:rPr>
              <a:t> grp_B:  B_1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>
                <a:latin typeface="Franklin Gothic Book" pitchFamily="34" charset="0"/>
                <a:sym typeface="Symbol" pitchFamily="18" charset="2"/>
              </a:rPr>
              <a:t>          |  COMM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>
                <a:latin typeface="Franklin Gothic Book" pitchFamily="34" charset="0"/>
                <a:sym typeface="Symbol" pitchFamily="18" charset="2"/>
              </a:rPr>
              <a:t>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Franklin Gothic Book" pitchFamily="34" charset="0"/>
                <a:sym typeface="Symbol" pitchFamily="18" charset="2"/>
              </a:rPr>
              <a:t>Way Out : flattening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>
                <a:latin typeface="Franklin Gothic Book" pitchFamily="34" charset="0"/>
                <a:sym typeface="Symbol" pitchFamily="18" charset="2"/>
              </a:rPr>
              <a:t>Add COMM in a separate rule.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>
                <a:latin typeface="Franklin Gothic Book" pitchFamily="34" charset="0"/>
                <a:sym typeface="Symbol" pitchFamily="18" charset="2"/>
              </a:rPr>
              <a:t>grp_comm : COMM;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500">
              <a:latin typeface="Franklin Gothic Book" pitchFamily="34" charset="0"/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200">
              <a:latin typeface="Franklin Gothic Book" pitchFamily="34" charset="0"/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200">
              <a:latin typeface="Franklin Gothic Book" pitchFamily="34" charset="0"/>
              <a:sym typeface="Symbol" pitchFamily="18" charset="2"/>
            </a:endParaRPr>
          </a:p>
          <a:p>
            <a:pPr lvl="4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600">
              <a:latin typeface="Franklin Gothic Book" pitchFamily="34" charset="0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A quick tutorial on Lex</a:t>
            </a:r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7E84A77-F0E7-4700-B06A-B9B373C2D8A3}" type="slidenum">
              <a:rPr lang="en-US" altLang="en-US" smtClean="0"/>
              <a:pPr eaLnBrk="1" hangingPunct="1"/>
              <a:t>4</a:t>
            </a:fld>
            <a:endParaRPr lang="en-US" alt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flex: input format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229600" cy="533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/>
              <a:t>An input file has the following structure: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sz="half" idx="2"/>
          </p:nvPr>
        </p:nvSpPr>
        <p:spPr>
          <a:xfrm>
            <a:off x="3581400" y="2514600"/>
            <a:ext cx="1905000" cy="1752600"/>
          </a:xfrm>
          <a:ln cap="flat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/>
              <a:t>   definitions </a:t>
            </a:r>
            <a:r>
              <a:rPr lang="en-US" sz="2000"/>
              <a:t>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/>
              <a:t>   %%</a:t>
            </a:r>
            <a:r>
              <a:rPr lang="en-US" sz="2000"/>
              <a:t>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/>
              <a:t>   rules </a:t>
            </a:r>
            <a:r>
              <a:rPr lang="en-US" sz="2000"/>
              <a:t>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/>
              <a:t>   %%</a:t>
            </a:r>
            <a:r>
              <a:rPr lang="en-US" sz="2000"/>
              <a:t>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i="1"/>
              <a:t>   user code </a:t>
            </a:r>
            <a:r>
              <a:rPr lang="en-US" sz="2000"/>
              <a:t>    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6096000" y="3124200"/>
            <a:ext cx="98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optional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1828800" y="2895600"/>
            <a:ext cx="1022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required</a:t>
            </a: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2895600" y="3048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 flipH="1" flipV="1">
            <a:off x="5105400" y="27432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 flipH="1">
            <a:off x="4572000" y="3352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 flipH="1">
            <a:off x="4495800" y="33528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 flipH="1">
            <a:off x="5105400" y="33528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1066800" y="4800600"/>
            <a:ext cx="35242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Shortest possible legal flex input: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3581400" y="5257800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b="1"/>
              <a:t>%%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 autoUpdateAnimBg="0"/>
      <p:bldP spid="31752" grpId="0" autoUpdateAnimBg="0"/>
      <p:bldP spid="31753" grpId="0" animBg="1"/>
      <p:bldP spid="31754" grpId="0" animBg="1"/>
      <p:bldP spid="31755" grpId="0" animBg="1"/>
      <p:bldP spid="31756" grpId="0" animBg="1"/>
      <p:bldP spid="31757" grpId="0" animBg="1"/>
      <p:bldP spid="31758" grpId="0" autoUpdateAnimBg="0"/>
      <p:bldP spid="31759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A quick tutorial on Lex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8A89EFF-01DC-404C-8E4F-869807BC7857}" type="slidenum">
              <a:rPr lang="en-US" altLang="en-US" smtClean="0"/>
              <a:pPr eaLnBrk="1" hangingPunct="1"/>
              <a:t>5</a:t>
            </a:fld>
            <a:endParaRPr lang="en-US" alt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Definitions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 series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/>
              <a:t>name definitions</a:t>
            </a:r>
            <a:r>
              <a:rPr lang="en-US"/>
              <a:t>, each of the form</a:t>
            </a:r>
          </a:p>
          <a:p>
            <a:pPr lvl="3"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i="1"/>
              <a:t>name</a:t>
            </a:r>
            <a:r>
              <a:rPr lang="en-US"/>
              <a:t>     </a:t>
            </a:r>
            <a:r>
              <a:rPr lang="en-US" i="1"/>
              <a:t>definition</a:t>
            </a:r>
          </a:p>
          <a:p>
            <a:pPr lvl="2" eaLnBrk="1" hangingPunct="1">
              <a:lnSpc>
                <a:spcPct val="90000"/>
              </a:lnSpc>
              <a:buFont typeface="Arial" charset="0"/>
              <a:buNone/>
            </a:pPr>
            <a:r>
              <a:rPr lang="en-US"/>
              <a:t>e.g.:</a:t>
            </a:r>
          </a:p>
          <a:p>
            <a:pPr lvl="3"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/>
              <a:t>DIGIT                  [0-9]</a:t>
            </a:r>
          </a:p>
          <a:p>
            <a:pPr lvl="3"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/>
              <a:t>CommentStart     </a:t>
            </a:r>
            <a:r>
              <a:rPr lang="en-US">
                <a:cs typeface="Courier New" pitchFamily="49" charset="0"/>
              </a:rPr>
              <a:t>"</a:t>
            </a:r>
            <a:r>
              <a:rPr lang="en-US"/>
              <a:t>/*</a:t>
            </a:r>
            <a:r>
              <a:rPr lang="en-US">
                <a:cs typeface="Courier New" pitchFamily="49" charset="0"/>
              </a:rPr>
              <a:t>"</a:t>
            </a:r>
            <a:endParaRPr lang="en-US"/>
          </a:p>
          <a:p>
            <a:pPr lvl="3"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/>
              <a:t>ID                        [a-zA-Z][a-zA-Z0-9]*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/>
              <a:t>start conditions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stuff to be copied verbatim into the flex output (e.g., declarations, </a:t>
            </a:r>
            <a:r>
              <a:rPr lang="en-US" b="1"/>
              <a:t>#include</a:t>
            </a:r>
            <a:r>
              <a:rPr lang="en-US"/>
              <a:t>s):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enclosed in %{ … %}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A quick tutorial on Lex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29ED864-9E25-44EF-A79C-9E99BA8A71A1}" type="slidenum">
              <a:rPr lang="en-US" altLang="en-US" smtClean="0"/>
              <a:pPr eaLnBrk="1" hangingPunct="1"/>
              <a:t>6</a:t>
            </a:fld>
            <a:endParaRPr lang="en-US" alt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Rules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i="1"/>
              <a:t>rules</a:t>
            </a:r>
            <a:r>
              <a:rPr lang="en-US"/>
              <a:t> portion of the input contains a sequence of rules.  </a:t>
            </a:r>
          </a:p>
          <a:p>
            <a:pPr eaLnBrk="1" hangingPunct="1"/>
            <a:r>
              <a:rPr lang="en-US"/>
              <a:t>Each rule has the form</a:t>
            </a:r>
          </a:p>
          <a:p>
            <a:pPr lvl="1" eaLnBrk="1" hangingPunct="1">
              <a:buFont typeface="Wingdings 3" pitchFamily="18" charset="2"/>
              <a:buNone/>
            </a:pPr>
            <a:r>
              <a:rPr lang="en-US"/>
              <a:t>		</a:t>
            </a:r>
            <a:r>
              <a:rPr lang="en-US" i="1">
                <a:solidFill>
                  <a:srgbClr val="0000FF"/>
                </a:solidFill>
              </a:rPr>
              <a:t>pattern</a:t>
            </a:r>
            <a:r>
              <a:rPr lang="en-US">
                <a:solidFill>
                  <a:srgbClr val="0000FF"/>
                </a:solidFill>
              </a:rPr>
              <a:t>     </a:t>
            </a:r>
            <a:r>
              <a:rPr lang="en-US" i="1">
                <a:solidFill>
                  <a:srgbClr val="0000FF"/>
                </a:solidFill>
              </a:rPr>
              <a:t>action</a:t>
            </a:r>
          </a:p>
          <a:p>
            <a:pPr lvl="1" eaLnBrk="1" hangingPunct="1">
              <a:buFont typeface="Wingdings 3" pitchFamily="18" charset="2"/>
              <a:buNone/>
            </a:pPr>
            <a:r>
              <a:rPr lang="en-US" sz="2800"/>
              <a:t>where</a:t>
            </a:r>
            <a:r>
              <a:rPr lang="en-US"/>
              <a:t>:</a:t>
            </a:r>
          </a:p>
          <a:p>
            <a:pPr lvl="1" eaLnBrk="1" hangingPunct="1"/>
            <a:r>
              <a:rPr lang="en-US" i="1">
                <a:solidFill>
                  <a:srgbClr val="0000FF"/>
                </a:solidFill>
              </a:rPr>
              <a:t>pattern</a:t>
            </a:r>
            <a:r>
              <a:rPr lang="en-US"/>
              <a:t> describes a pattern to be matched on the input</a:t>
            </a:r>
          </a:p>
          <a:p>
            <a:pPr lvl="1" eaLnBrk="1" hangingPunct="1"/>
            <a:r>
              <a:rPr lang="en-US" i="1">
                <a:solidFill>
                  <a:srgbClr val="0000FF"/>
                </a:solidFill>
              </a:rPr>
              <a:t>pattern</a:t>
            </a:r>
            <a:r>
              <a:rPr lang="en-US"/>
              <a:t> must be un-indented</a:t>
            </a:r>
          </a:p>
          <a:p>
            <a:pPr lvl="1" eaLnBrk="1" hangingPunct="1"/>
            <a:r>
              <a:rPr lang="en-US" i="1">
                <a:solidFill>
                  <a:srgbClr val="0000FF"/>
                </a:solidFill>
              </a:rPr>
              <a:t>action</a:t>
            </a:r>
            <a:r>
              <a:rPr lang="en-US"/>
              <a:t> must begin on the same line.(version dependent), for multi lined action : use {}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A quick tutorial on Lex</a:t>
            </a:r>
          </a:p>
        </p:txBody>
      </p:sp>
      <p:sp>
        <p:nvSpPr>
          <p:cNvPr id="921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C1034E3-4795-47A1-8F1D-3286063A7280}" type="slidenum">
              <a:rPr lang="en-US" altLang="en-US" smtClean="0"/>
              <a:pPr eaLnBrk="1" hangingPunct="1"/>
              <a:t>7</a:t>
            </a:fld>
            <a:endParaRPr lang="en-US" alt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9221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990600" y="2209800"/>
            <a:ext cx="3429000" cy="38655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1200"/>
              <a:t>%{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#include &lt;stdio.h&gt;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#include &lt;stdlib.h&gt;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%}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dgt    [0-9]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%%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{dgt}+   return atoi(yytext);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%%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void main()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   int val, total = 0, n = 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   while ( (val = yylex()) &gt; 0 )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      total += val;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      n++;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  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   if (n &gt; 0) printf(“ave = %d\n”, total/n);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}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381000" y="1371600"/>
            <a:ext cx="8229600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A flex program to read a file of (positive) integers and compute the average: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A quick tutorial on Lex</a:t>
            </a:r>
          </a:p>
        </p:txBody>
      </p:sp>
      <p:sp>
        <p:nvSpPr>
          <p:cNvPr id="1024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52C1CA8-6597-4718-AEA7-E89C6AC9EF57}" type="slidenum">
              <a:rPr lang="en-US" altLang="en-US" smtClean="0"/>
              <a:pPr eaLnBrk="1" hangingPunct="1"/>
              <a:t>8</a:t>
            </a:fld>
            <a:endParaRPr lang="en-US" alt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90600" y="2209800"/>
            <a:ext cx="2971800" cy="38655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1200"/>
              <a:t>%{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#include &lt;stdio.h&gt;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#include &lt;stdlib.h&gt;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%}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dgt    [0-9]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</a:rPr>
              <a:t>%%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{dgt}+   return atoi(yytext);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</a:rPr>
              <a:t>%%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void main()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   int val, total = 0, n = 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   while ( (val = yylex()) &gt; 0 )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      total += val;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      n++;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  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   if (n &gt; 0) printf(“ave = %d\n”, total/n);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}</a:t>
            </a:r>
          </a:p>
        </p:txBody>
      </p:sp>
      <p:sp>
        <p:nvSpPr>
          <p:cNvPr id="10246" name="Rectangle 5"/>
          <p:cNvSpPr>
            <a:spLocks noGrp="1" noChangeArrowheads="1"/>
          </p:cNvSpPr>
          <p:nvPr>
            <p:ph type="body" sz="half" idx="3"/>
          </p:nvPr>
        </p:nvSpPr>
        <p:spPr>
          <a:xfrm>
            <a:off x="381000" y="1371600"/>
            <a:ext cx="8229600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A flex program to read a file of (positive) integers and compute the average:</a:t>
            </a:r>
          </a:p>
        </p:txBody>
      </p:sp>
      <p:sp>
        <p:nvSpPr>
          <p:cNvPr id="39943" name="Oval 7"/>
          <p:cNvSpPr>
            <a:spLocks noChangeArrowheads="1"/>
          </p:cNvSpPr>
          <p:nvPr/>
        </p:nvSpPr>
        <p:spPr bwMode="auto">
          <a:xfrm>
            <a:off x="914400" y="3124200"/>
            <a:ext cx="990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 flipV="1">
            <a:off x="1905000" y="2514600"/>
            <a:ext cx="2362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7" name="Text Box 11"/>
          <p:cNvSpPr>
            <a:spLocks noGrp="1" noChangeArrowheads="1"/>
          </p:cNvSpPr>
          <p:nvPr>
            <p:ph sz="quarter" idx="2"/>
          </p:nvPr>
        </p:nvSpPr>
        <p:spPr>
          <a:xfrm>
            <a:off x="4191000" y="2209800"/>
            <a:ext cx="4419600" cy="6096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400"/>
              <a:t>Definition for a digit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400"/>
              <a:t>(could have used builtin definition [:digit:] instead)</a:t>
            </a:r>
          </a:p>
        </p:txBody>
      </p:sp>
      <p:sp>
        <p:nvSpPr>
          <p:cNvPr id="39948" name="Oval 12"/>
          <p:cNvSpPr>
            <a:spLocks noChangeArrowheads="1"/>
          </p:cNvSpPr>
          <p:nvPr/>
        </p:nvSpPr>
        <p:spPr bwMode="auto">
          <a:xfrm>
            <a:off x="914400" y="3505200"/>
            <a:ext cx="2209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4175125" y="3211513"/>
            <a:ext cx="39782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Rule to match a number and return its value to the calling routine</a:t>
            </a:r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 flipV="1">
            <a:off x="3124200" y="35052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2" name="AutoShape 16"/>
          <p:cNvSpPr>
            <a:spLocks/>
          </p:cNvSpPr>
          <p:nvPr/>
        </p:nvSpPr>
        <p:spPr bwMode="auto">
          <a:xfrm>
            <a:off x="3733800" y="4038600"/>
            <a:ext cx="152400" cy="18288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53" name="Text Box 17"/>
          <p:cNvSpPr txBox="1">
            <a:spLocks noChangeArrowheads="1"/>
          </p:cNvSpPr>
          <p:nvPr/>
        </p:nvSpPr>
        <p:spPr bwMode="auto">
          <a:xfrm>
            <a:off x="4708525" y="4659313"/>
            <a:ext cx="35718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Driver code</a:t>
            </a:r>
          </a:p>
          <a:p>
            <a:pPr eaLnBrk="1" hangingPunct="1"/>
            <a:r>
              <a:rPr lang="en-US" sz="1400"/>
              <a:t>(could instead have been in a separate file)</a:t>
            </a:r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 flipV="1">
            <a:off x="3962400" y="48768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6" name="AutoShape 19"/>
          <p:cNvSpPr>
            <a:spLocks/>
          </p:cNvSpPr>
          <p:nvPr/>
        </p:nvSpPr>
        <p:spPr bwMode="auto">
          <a:xfrm>
            <a:off x="838200" y="2286000"/>
            <a:ext cx="76200" cy="1066800"/>
          </a:xfrm>
          <a:prstGeom prst="lef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57" name="AutoShape 20"/>
          <p:cNvSpPr>
            <a:spLocks/>
          </p:cNvSpPr>
          <p:nvPr/>
        </p:nvSpPr>
        <p:spPr bwMode="auto">
          <a:xfrm>
            <a:off x="838200" y="3581400"/>
            <a:ext cx="76200" cy="2286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58" name="AutoShape 21"/>
          <p:cNvSpPr>
            <a:spLocks/>
          </p:cNvSpPr>
          <p:nvPr/>
        </p:nvSpPr>
        <p:spPr bwMode="auto">
          <a:xfrm>
            <a:off x="838200" y="3962400"/>
            <a:ext cx="76200" cy="2133600"/>
          </a:xfrm>
          <a:prstGeom prst="leftBrace">
            <a:avLst>
              <a:gd name="adj1" fmla="val 2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59" name="Text Box 22"/>
          <p:cNvSpPr txBox="1">
            <a:spLocks noChangeArrowheads="1"/>
          </p:cNvSpPr>
          <p:nvPr/>
        </p:nvSpPr>
        <p:spPr bwMode="auto">
          <a:xfrm rot="-5400000">
            <a:off x="194468" y="2701132"/>
            <a:ext cx="9826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i="1">
                <a:solidFill>
                  <a:schemeClr val="accent2"/>
                </a:solidFill>
              </a:rPr>
              <a:t>definitions</a:t>
            </a:r>
          </a:p>
        </p:txBody>
      </p:sp>
      <p:sp>
        <p:nvSpPr>
          <p:cNvPr id="10260" name="Text Box 24"/>
          <p:cNvSpPr txBox="1">
            <a:spLocks noChangeArrowheads="1"/>
          </p:cNvSpPr>
          <p:nvPr/>
        </p:nvSpPr>
        <p:spPr bwMode="auto">
          <a:xfrm rot="-5400000">
            <a:off x="401637" y="3560763"/>
            <a:ext cx="568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i="1">
                <a:solidFill>
                  <a:schemeClr val="accent2"/>
                </a:solidFill>
              </a:rPr>
              <a:t>rules</a:t>
            </a:r>
          </a:p>
        </p:txBody>
      </p:sp>
      <p:sp>
        <p:nvSpPr>
          <p:cNvPr id="10261" name="Text Box 25"/>
          <p:cNvSpPr txBox="1">
            <a:spLocks noChangeArrowheads="1"/>
          </p:cNvSpPr>
          <p:nvPr/>
        </p:nvSpPr>
        <p:spPr bwMode="auto">
          <a:xfrm rot="-5400000">
            <a:off x="204787" y="4900613"/>
            <a:ext cx="962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i="1">
                <a:solidFill>
                  <a:schemeClr val="accent2"/>
                </a:solidFill>
              </a:rPr>
              <a:t>user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3" grpId="0" animBg="1"/>
      <p:bldP spid="39944" grpId="0" animBg="1"/>
      <p:bldP spid="39947" grpId="0" autoUpdateAnimBg="0"/>
      <p:bldP spid="39948" grpId="0" animBg="1"/>
      <p:bldP spid="39950" grpId="0" autoUpdateAnimBg="0"/>
      <p:bldP spid="39951" grpId="0" animBg="1"/>
      <p:bldP spid="39952" grpId="0" animBg="1"/>
      <p:bldP spid="39953" grpId="0" autoUpdateAnimBg="0"/>
      <p:bldP spid="399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A quick tutorial on Lex</a:t>
            </a:r>
          </a:p>
        </p:txBody>
      </p:sp>
      <p:sp>
        <p:nvSpPr>
          <p:cNvPr id="1126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B53F2D4-58FB-4954-9E8F-F9DD97BECAE6}" type="slidenum">
              <a:rPr lang="en-US" altLang="en-US" smtClean="0"/>
              <a:pPr eaLnBrk="1" hangingPunct="1"/>
              <a:t>9</a:t>
            </a:fld>
            <a:endParaRPr lang="en-US" alt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90600" y="2209800"/>
            <a:ext cx="2971800" cy="38655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1200"/>
              <a:t>%{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#include &lt;stdio.h&gt;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#include &lt;stdlib.h&gt;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%}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>
                <a:solidFill>
                  <a:srgbClr val="D60093"/>
                </a:solidFill>
              </a:rPr>
              <a:t>dgt</a:t>
            </a:r>
            <a:r>
              <a:rPr lang="en-US" sz="1200">
                <a:solidFill>
                  <a:srgbClr val="9900FF"/>
                </a:solidFill>
              </a:rPr>
              <a:t> </a:t>
            </a:r>
            <a:r>
              <a:rPr lang="en-US" sz="1200"/>
              <a:t>   [0-9]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</a:rPr>
              <a:t>%%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{</a:t>
            </a:r>
            <a:r>
              <a:rPr lang="en-US" sz="1200">
                <a:solidFill>
                  <a:srgbClr val="D60093"/>
                </a:solidFill>
              </a:rPr>
              <a:t>dgt</a:t>
            </a:r>
            <a:r>
              <a:rPr lang="en-US" sz="1200"/>
              <a:t>}+   return atoi(yytext);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</a:rPr>
              <a:t>%%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void main()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   int val, total = 0, n = 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   while ( (val = yylex()) &gt; 0 )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      total += val;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      n++;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  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   if (n &gt; 0) printf(“ave = %d\n”, total/n);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200"/>
              <a:t>}</a:t>
            </a:r>
          </a:p>
        </p:txBody>
      </p:sp>
      <p:sp>
        <p:nvSpPr>
          <p:cNvPr id="11270" name="Rectangle 4"/>
          <p:cNvSpPr>
            <a:spLocks noGrp="1" noChangeArrowheads="1"/>
          </p:cNvSpPr>
          <p:nvPr>
            <p:ph type="body" sz="half" idx="3"/>
          </p:nvPr>
        </p:nvSpPr>
        <p:spPr>
          <a:xfrm>
            <a:off x="381000" y="1371600"/>
            <a:ext cx="8229600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A flex program to read a file of (positive) integers and compute the average:</a:t>
            </a:r>
          </a:p>
        </p:txBody>
      </p:sp>
      <p:sp>
        <p:nvSpPr>
          <p:cNvPr id="11271" name="AutoShape 14"/>
          <p:cNvSpPr>
            <a:spLocks/>
          </p:cNvSpPr>
          <p:nvPr/>
        </p:nvSpPr>
        <p:spPr bwMode="auto">
          <a:xfrm>
            <a:off x="838200" y="2286000"/>
            <a:ext cx="76200" cy="1066800"/>
          </a:xfrm>
          <a:prstGeom prst="lef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2" name="AutoShape 15"/>
          <p:cNvSpPr>
            <a:spLocks/>
          </p:cNvSpPr>
          <p:nvPr/>
        </p:nvSpPr>
        <p:spPr bwMode="auto">
          <a:xfrm>
            <a:off x="838200" y="3581400"/>
            <a:ext cx="76200" cy="2286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3" name="AutoShape 16"/>
          <p:cNvSpPr>
            <a:spLocks/>
          </p:cNvSpPr>
          <p:nvPr/>
        </p:nvSpPr>
        <p:spPr bwMode="auto">
          <a:xfrm>
            <a:off x="838200" y="3962400"/>
            <a:ext cx="76200" cy="2133600"/>
          </a:xfrm>
          <a:prstGeom prst="leftBrace">
            <a:avLst>
              <a:gd name="adj1" fmla="val 2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4" name="Text Box 17"/>
          <p:cNvSpPr txBox="1">
            <a:spLocks noChangeArrowheads="1"/>
          </p:cNvSpPr>
          <p:nvPr/>
        </p:nvSpPr>
        <p:spPr bwMode="auto">
          <a:xfrm rot="-5400000">
            <a:off x="194468" y="2701132"/>
            <a:ext cx="9826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i="1">
                <a:solidFill>
                  <a:schemeClr val="accent2"/>
                </a:solidFill>
              </a:rPr>
              <a:t>definitions</a:t>
            </a:r>
          </a:p>
        </p:txBody>
      </p:sp>
      <p:sp>
        <p:nvSpPr>
          <p:cNvPr id="11275" name="Text Box 18"/>
          <p:cNvSpPr txBox="1">
            <a:spLocks noChangeArrowheads="1"/>
          </p:cNvSpPr>
          <p:nvPr/>
        </p:nvSpPr>
        <p:spPr bwMode="auto">
          <a:xfrm rot="-5400000">
            <a:off x="401637" y="3560763"/>
            <a:ext cx="568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i="1">
                <a:solidFill>
                  <a:schemeClr val="accent2"/>
                </a:solidFill>
              </a:rPr>
              <a:t>rules</a:t>
            </a:r>
          </a:p>
        </p:txBody>
      </p:sp>
      <p:sp>
        <p:nvSpPr>
          <p:cNvPr id="11276" name="Text Box 19"/>
          <p:cNvSpPr txBox="1">
            <a:spLocks noChangeArrowheads="1"/>
          </p:cNvSpPr>
          <p:nvPr/>
        </p:nvSpPr>
        <p:spPr bwMode="auto">
          <a:xfrm rot="-5400000">
            <a:off x="204787" y="4900613"/>
            <a:ext cx="962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i="1">
                <a:solidFill>
                  <a:schemeClr val="accent2"/>
                </a:solidFill>
              </a:rPr>
              <a:t>user code</a:t>
            </a:r>
          </a:p>
        </p:txBody>
      </p:sp>
      <p:sp>
        <p:nvSpPr>
          <p:cNvPr id="11277" name="Oval 21"/>
          <p:cNvSpPr>
            <a:spLocks noChangeArrowheads="1"/>
          </p:cNvSpPr>
          <p:nvPr/>
        </p:nvSpPr>
        <p:spPr bwMode="auto">
          <a:xfrm>
            <a:off x="1050925" y="3124200"/>
            <a:ext cx="3048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8" name="Oval 22"/>
          <p:cNvSpPr>
            <a:spLocks noChangeArrowheads="1"/>
          </p:cNvSpPr>
          <p:nvPr/>
        </p:nvSpPr>
        <p:spPr bwMode="auto">
          <a:xfrm>
            <a:off x="1066800" y="3563938"/>
            <a:ext cx="3810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9" name="Text Box 23"/>
          <p:cNvSpPr txBox="1">
            <a:spLocks noChangeArrowheads="1"/>
          </p:cNvSpPr>
          <p:nvPr/>
        </p:nvSpPr>
        <p:spPr bwMode="auto">
          <a:xfrm>
            <a:off x="4708525" y="2398713"/>
            <a:ext cx="286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defining and using a name</a:t>
            </a:r>
          </a:p>
        </p:txBody>
      </p:sp>
      <p:sp>
        <p:nvSpPr>
          <p:cNvPr id="11280" name="Line 24"/>
          <p:cNvSpPr>
            <a:spLocks noChangeShapeType="1"/>
          </p:cNvSpPr>
          <p:nvPr/>
        </p:nvSpPr>
        <p:spPr bwMode="auto">
          <a:xfrm flipV="1">
            <a:off x="1371600" y="2590800"/>
            <a:ext cx="3276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1" name="Line 25"/>
          <p:cNvSpPr>
            <a:spLocks noChangeShapeType="1"/>
          </p:cNvSpPr>
          <p:nvPr/>
        </p:nvSpPr>
        <p:spPr bwMode="auto">
          <a:xfrm flipV="1">
            <a:off x="1371600" y="2590800"/>
            <a:ext cx="3276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1439</TotalTime>
  <Words>3201</Words>
  <Application>Microsoft Macintosh PowerPoint</Application>
  <PresentationFormat>On-screen Show (4:3)</PresentationFormat>
  <Paragraphs>609</Paragraphs>
  <Slides>39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Franklin Gothic Book</vt:lpstr>
      <vt:lpstr>Franklin Gothic Medium</vt:lpstr>
      <vt:lpstr>Menlo</vt:lpstr>
      <vt:lpstr>Symbol</vt:lpstr>
      <vt:lpstr>Times New Roman</vt:lpstr>
      <vt:lpstr>Wingdings</vt:lpstr>
      <vt:lpstr>Wingdings 3</vt:lpstr>
      <vt:lpstr>Network</vt:lpstr>
      <vt:lpstr>A brief lex &amp; Yacc tutorial</vt:lpstr>
      <vt:lpstr>flex (and lex): Overview</vt:lpstr>
      <vt:lpstr>Using flex</vt:lpstr>
      <vt:lpstr>flex: input format</vt:lpstr>
      <vt:lpstr>Definitions</vt:lpstr>
      <vt:lpstr>Rules</vt:lpstr>
      <vt:lpstr>Example</vt:lpstr>
      <vt:lpstr>Example</vt:lpstr>
      <vt:lpstr>Example</vt:lpstr>
      <vt:lpstr>Example</vt:lpstr>
      <vt:lpstr>Example</vt:lpstr>
      <vt:lpstr>Hands On Example</vt:lpstr>
      <vt:lpstr>Lex script</vt:lpstr>
      <vt:lpstr>Lex script (contd…)</vt:lpstr>
      <vt:lpstr>Matching the Input</vt:lpstr>
      <vt:lpstr>Control flow of lexer</vt:lpstr>
      <vt:lpstr>Start Conditions</vt:lpstr>
      <vt:lpstr>Start Conditions (cont’d)</vt:lpstr>
      <vt:lpstr>Putting it all together</vt:lpstr>
      <vt:lpstr>Yacc: Overview</vt:lpstr>
      <vt:lpstr>Using Yacc</vt:lpstr>
      <vt:lpstr>int yyparse()</vt:lpstr>
      <vt:lpstr>yacc: input format</vt:lpstr>
      <vt:lpstr>PowerPoint Presentation</vt:lpstr>
      <vt:lpstr>Yacc script (demo) – v1</vt:lpstr>
      <vt:lpstr>Declaring Return Value Types</vt:lpstr>
      <vt:lpstr>Yacc script (demo) – v2</vt:lpstr>
      <vt:lpstr>Specifying Operator Properties</vt:lpstr>
      <vt:lpstr>Specifying Operator Properties</vt:lpstr>
      <vt:lpstr>Specifying Operator Properties</vt:lpstr>
      <vt:lpstr>Yacc script (demo) – v3</vt:lpstr>
      <vt:lpstr>Error Handling</vt:lpstr>
      <vt:lpstr>Parser Behavior on Errors</vt:lpstr>
      <vt:lpstr>Error Messages</vt:lpstr>
      <vt:lpstr>Conflicts</vt:lpstr>
      <vt:lpstr>Conflicts</vt:lpstr>
      <vt:lpstr>Example of a conflict</vt:lpstr>
      <vt:lpstr>Example of a conflict</vt:lpstr>
      <vt:lpstr>Example of a conflict</vt:lpstr>
    </vt:vector>
  </TitlesOfParts>
  <Company>University of Arizona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453: Compilers &amp; Systems Software</dc:title>
  <dc:creator>debray</dc:creator>
  <cp:lastModifiedBy>Amey Karkare</cp:lastModifiedBy>
  <cp:revision>200</cp:revision>
  <dcterms:created xsi:type="dcterms:W3CDTF">2004-06-11T14:01:05Z</dcterms:created>
  <dcterms:modified xsi:type="dcterms:W3CDTF">2020-01-21T15:56:59Z</dcterms:modified>
</cp:coreProperties>
</file>