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84" r:id="rId7"/>
    <p:sldId id="285" r:id="rId8"/>
    <p:sldId id="261" r:id="rId9"/>
    <p:sldId id="262" r:id="rId10"/>
    <p:sldId id="286" r:id="rId11"/>
    <p:sldId id="263" r:id="rId12"/>
    <p:sldId id="287" r:id="rId13"/>
    <p:sldId id="288" r:id="rId14"/>
    <p:sldId id="264" r:id="rId15"/>
    <p:sldId id="265" r:id="rId16"/>
    <p:sldId id="269" r:id="rId17"/>
    <p:sldId id="270" r:id="rId18"/>
    <p:sldId id="271" r:id="rId19"/>
    <p:sldId id="266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9" r:id="rId33"/>
    <p:sldId id="290" r:id="rId34"/>
    <p:sldId id="267" r:id="rId35"/>
    <p:sldId id="268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B351-7433-4FE5-B258-62C68F32188A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4F29-B077-479E-8912-9F93A2C57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2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B351-7433-4FE5-B258-62C68F32188A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4F29-B077-479E-8912-9F93A2C57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96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B351-7433-4FE5-B258-62C68F32188A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4F29-B077-479E-8912-9F93A2C574A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581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B351-7433-4FE5-B258-62C68F32188A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4F29-B077-479E-8912-9F93A2C57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050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B351-7433-4FE5-B258-62C68F32188A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4F29-B077-479E-8912-9F93A2C574A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6413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B351-7433-4FE5-B258-62C68F32188A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4F29-B077-479E-8912-9F93A2C57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181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B351-7433-4FE5-B258-62C68F32188A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4F29-B077-479E-8912-9F93A2C57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863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B351-7433-4FE5-B258-62C68F32188A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4F29-B077-479E-8912-9F93A2C57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73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B351-7433-4FE5-B258-62C68F32188A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4F29-B077-479E-8912-9F93A2C57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36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B351-7433-4FE5-B258-62C68F32188A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4F29-B077-479E-8912-9F93A2C57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307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B351-7433-4FE5-B258-62C68F32188A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4F29-B077-479E-8912-9F93A2C57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91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B351-7433-4FE5-B258-62C68F32188A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4F29-B077-479E-8912-9F93A2C57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86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B351-7433-4FE5-B258-62C68F32188A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4F29-B077-479E-8912-9F93A2C57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91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B351-7433-4FE5-B258-62C68F32188A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4F29-B077-479E-8912-9F93A2C57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41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B351-7433-4FE5-B258-62C68F32188A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4F29-B077-479E-8912-9F93A2C57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02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B351-7433-4FE5-B258-62C68F32188A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4F29-B077-479E-8912-9F93A2C57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14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B351-7433-4FE5-B258-62C68F32188A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2F4F29-B077-479E-8912-9F93A2C57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78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jf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40DA6-564F-4B02-836E-2AD04CDB5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8" y="1459921"/>
            <a:ext cx="10192871" cy="1189643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400" b="1" dirty="0">
                <a:solidFill>
                  <a:srgbClr val="FF0000"/>
                </a:solidFill>
              </a:rPr>
            </a:br>
            <a:br>
              <a:rPr lang="en-US" sz="4400" b="1" dirty="0">
                <a:solidFill>
                  <a:srgbClr val="FF0000"/>
                </a:solidFill>
              </a:rPr>
            </a:br>
            <a:br>
              <a:rPr lang="en-US" sz="4400" b="1" dirty="0">
                <a:solidFill>
                  <a:srgbClr val="FF0000"/>
                </a:solidFill>
              </a:rPr>
            </a:br>
            <a:br>
              <a:rPr lang="en-US" sz="4400" b="1" dirty="0">
                <a:solidFill>
                  <a:srgbClr val="FF0000"/>
                </a:solidFill>
              </a:rPr>
            </a:br>
            <a:br>
              <a:rPr lang="en-US" sz="4400" b="1" dirty="0">
                <a:solidFill>
                  <a:srgbClr val="FF0000"/>
                </a:solidFill>
              </a:rPr>
            </a:br>
            <a:br>
              <a:rPr lang="en-US" sz="4400" b="1" dirty="0">
                <a:solidFill>
                  <a:srgbClr val="FF0000"/>
                </a:solidFill>
              </a:rPr>
            </a:br>
            <a:r>
              <a:rPr lang="en-US" sz="3600" b="1" dirty="0">
                <a:solidFill>
                  <a:srgbClr val="FF0000"/>
                </a:solidFill>
              </a:rPr>
              <a:t>Presentation on</a:t>
            </a:r>
            <a:br>
              <a:rPr lang="en-US" sz="4000" b="1" dirty="0"/>
            </a:b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Distributed Online Learning &amp; Session Tracking</a:t>
            </a:r>
            <a:endParaRPr lang="en-IN" sz="4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F8425-E8D7-4129-BF3E-206E5C266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9375" y="3082998"/>
            <a:ext cx="5611906" cy="1200329"/>
          </a:xfrm>
        </p:spPr>
        <p:txBody>
          <a:bodyPr>
            <a:normAutofit fontScale="70000" lnSpcReduction="20000"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1800" b="1" dirty="0"/>
              <a:t>Of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1800" b="1" dirty="0"/>
              <a:t>BACHELOR OF ENGINEERING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1800" b="1" dirty="0"/>
              <a:t>IN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1800" b="1" dirty="0"/>
              <a:t>COMPUTER ENGINEERING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1800" b="1" dirty="0"/>
              <a:t>By</a:t>
            </a:r>
          </a:p>
          <a:p>
            <a:pPr algn="ctr"/>
            <a:endParaRPr lang="en-IN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42DF8E-63A8-4CB3-A745-5B05EAC76BA1}"/>
              </a:ext>
            </a:extLst>
          </p:cNvPr>
          <p:cNvSpPr txBox="1"/>
          <p:nvPr/>
        </p:nvSpPr>
        <p:spPr>
          <a:xfrm>
            <a:off x="2764765" y="4254212"/>
            <a:ext cx="624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Mr.Tushar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Eknath Nirmal            Seat No: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B400620163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C53D74-FFE5-4431-9164-24D32B4E77D5}"/>
              </a:ext>
            </a:extLst>
          </p:cNvPr>
          <p:cNvSpPr txBox="1"/>
          <p:nvPr/>
        </p:nvSpPr>
        <p:spPr>
          <a:xfrm>
            <a:off x="4788842" y="5148427"/>
            <a:ext cx="2375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Under the Guidance     of</a:t>
            </a:r>
          </a:p>
          <a:p>
            <a:pPr algn="ctr"/>
            <a:r>
              <a:rPr lang="en-US" dirty="0"/>
              <a:t>Prof.P.P. </a:t>
            </a:r>
            <a:r>
              <a:rPr lang="en-US" dirty="0" err="1"/>
              <a:t>Kakade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9F341-7E39-4F3A-B197-D9A016A669AD}"/>
              </a:ext>
            </a:extLst>
          </p:cNvPr>
          <p:cNvSpPr txBox="1"/>
          <p:nvPr/>
        </p:nvSpPr>
        <p:spPr>
          <a:xfrm>
            <a:off x="152400" y="6176682"/>
            <a:ext cx="11779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Department of Computer Engineering</a:t>
            </a:r>
          </a:p>
          <a:p>
            <a:pPr algn="ctr"/>
            <a:r>
              <a:rPr lang="en-US" dirty="0"/>
              <a:t>NGSPM’s Brahma Valley College of Engineering and Research Institute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E6F0AE-3ADF-4804-A738-2142E895E3F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1896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2614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D23E4-4C50-4FB4-B399-C5464B0D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OF THE SYSTEM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C4F119-EF88-4F92-9AD9-498427F78F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863" y="1502600"/>
            <a:ext cx="798007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Teacher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VideoChat(Jitsi Integration)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Form &amp; Google Sheets Integration</a:t>
            </a:r>
          </a:p>
        </p:txBody>
      </p:sp>
    </p:spTree>
    <p:extLst>
      <p:ext uri="{BB962C8B-B14F-4D97-AF65-F5344CB8AC3E}">
        <p14:creationId xmlns:p14="http://schemas.microsoft.com/office/powerpoint/2010/main" val="1807992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1668-B147-444B-91A7-6268B43F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9929"/>
          </a:xfrm>
        </p:spPr>
        <p:txBody>
          <a:bodyPr/>
          <a:lstStyle/>
          <a:p>
            <a:r>
              <a:rPr lang="en-US" dirty="0"/>
              <a:t>TECHNOLOGIES USED</a:t>
            </a: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3E4DE4-0320-4A22-8CA4-094ACB655F9A}"/>
              </a:ext>
            </a:extLst>
          </p:cNvPr>
          <p:cNvSpPr/>
          <p:nvPr/>
        </p:nvSpPr>
        <p:spPr>
          <a:xfrm>
            <a:off x="430306" y="1532965"/>
            <a:ext cx="2501153" cy="4410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6DE3A84-A4A9-45CF-8ECD-D5BDD205B99F}"/>
              </a:ext>
            </a:extLst>
          </p:cNvPr>
          <p:cNvSpPr/>
          <p:nvPr/>
        </p:nvSpPr>
        <p:spPr>
          <a:xfrm>
            <a:off x="3567953" y="1532965"/>
            <a:ext cx="2617694" cy="4410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F755DAB-EBC2-4923-9712-94462709985A}"/>
              </a:ext>
            </a:extLst>
          </p:cNvPr>
          <p:cNvSpPr/>
          <p:nvPr/>
        </p:nvSpPr>
        <p:spPr>
          <a:xfrm>
            <a:off x="6732494" y="1532965"/>
            <a:ext cx="2348753" cy="4410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D38449-824C-49B9-AC72-70BF0CF6A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580" y="2585163"/>
            <a:ext cx="2008579" cy="17087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C192B6-9B3D-434E-ACDD-203F25A7C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316" y="2564120"/>
            <a:ext cx="2445684" cy="17297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F14455-7C44-4292-9066-AB16CD6D8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83" y="2513657"/>
            <a:ext cx="2308998" cy="1830681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AA483B-F814-4E92-9BDC-9A6C8664ABBB}"/>
              </a:ext>
            </a:extLst>
          </p:cNvPr>
          <p:cNvSpPr/>
          <p:nvPr/>
        </p:nvSpPr>
        <p:spPr>
          <a:xfrm>
            <a:off x="9502589" y="1532964"/>
            <a:ext cx="2348753" cy="4410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C93160-A89D-4437-B1FE-CA5D3C503B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282" y="2140352"/>
            <a:ext cx="1411657" cy="7466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FA4BA2-5233-45CF-846C-07CDC11EE3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539" y="2898488"/>
            <a:ext cx="1264001" cy="12640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BBE790A-C568-4C97-8151-3A82BD8307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616" y="4399881"/>
            <a:ext cx="1381583" cy="126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69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38D93-A082-4829-ACF8-E0D41D72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660400"/>
          </a:xfrm>
        </p:spPr>
        <p:txBody>
          <a:bodyPr/>
          <a:lstStyle/>
          <a:p>
            <a:r>
              <a:rPr lang="en-US" dirty="0"/>
              <a:t>DATABASE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E3773B-E8B4-4BDA-8A78-EB2DEE30E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1" y="1004234"/>
            <a:ext cx="4475608" cy="52260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F55BAE-ECD8-4D8D-B6ED-EDB1A31F6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474" y="767132"/>
            <a:ext cx="4267570" cy="57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78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5329-2B2A-4C13-9002-CE50C155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BB77F9-B352-441C-81C2-999E493AF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7" y="251491"/>
            <a:ext cx="5061187" cy="64720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8D21CB-AD7E-40EA-9503-E4490CE8D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039" y="3090298"/>
            <a:ext cx="5273497" cy="13945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FEA513-5FCD-44BB-8B8B-0C0919A5287D}"/>
              </a:ext>
            </a:extLst>
          </p:cNvPr>
          <p:cNvSpPr txBox="1"/>
          <p:nvPr/>
        </p:nvSpPr>
        <p:spPr>
          <a:xfrm>
            <a:off x="6176682" y="2447365"/>
            <a:ext cx="382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TABLE:videolink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629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94FDA-4E21-4D69-B432-5489D246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0D26C-B677-4DB1-8F6B-80F5BE327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0919"/>
            <a:ext cx="8596668" cy="4750444"/>
          </a:xfrm>
        </p:spPr>
        <p:txBody>
          <a:bodyPr>
            <a:normAutofit/>
          </a:bodyPr>
          <a:lstStyle/>
          <a:p>
            <a:r>
              <a:rPr lang="en-US" sz="2400" b="1" dirty="0"/>
              <a:t>Student/Teacher Login</a:t>
            </a:r>
            <a:r>
              <a:rPr lang="en-US" sz="2400" dirty="0"/>
              <a:t>: Secure login system for students and teachers.</a:t>
            </a:r>
          </a:p>
          <a:p>
            <a:r>
              <a:rPr lang="en-US" sz="2400" b="1" dirty="0"/>
              <a:t>Dynamic Dashboard</a:t>
            </a:r>
            <a:r>
              <a:rPr lang="en-US" sz="2400" dirty="0"/>
              <a:t>: Personalized student and teacher dashboards.</a:t>
            </a:r>
          </a:p>
          <a:p>
            <a:r>
              <a:rPr lang="en-US" sz="2400" b="1" dirty="0"/>
              <a:t>Session Tracking</a:t>
            </a:r>
            <a:r>
              <a:rPr lang="en-US" sz="2400" dirty="0"/>
              <a:t>: Integration with Google Forms and Google Sheets for session data collection.</a:t>
            </a:r>
          </a:p>
          <a:p>
            <a:r>
              <a:rPr lang="en-US" sz="2400" b="1" dirty="0"/>
              <a:t>Online Lectures</a:t>
            </a:r>
            <a:r>
              <a:rPr lang="en-US" sz="2400" dirty="0"/>
              <a:t>: Use of Jitsi Meet for video conferencing, and how students get meeting links via forms.</a:t>
            </a:r>
          </a:p>
          <a:p>
            <a:r>
              <a:rPr lang="en-US" sz="2400" b="1" dirty="0" err="1"/>
              <a:t>Logout</a:t>
            </a:r>
            <a:r>
              <a:rPr lang="en-US" sz="2400" dirty="0" err="1"/>
              <a:t>:Secure</a:t>
            </a:r>
            <a:r>
              <a:rPr lang="en-US" sz="2400" dirty="0"/>
              <a:t> logout process to end sessions.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99104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B1D1-DE37-4095-9208-9CDEF670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333883-6844-4D71-8CBF-BA1F3ED17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9883"/>
            <a:ext cx="12192000" cy="555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60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7B794-FD95-4BEB-B8EB-F7CB76994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FA3A1-C111-49C0-B11E-AC4DD708F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710" y="0"/>
            <a:ext cx="764129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955E87-F55C-4375-B485-7E7835CD3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50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65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6C31-FA34-45B7-92CD-E5EDEC2A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5ACD94-FE0A-44DD-A624-7D2319F91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0"/>
            <a:ext cx="7250405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13AF54-9522-4C8F-9C0B-D7B327D76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0" y="0"/>
            <a:ext cx="4948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39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DA4E-8F6B-4561-8132-42220E35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2F7D4E-4231-40A7-84F4-67BA630FE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64"/>
            <a:ext cx="12192000" cy="704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5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C36E-C12F-454B-BB73-AA1FD178E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652" y="475129"/>
            <a:ext cx="8596668" cy="690283"/>
          </a:xfrm>
        </p:spPr>
        <p:txBody>
          <a:bodyPr/>
          <a:lstStyle/>
          <a:p>
            <a:r>
              <a:rPr lang="en-US" dirty="0"/>
              <a:t>API DESIGN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7BE2A-13EF-4334-BD34-358B477C9399}"/>
              </a:ext>
            </a:extLst>
          </p:cNvPr>
          <p:cNvSpPr txBox="1"/>
          <p:nvPr/>
        </p:nvSpPr>
        <p:spPr>
          <a:xfrm>
            <a:off x="596652" y="1165412"/>
            <a:ext cx="974861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1.Purpose of The API:</a:t>
            </a:r>
          </a:p>
          <a:p>
            <a:r>
              <a:rPr lang="en-US" sz="2000" dirty="0"/>
              <a:t>  -Students/Teachers who fills the registration </a:t>
            </a:r>
            <a:r>
              <a:rPr lang="en-US" sz="2000" dirty="0" err="1"/>
              <a:t>form,their</a:t>
            </a:r>
            <a:r>
              <a:rPr lang="en-US" sz="2000" dirty="0"/>
              <a:t>  data is stored in  Database with the help of data.</a:t>
            </a:r>
          </a:p>
          <a:p>
            <a:endParaRPr lang="en-US" sz="2000" dirty="0"/>
          </a:p>
          <a:p>
            <a:r>
              <a:rPr lang="en-US" sz="2000" dirty="0"/>
              <a:t>-The Google form link provided by the teacher are stored in database using API and are </a:t>
            </a:r>
            <a:r>
              <a:rPr lang="en-US" sz="2000" dirty="0" err="1"/>
              <a:t>retrived</a:t>
            </a:r>
            <a:r>
              <a:rPr lang="en-US" sz="2000" dirty="0"/>
              <a:t> by Students by using API in Backend.</a:t>
            </a:r>
          </a:p>
          <a:p>
            <a:endParaRPr lang="en-US" sz="2000" dirty="0"/>
          </a:p>
          <a:p>
            <a:r>
              <a:rPr lang="en-US" sz="2000" dirty="0"/>
              <a:t> -There is also API for Login.</a:t>
            </a:r>
          </a:p>
          <a:p>
            <a:r>
              <a:rPr lang="en-US" sz="2000" dirty="0"/>
              <a:t>2.ERROR HANDLING</a:t>
            </a:r>
          </a:p>
          <a:p>
            <a:r>
              <a:rPr lang="en-US" sz="2000" dirty="0"/>
              <a:t>3.TECHNOLOGIES USED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417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A077-E0DC-4A2E-8A9A-4746C00E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8935F-21FF-4A7C-94F9-779413A7B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0213"/>
            <a:ext cx="8596668" cy="4921622"/>
          </a:xfrm>
        </p:spPr>
        <p:txBody>
          <a:bodyPr/>
          <a:lstStyle/>
          <a:p>
            <a:r>
              <a:rPr lang="en-US" dirty="0">
                <a:latin typeface="+mj-lt"/>
              </a:rPr>
              <a:t>INTRODUTION</a:t>
            </a:r>
          </a:p>
          <a:p>
            <a:r>
              <a:rPr lang="en-US" dirty="0">
                <a:latin typeface="+mj-lt"/>
              </a:rPr>
              <a:t>PROBLEM STATEMENT</a:t>
            </a:r>
          </a:p>
          <a:p>
            <a:r>
              <a:rPr lang="en-US" dirty="0">
                <a:latin typeface="+mj-lt"/>
              </a:rPr>
              <a:t>MOTIVATION</a:t>
            </a:r>
          </a:p>
          <a:p>
            <a:r>
              <a:rPr lang="en-US" dirty="0">
                <a:latin typeface="+mj-lt"/>
              </a:rPr>
              <a:t> PURPOSE,SCOPE AND OBJECTIVE</a:t>
            </a:r>
          </a:p>
          <a:p>
            <a:r>
              <a:rPr lang="en-US" dirty="0">
                <a:latin typeface="+mj-lt"/>
              </a:rPr>
              <a:t>SYSTEM ARCHITECTURE</a:t>
            </a:r>
          </a:p>
          <a:p>
            <a:r>
              <a:rPr lang="en-US" dirty="0">
                <a:latin typeface="+mj-lt"/>
              </a:rPr>
              <a:t>TECHNOLOGIES USED</a:t>
            </a:r>
          </a:p>
          <a:p>
            <a:r>
              <a:rPr lang="en-US" dirty="0">
                <a:latin typeface="+mj-lt"/>
              </a:rPr>
              <a:t>FEATURES</a:t>
            </a:r>
          </a:p>
          <a:p>
            <a:r>
              <a:rPr lang="en-US" dirty="0">
                <a:latin typeface="+mj-lt"/>
              </a:rPr>
              <a:t>DATABASE DESIGN</a:t>
            </a:r>
          </a:p>
          <a:p>
            <a:r>
              <a:rPr lang="en-US" dirty="0">
                <a:latin typeface="+mj-lt"/>
              </a:rPr>
              <a:t>API DESIGN</a:t>
            </a:r>
          </a:p>
          <a:p>
            <a:r>
              <a:rPr lang="en-US" dirty="0">
                <a:latin typeface="+mj-lt"/>
              </a:rPr>
              <a:t>FUTURE SCOPE</a:t>
            </a:r>
          </a:p>
          <a:p>
            <a:r>
              <a:rPr lang="en-IN" dirty="0">
                <a:latin typeface="+mj-lt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53705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CD89-6221-4270-8C86-CD458454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31D7F9-9513-4DAA-A7AD-6A4E640E1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3F9A63-3A5D-4671-A1F1-636C9CD49C7E}"/>
              </a:ext>
            </a:extLst>
          </p:cNvPr>
          <p:cNvSpPr txBox="1"/>
          <p:nvPr/>
        </p:nvSpPr>
        <p:spPr>
          <a:xfrm>
            <a:off x="1434354" y="2020652"/>
            <a:ext cx="874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>
                <a:solidFill>
                  <a:schemeClr val="accent4">
                    <a:lumMod val="75000"/>
                  </a:schemeClr>
                </a:solidFill>
              </a:rPr>
              <a:t>API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3600" u="sng" dirty="0">
                <a:solidFill>
                  <a:schemeClr val="accent4">
                    <a:lumMod val="75000"/>
                  </a:schemeClr>
                </a:solidFill>
              </a:rPr>
              <a:t>ENDPOINTS</a:t>
            </a:r>
            <a:endParaRPr lang="en-IN" sz="3600" u="sng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816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17DB0-B998-4A54-8166-2DDFBFDB9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4FD7F-01A6-43CB-A9F0-7D6D1EFE5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23" y="0"/>
            <a:ext cx="118285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61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44F5-0002-4D75-8359-A2EC9037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640A9E-6A04-413A-A21F-620B0C9C4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626"/>
            <a:ext cx="11932024" cy="655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82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029E4-5703-4DB2-B1F0-704B1779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A1F8D-CA9E-4703-8908-EDA3588F0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107576"/>
            <a:ext cx="6096000" cy="69386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0889B9-6EA0-47B5-A9EF-A63FCB118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0681"/>
            <a:ext cx="6096000" cy="701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341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2AC1-FFD0-4BFF-9B27-5BEECB05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CE0AD-2A04-4416-BF03-A5978F467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00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5444-5E28-4B85-9FCE-A409CBA6D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9A792-4A9A-46DB-ABA3-3717DA3B6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55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03675-1D5F-4050-ACF9-81A1FBE84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200" y="89647"/>
            <a:ext cx="8596668" cy="1320800"/>
          </a:xfrm>
        </p:spPr>
        <p:txBody>
          <a:bodyPr/>
          <a:lstStyle/>
          <a:p>
            <a:r>
              <a:rPr lang="en-US" dirty="0"/>
              <a:t>SESSION TRACKING PART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E950B7-04EF-4D7D-BD65-B5909A3C4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7154"/>
            <a:ext cx="12192000" cy="588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19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BE0F-32F4-411C-AD5B-7C1E2A38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036C8D-04AE-4B66-BDE7-3D09A0660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09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E1BAC-4D7B-4D1B-8264-15BAE1FAA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F9A2F4-CFC1-4C22-BAB5-01C509578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69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61FF-F242-490A-B173-F7755716D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3F767D-791F-4F61-83DD-C040EF051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7154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A0B5A0-8BDB-4AE4-8263-7AD944E331BA}"/>
              </a:ext>
            </a:extLst>
          </p:cNvPr>
          <p:cNvSpPr txBox="1"/>
          <p:nvPr/>
        </p:nvSpPr>
        <p:spPr>
          <a:xfrm>
            <a:off x="4278406" y="5553954"/>
            <a:ext cx="610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=COUNTIF(D:D,D2)=1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FAECE8-826C-477B-BD26-2DDFE0908EBF}"/>
              </a:ext>
            </a:extLst>
          </p:cNvPr>
          <p:cNvSpPr txBox="1"/>
          <p:nvPr/>
        </p:nvSpPr>
        <p:spPr>
          <a:xfrm>
            <a:off x="2467550" y="6063734"/>
            <a:ext cx="610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Google Sans Mono"/>
              </a:rPr>
              <a:t>=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oogle Sans Mono"/>
              </a:rPr>
              <a:t>ArrayFormula</a:t>
            </a:r>
            <a:r>
              <a:rPr lang="en-US" b="0" i="0" dirty="0">
                <a:solidFill>
                  <a:srgbClr val="000000"/>
                </a:solidFill>
                <a:effectLst/>
                <a:latin typeface="Google Sans Mono"/>
              </a:rPr>
              <a:t>(IFS(</a:t>
            </a:r>
            <a:r>
              <a:rPr lang="en-US" b="0" i="0" dirty="0">
                <a:solidFill>
                  <a:srgbClr val="F7981D"/>
                </a:solidFill>
                <a:effectLst/>
                <a:latin typeface="Google Sans Mono"/>
              </a:rPr>
              <a:t>A2:A</a:t>
            </a:r>
            <a:r>
              <a:rPr lang="en-US" b="0" i="0" dirty="0">
                <a:solidFill>
                  <a:srgbClr val="000000"/>
                </a:solidFill>
                <a:effectLst/>
                <a:latin typeface="Google Sans Mono"/>
              </a:rPr>
              <a:t>=</a:t>
            </a:r>
            <a:r>
              <a:rPr lang="en-US" b="0" i="0" dirty="0">
                <a:solidFill>
                  <a:srgbClr val="008000"/>
                </a:solidFill>
                <a:effectLst/>
                <a:latin typeface="Google Sans Mono"/>
              </a:rPr>
              <a:t>""</a:t>
            </a:r>
            <a:r>
              <a:rPr lang="en-US" b="0" i="0" dirty="0">
                <a:solidFill>
                  <a:srgbClr val="000000"/>
                </a:solidFill>
                <a:effectLst/>
                <a:latin typeface="Google Sans Mono"/>
              </a:rPr>
              <a:t>,</a:t>
            </a:r>
            <a:r>
              <a:rPr lang="en-US" b="0" i="0" dirty="0">
                <a:solidFill>
                  <a:srgbClr val="008000"/>
                </a:solidFill>
                <a:effectLst/>
                <a:latin typeface="Google Sans Mono"/>
              </a:rPr>
              <a:t>""</a:t>
            </a:r>
            <a:r>
              <a:rPr lang="en-US" b="0" i="0" dirty="0">
                <a:solidFill>
                  <a:srgbClr val="000000"/>
                </a:solidFill>
                <a:effectLst/>
                <a:latin typeface="Google Sans Mono"/>
              </a:rPr>
              <a:t>,</a:t>
            </a:r>
            <a:r>
              <a:rPr lang="en-US" b="0" i="0" dirty="0">
                <a:solidFill>
                  <a:srgbClr val="7E3794"/>
                </a:solidFill>
                <a:effectLst/>
                <a:latin typeface="Google Sans Mono"/>
              </a:rPr>
              <a:t>B2:B</a:t>
            </a:r>
            <a:r>
              <a:rPr lang="en-US" b="0" i="0" dirty="0">
                <a:solidFill>
                  <a:srgbClr val="000000"/>
                </a:solidFill>
                <a:effectLst/>
                <a:latin typeface="Google Sans Mono"/>
              </a:rPr>
              <a:t>=</a:t>
            </a:r>
            <a:r>
              <a:rPr lang="en-US" b="0" i="0" dirty="0">
                <a:solidFill>
                  <a:srgbClr val="008000"/>
                </a:solidFill>
                <a:effectLst/>
                <a:latin typeface="Google Sans Mono"/>
              </a:rPr>
              <a:t>"Clock Out"</a:t>
            </a:r>
            <a:r>
              <a:rPr lang="en-US" b="0" i="0" dirty="0">
                <a:solidFill>
                  <a:srgbClr val="000000"/>
                </a:solidFill>
                <a:effectLst/>
                <a:latin typeface="Google Sans Mono"/>
              </a:rPr>
              <a:t>,</a:t>
            </a:r>
            <a:r>
              <a:rPr lang="en-US" b="0" i="0" dirty="0">
                <a:solidFill>
                  <a:srgbClr val="F7981D"/>
                </a:solidFill>
                <a:effectLst/>
                <a:latin typeface="Google Sans Mono"/>
              </a:rPr>
              <a:t>A2:A</a:t>
            </a:r>
            <a:r>
              <a:rPr lang="en-US" b="0" i="0" dirty="0">
                <a:solidFill>
                  <a:srgbClr val="000000"/>
                </a:solidFill>
                <a:effectLst/>
                <a:latin typeface="Google Sans Mono"/>
              </a:rPr>
              <a:t>,</a:t>
            </a:r>
            <a:r>
              <a:rPr lang="en-US" b="0" i="0" dirty="0">
                <a:solidFill>
                  <a:srgbClr val="1155CC"/>
                </a:solidFill>
                <a:effectLst/>
                <a:latin typeface="Google Sans Mono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Google Sans Mono"/>
              </a:rPr>
              <a:t>,</a:t>
            </a:r>
            <a:r>
              <a:rPr lang="en-US" b="0" i="0" dirty="0">
                <a:solidFill>
                  <a:srgbClr val="008000"/>
                </a:solidFill>
                <a:effectLst/>
                <a:latin typeface="Google Sans Mono"/>
              </a:rPr>
              <a:t>""</a:t>
            </a:r>
            <a:r>
              <a:rPr lang="en-US" b="0" i="0" dirty="0">
                <a:solidFill>
                  <a:srgbClr val="000000"/>
                </a:solidFill>
                <a:effectLst/>
                <a:latin typeface="Google Sans Mono"/>
              </a:rPr>
              <a:t>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0542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04BE8-2CF6-4804-AD88-C1CFEFE92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5836"/>
            <a:ext cx="8596668" cy="699247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7D4DE-CA1A-4167-A743-D534E27E7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6095"/>
            <a:ext cx="8596668" cy="4795268"/>
          </a:xfrm>
        </p:spPr>
        <p:txBody>
          <a:bodyPr/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 the contemporary educational landscape, online learning has become an integral component due to the increased reliance on remote education methods.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shift from traditional classroom-based education to digital platforms has brought forth the need for an efficient, robust, and scalable system that can handle the challenges of distributed online learning. </a:t>
            </a:r>
          </a:p>
          <a:p>
            <a:r>
              <a:rPr lang="en-IN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"Distributed Online Learning and Session Tracking"</a:t>
            </a:r>
            <a:r>
              <a:rPr lang="en-IN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aims to provide a seamless online platform for students and teachers to engage in educational activities while tracking student attendance and participation in online sessions effectively.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1380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D2DC34-3D04-4F4D-8F39-3B5C1C8A5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259" y="2290603"/>
            <a:ext cx="5239481" cy="22767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2DC24E-1FAF-4286-913D-CD0D6B3296B8}"/>
              </a:ext>
            </a:extLst>
          </p:cNvPr>
          <p:cNvSpPr txBox="1"/>
          <p:nvPr/>
        </p:nvSpPr>
        <p:spPr>
          <a:xfrm>
            <a:off x="3292288" y="4742933"/>
            <a:ext cx="610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Google Sans Mono"/>
              </a:rPr>
              <a:t>=COUNTUNIQUE(</a:t>
            </a:r>
            <a:r>
              <a:rPr lang="en-IN" b="0" i="0" dirty="0">
                <a:solidFill>
                  <a:srgbClr val="F7981D"/>
                </a:solidFill>
                <a:effectLst/>
                <a:latin typeface="Google Sans Mono"/>
              </a:rPr>
              <a:t>C2:C</a:t>
            </a:r>
            <a:r>
              <a:rPr lang="en-IN" b="0" i="0" dirty="0">
                <a:solidFill>
                  <a:srgbClr val="000000"/>
                </a:solidFill>
                <a:effectLst/>
                <a:latin typeface="Google Sans Mono"/>
              </a:rPr>
              <a:t>)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16941B-EDB4-4C8A-96B1-4C844968ECB9}"/>
              </a:ext>
            </a:extLst>
          </p:cNvPr>
          <p:cNvSpPr txBox="1"/>
          <p:nvPr/>
        </p:nvSpPr>
        <p:spPr>
          <a:xfrm>
            <a:off x="5354171" y="5287802"/>
            <a:ext cx="610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Google Sans Mono"/>
              </a:rPr>
              <a:t>=COUNTUNIQUE(</a:t>
            </a:r>
            <a:r>
              <a:rPr lang="en-IN" b="0" i="0" dirty="0">
                <a:solidFill>
                  <a:srgbClr val="F7981D"/>
                </a:solidFill>
                <a:effectLst/>
                <a:latin typeface="Google Sans Mono"/>
              </a:rPr>
              <a:t>F2:F</a:t>
            </a:r>
            <a:r>
              <a:rPr lang="en-IN" b="0" i="0" dirty="0">
                <a:solidFill>
                  <a:srgbClr val="000000"/>
                </a:solidFill>
                <a:effectLst/>
                <a:latin typeface="Google Sans Mono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7583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901BA6-15ED-4A0E-A8C8-320008791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891" y="1980998"/>
            <a:ext cx="5144218" cy="28960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D9C5F9-5616-4B71-98F4-B1C4F4BC7C86}"/>
              </a:ext>
            </a:extLst>
          </p:cNvPr>
          <p:cNvSpPr txBox="1"/>
          <p:nvPr/>
        </p:nvSpPr>
        <p:spPr>
          <a:xfrm>
            <a:off x="4099112" y="5382416"/>
            <a:ext cx="610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Google Sans Mono"/>
              </a:rPr>
              <a:t>=UNIQUE(FILTER(</a:t>
            </a:r>
            <a:r>
              <a:rPr lang="en-IN" b="0" i="0" dirty="0">
                <a:solidFill>
                  <a:srgbClr val="F7981D"/>
                </a:solidFill>
                <a:effectLst/>
                <a:latin typeface="Google Sans Mono"/>
              </a:rPr>
              <a:t>C2:C</a:t>
            </a:r>
            <a:r>
              <a:rPr lang="en-IN" b="0" i="0" dirty="0">
                <a:solidFill>
                  <a:srgbClr val="000000"/>
                </a:solidFill>
                <a:effectLst/>
                <a:latin typeface="Google Sans Mono"/>
              </a:rPr>
              <a:t>, COUNTIF(</a:t>
            </a:r>
            <a:r>
              <a:rPr lang="en-IN" b="0" i="0" dirty="0">
                <a:solidFill>
                  <a:srgbClr val="F7981D"/>
                </a:solidFill>
                <a:effectLst/>
                <a:latin typeface="Google Sans Mono"/>
              </a:rPr>
              <a:t>C2:C</a:t>
            </a:r>
            <a:r>
              <a:rPr lang="en-IN" b="0" i="0" dirty="0">
                <a:solidFill>
                  <a:srgbClr val="000000"/>
                </a:solidFill>
                <a:effectLst/>
                <a:latin typeface="Google Sans Mono"/>
              </a:rPr>
              <a:t>,</a:t>
            </a:r>
            <a:r>
              <a:rPr lang="en-IN" b="0" i="0" dirty="0">
                <a:solidFill>
                  <a:srgbClr val="F7981D"/>
                </a:solidFill>
                <a:effectLst/>
                <a:latin typeface="Google Sans Mono"/>
              </a:rPr>
              <a:t>C2:C</a:t>
            </a:r>
            <a:r>
              <a:rPr lang="en-IN" b="0" i="0" dirty="0">
                <a:solidFill>
                  <a:srgbClr val="000000"/>
                </a:solidFill>
                <a:effectLst/>
                <a:latin typeface="Google Sans Mono"/>
              </a:rPr>
              <a:t>)&gt;</a:t>
            </a:r>
            <a:r>
              <a:rPr lang="en-IN" b="0" i="0" dirty="0">
                <a:solidFill>
                  <a:srgbClr val="1155CC"/>
                </a:solidFill>
                <a:effectLst/>
                <a:latin typeface="Google Sans Mono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Google Sans Mono"/>
              </a:rPr>
              <a:t>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06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B13E0-673E-4990-8F70-23DC82E5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1318"/>
          </a:xfrm>
        </p:spPr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C581DE-2F5F-4B54-B1AF-ACCF68EB4E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863" y="1762136"/>
            <a:ext cx="642515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integration issues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Sheets limitations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Synchronization problems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Frontend/backend connection</a:t>
            </a:r>
          </a:p>
        </p:txBody>
      </p:sp>
    </p:spTree>
    <p:extLst>
      <p:ext uri="{BB962C8B-B14F-4D97-AF65-F5344CB8AC3E}">
        <p14:creationId xmlns:p14="http://schemas.microsoft.com/office/powerpoint/2010/main" val="3093239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BD93-9EE7-408C-AB48-3BB50E50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9576"/>
          </a:xfrm>
        </p:spPr>
        <p:txBody>
          <a:bodyPr/>
          <a:lstStyle/>
          <a:p>
            <a:r>
              <a:rPr lang="en-US" dirty="0"/>
              <a:t>Solutions Implemented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A34923-01E0-4A8A-9EC9-45CC98683E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863" y="2329627"/>
            <a:ext cx="645080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Workarounds used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handling in APIs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Simpler UI design for usability</a:t>
            </a:r>
          </a:p>
        </p:txBody>
      </p:sp>
    </p:spTree>
    <p:extLst>
      <p:ext uri="{BB962C8B-B14F-4D97-AF65-F5344CB8AC3E}">
        <p14:creationId xmlns:p14="http://schemas.microsoft.com/office/powerpoint/2010/main" val="187959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5F51-E8DC-42A8-B213-2181E9BED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28E352-93DF-4CE2-915C-E7B3B52D22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9758" y="2139991"/>
            <a:ext cx="1124641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Analytics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Integrate advanced analytics to track student engagement, attendance patterns,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participation to help educators better understand student behavior and improve teaching methods.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Development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Extend the platform to a mobile application, allowing students and teachers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access features conveniently on smartphones and tablets.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Recommendations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 AI-driven recommendations for course materials,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 on each student's participation and performance, to enhance personalized learning. </a:t>
            </a:r>
          </a:p>
        </p:txBody>
      </p:sp>
    </p:spTree>
    <p:extLst>
      <p:ext uri="{BB962C8B-B14F-4D97-AF65-F5344CB8AC3E}">
        <p14:creationId xmlns:p14="http://schemas.microsoft.com/office/powerpoint/2010/main" val="966449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6044C-35AD-4FD5-963F-83B34DC75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13E009-C8D4-4576-8F9D-AE2D98FEC9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841312"/>
            <a:ext cx="1051986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Comprehensive Solution for Online Learning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project successfully addresses the challenges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distributed learning by providing an integrated system for session tracking, secure login,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seamless online lectures.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User Experience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 offers a user-friendly experience for students and educators, making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online learning process more efficient.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 and Adaptability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With the use of web-based technology and a distributed approach,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platform is scalable and can be easily adapted to various educational institutions.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017708-20A9-4EF2-BFC6-7CF8EACCC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249" y="3872637"/>
            <a:ext cx="2338454" cy="283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2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4A84-E20E-4837-9C20-23E1CEE66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2729"/>
            <a:ext cx="8596668" cy="797859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8B3B3-B929-4F18-86B4-52E79DBA0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48871"/>
            <a:ext cx="9049372" cy="5378823"/>
          </a:xfrm>
        </p:spPr>
        <p:txBody>
          <a:bodyPr>
            <a:normAutofit/>
          </a:bodyPr>
          <a:lstStyle/>
          <a:p>
            <a:r>
              <a:rPr lang="en-US" sz="2000" b="1" dirty="0"/>
              <a:t>Lack of Centralized Session Tracking</a:t>
            </a:r>
            <a:r>
              <a:rPr lang="en-US" sz="2000" dirty="0"/>
              <a:t>: In traditional learning management systems, tracking student attendance and engagement is often limited.</a:t>
            </a:r>
          </a:p>
          <a:p>
            <a:r>
              <a:rPr lang="en-US" sz="2000" b="1" dirty="0"/>
              <a:t>Difficulty in Providing Seamless Online Classes</a:t>
            </a:r>
            <a:r>
              <a:rPr lang="en-US" sz="2000" dirty="0"/>
              <a:t>: Many educational institutions face challenges in delivering online lectures seamlessly. A significant gap exists in integrating a reliable, user-friendly video conferencing tool that students can access without complex setup.</a:t>
            </a:r>
          </a:p>
          <a:p>
            <a:r>
              <a:rPr lang="en-US" sz="2000" b="1" dirty="0"/>
              <a:t>Challenges in Ensuring Data Accessibility and Accuracy</a:t>
            </a:r>
            <a:r>
              <a:rPr lang="en-US" sz="2000" dirty="0"/>
              <a:t>: Traditional methods of tracking attendance, such as paper records or isolated digital tools, make it hard to ensure data accuracy.</a:t>
            </a:r>
          </a:p>
          <a:p>
            <a:r>
              <a:rPr lang="en-US" sz="2000" b="1" dirty="0"/>
              <a:t>Dependency on Multiple Platforms Without Integration</a:t>
            </a:r>
            <a:r>
              <a:rPr lang="en-US" sz="2000" dirty="0"/>
              <a:t>: Most current systems lack the integration of various platforms, requiring users to log into multiple systems for different tasks (e.g., joining lectures, tracking attendance).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1609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2B3C-EB30-42EE-84B0-6359F635B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90143-B915-466F-88C3-9EA9D1197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8495"/>
            <a:ext cx="8596668" cy="4642868"/>
          </a:xfrm>
        </p:spPr>
        <p:txBody>
          <a:bodyPr>
            <a:normAutofit/>
          </a:bodyPr>
          <a:lstStyle/>
          <a:p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motivation behind the </a:t>
            </a:r>
            <a:r>
              <a:rPr lang="en-IN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"Distributed Online Learning and Session Tracking"</a:t>
            </a:r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project stems from the increasing global demand for flexible and scalable educational solutions, especially in light of the COVID-19 pandemic that forced educational institutions to adopt online learning models almost overnight. </a:t>
            </a:r>
          </a:p>
          <a:p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Traditional classroom settings, while effective in delivering education, have inherent limitations in terms of flexibility, accessibility, and scalability.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97430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4A3A-A655-448D-B073-5D0651D0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DCFCCD-F6BA-4FCC-8741-17803CB0C9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0134" y="1578226"/>
            <a:ext cx="1091459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build a centralized online learning platform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track student attendance and session participation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provide separate dashboards for students and teachers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integrate online video sessions using Jitsi Meet</a:t>
            </a:r>
          </a:p>
        </p:txBody>
      </p:sp>
    </p:spTree>
    <p:extLst>
      <p:ext uri="{BB962C8B-B14F-4D97-AF65-F5344CB8AC3E}">
        <p14:creationId xmlns:p14="http://schemas.microsoft.com/office/powerpoint/2010/main" val="384882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113EA-2C6E-4B32-AA79-15380D10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55F3-EEF0-4EBF-BAA3-2457A4CFC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Centralized platform with login-based access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Session links generated via Google Forms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Real-time integration with Jitsi Meet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Session tracking through Google Sheets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51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E3116-B6BC-4F12-A549-7CCA7C9F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62067"/>
            <a:ext cx="8596668" cy="1320800"/>
          </a:xfrm>
        </p:spPr>
        <p:txBody>
          <a:bodyPr/>
          <a:lstStyle/>
          <a:p>
            <a:r>
              <a:rPr lang="en-US" dirty="0"/>
              <a:t>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22DDD-C0A9-497B-912B-177A9035B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5785"/>
            <a:ext cx="8596668" cy="441466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5C4702-9B8A-4B43-BD15-5E74643CD02D}"/>
              </a:ext>
            </a:extLst>
          </p:cNvPr>
          <p:cNvSpPr/>
          <p:nvPr/>
        </p:nvSpPr>
        <p:spPr>
          <a:xfrm>
            <a:off x="628284" y="246599"/>
            <a:ext cx="8511490" cy="8337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4110E-34A0-49D0-8945-B9E3A9756D01}"/>
              </a:ext>
            </a:extLst>
          </p:cNvPr>
          <p:cNvSpPr txBox="1"/>
          <p:nvPr/>
        </p:nvSpPr>
        <p:spPr>
          <a:xfrm>
            <a:off x="719923" y="401848"/>
            <a:ext cx="8328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PURPOSE,SCOPE &amp; OBJECTIVE</a:t>
            </a:r>
            <a:endParaRPr lang="en-IN" sz="2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38ED2D-B026-4B77-89F6-B238BDDBD59F}"/>
              </a:ext>
            </a:extLst>
          </p:cNvPr>
          <p:cNvSpPr/>
          <p:nvPr/>
        </p:nvSpPr>
        <p:spPr>
          <a:xfrm>
            <a:off x="677334" y="1395785"/>
            <a:ext cx="2594784" cy="44223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862897-AF2E-49AA-8112-9E51EE70E8D0}"/>
              </a:ext>
            </a:extLst>
          </p:cNvPr>
          <p:cNvSpPr/>
          <p:nvPr/>
        </p:nvSpPr>
        <p:spPr>
          <a:xfrm>
            <a:off x="4052048" y="1403357"/>
            <a:ext cx="2483224" cy="44223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8E493CA-4655-4EEA-B51D-C3AAA95247B5}"/>
              </a:ext>
            </a:extLst>
          </p:cNvPr>
          <p:cNvSpPr/>
          <p:nvPr/>
        </p:nvSpPr>
        <p:spPr>
          <a:xfrm>
            <a:off x="7162800" y="1395785"/>
            <a:ext cx="2483224" cy="44223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188AC9-917B-4412-92A3-3A8C1DCC3195}"/>
              </a:ext>
            </a:extLst>
          </p:cNvPr>
          <p:cNvSpPr txBox="1"/>
          <p:nvPr/>
        </p:nvSpPr>
        <p:spPr>
          <a:xfrm>
            <a:off x="905435" y="1635502"/>
            <a:ext cx="215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PURPOSE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622FD0-6930-4269-B21A-9FD7EA357820}"/>
              </a:ext>
            </a:extLst>
          </p:cNvPr>
          <p:cNvSpPr txBox="1"/>
          <p:nvPr/>
        </p:nvSpPr>
        <p:spPr>
          <a:xfrm>
            <a:off x="4231341" y="1635502"/>
            <a:ext cx="197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D6348A-CC52-4753-A4B6-9CAD30B21E4F}"/>
              </a:ext>
            </a:extLst>
          </p:cNvPr>
          <p:cNvSpPr txBox="1"/>
          <p:nvPr/>
        </p:nvSpPr>
        <p:spPr>
          <a:xfrm>
            <a:off x="7315202" y="1620282"/>
            <a:ext cx="213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D29AF6-8357-47D1-9298-3401A48AEBC5}"/>
              </a:ext>
            </a:extLst>
          </p:cNvPr>
          <p:cNvSpPr txBox="1"/>
          <p:nvPr/>
        </p:nvSpPr>
        <p:spPr>
          <a:xfrm>
            <a:off x="806824" y="2004834"/>
            <a:ext cx="22501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To provide Online Learning platform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To reduce the Paperwork of teachers and students</a:t>
            </a:r>
            <a:endParaRPr lang="en-IN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64440C-CBFD-4172-B4F6-9FBB24BE4232}"/>
              </a:ext>
            </a:extLst>
          </p:cNvPr>
          <p:cNvSpPr txBox="1"/>
          <p:nvPr/>
        </p:nvSpPr>
        <p:spPr>
          <a:xfrm>
            <a:off x="4123765" y="2043086"/>
            <a:ext cx="23128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system is designed to provide them with unique functionalities</a:t>
            </a:r>
          </a:p>
          <a:p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T</a:t>
            </a:r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 track student attendance and participation via Google Sheets</a:t>
            </a:r>
            <a:endParaRPr lang="en-IN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C9C3EC-35A9-4F77-A305-1E2DC7D85D17}"/>
              </a:ext>
            </a:extLst>
          </p:cNvPr>
          <p:cNvSpPr txBox="1"/>
          <p:nvPr/>
        </p:nvSpPr>
        <p:spPr>
          <a:xfrm>
            <a:off x="7234519" y="2043085"/>
            <a:ext cx="22187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aims to provide seamless experience in managing online education</a:t>
            </a:r>
          </a:p>
          <a:p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implement a secure authentication mechanism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03651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D239CF4-A37C-43A3-9F41-8BBCC6DC2272}"/>
              </a:ext>
            </a:extLst>
          </p:cNvPr>
          <p:cNvSpPr/>
          <p:nvPr/>
        </p:nvSpPr>
        <p:spPr>
          <a:xfrm>
            <a:off x="188259" y="3218328"/>
            <a:ext cx="1792688" cy="264411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A7C108-D133-43D1-9E3D-DC23AC2AD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54678" y="3598671"/>
            <a:ext cx="1260102" cy="12560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5417FE-9661-4729-B425-656660866AB5}"/>
              </a:ext>
            </a:extLst>
          </p:cNvPr>
          <p:cNvSpPr txBox="1"/>
          <p:nvPr/>
        </p:nvSpPr>
        <p:spPr>
          <a:xfrm>
            <a:off x="304800" y="5029200"/>
            <a:ext cx="1568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Authorised</a:t>
            </a:r>
            <a:r>
              <a:rPr lang="en-US" sz="2000" dirty="0">
                <a:solidFill>
                  <a:schemeClr val="bg1"/>
                </a:solidFill>
              </a:rPr>
              <a:t> Student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6BE0A7A-42A9-4F1C-B776-1BDCFED731DB}"/>
              </a:ext>
            </a:extLst>
          </p:cNvPr>
          <p:cNvSpPr/>
          <p:nvPr/>
        </p:nvSpPr>
        <p:spPr>
          <a:xfrm>
            <a:off x="2043953" y="3810000"/>
            <a:ext cx="1326776" cy="475129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305E80-590F-4996-B078-8B09BC774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29" y="2820165"/>
            <a:ext cx="3119463" cy="28130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566086-1900-4375-8AC1-BA7E2986A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387" y="0"/>
            <a:ext cx="3227613" cy="24689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2E372C-AA28-48FF-82E4-D3BDB11767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741" y="167840"/>
            <a:ext cx="2716306" cy="1373243"/>
          </a:xfrm>
          <a:prstGeom prst="rect">
            <a:avLst/>
          </a:prstGeom>
        </p:spPr>
      </p:pic>
      <p:sp>
        <p:nvSpPr>
          <p:cNvPr id="13" name="Arrow: Left 12">
            <a:extLst>
              <a:ext uri="{FF2B5EF4-FFF2-40B4-BE49-F238E27FC236}">
                <a16:creationId xmlns:a16="http://schemas.microsoft.com/office/drawing/2014/main" id="{4FA87289-AC8C-476A-8C1A-9D5D6F63C3CB}"/>
              </a:ext>
            </a:extLst>
          </p:cNvPr>
          <p:cNvSpPr/>
          <p:nvPr/>
        </p:nvSpPr>
        <p:spPr>
          <a:xfrm>
            <a:off x="6391835" y="564776"/>
            <a:ext cx="2796989" cy="72614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DADECC7E-8969-452B-A658-ED35B0DE5FB1}"/>
              </a:ext>
            </a:extLst>
          </p:cNvPr>
          <p:cNvSpPr/>
          <p:nvPr/>
        </p:nvSpPr>
        <p:spPr>
          <a:xfrm>
            <a:off x="4787152" y="1541083"/>
            <a:ext cx="385483" cy="127908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2D35B0-54F6-422E-B7E6-D947424798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023" y="4624336"/>
            <a:ext cx="1999129" cy="22336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A43EA8-3C84-43FD-8670-FBA6DCBB59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198" y="1855694"/>
            <a:ext cx="2762250" cy="1657350"/>
          </a:xfrm>
          <a:prstGeom prst="rect">
            <a:avLst/>
          </a:prstGeom>
        </p:spPr>
      </p:pic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A34D7F96-3072-4D4D-BCD7-68DF738423EF}"/>
              </a:ext>
            </a:extLst>
          </p:cNvPr>
          <p:cNvSpPr/>
          <p:nvPr/>
        </p:nvSpPr>
        <p:spPr>
          <a:xfrm>
            <a:off x="5173571" y="1617252"/>
            <a:ext cx="1164475" cy="1032584"/>
          </a:xfrm>
          <a:prstGeom prst="curved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546DD4F-4A07-420F-82FE-BF6912940BFF}"/>
              </a:ext>
            </a:extLst>
          </p:cNvPr>
          <p:cNvCxnSpPr/>
          <p:nvPr/>
        </p:nvCxnSpPr>
        <p:spPr>
          <a:xfrm rot="16200000" flipH="1">
            <a:off x="8320618" y="4247029"/>
            <a:ext cx="2115671" cy="57374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CDB2D7C7-40D8-485E-B1A1-4E5C63E82A40}"/>
              </a:ext>
            </a:extLst>
          </p:cNvPr>
          <p:cNvSpPr/>
          <p:nvPr/>
        </p:nvSpPr>
        <p:spPr>
          <a:xfrm>
            <a:off x="10961956" y="2527577"/>
            <a:ext cx="1113502" cy="3334870"/>
          </a:xfrm>
          <a:prstGeom prst="bent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4A5D27-F080-44C5-8B8C-7B504C5AFFB2}"/>
              </a:ext>
            </a:extLst>
          </p:cNvPr>
          <p:cNvSpPr txBox="1"/>
          <p:nvPr/>
        </p:nvSpPr>
        <p:spPr>
          <a:xfrm>
            <a:off x="3818962" y="6389114"/>
            <a:ext cx="4258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SYSTEM ARCHITECTURE</a:t>
            </a:r>
            <a:endParaRPr lang="en-IN" sz="28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B25B62-E6C4-4B4B-80D5-A4F7DA703EAA}"/>
              </a:ext>
            </a:extLst>
          </p:cNvPr>
          <p:cNvSpPr txBox="1"/>
          <p:nvPr/>
        </p:nvSpPr>
        <p:spPr>
          <a:xfrm>
            <a:off x="4590055" y="5280361"/>
            <a:ext cx="196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Dashboard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714785-2399-4EDF-AFAF-EAA2C088AC28}"/>
              </a:ext>
            </a:extLst>
          </p:cNvPr>
          <p:cNvSpPr txBox="1"/>
          <p:nvPr/>
        </p:nvSpPr>
        <p:spPr>
          <a:xfrm>
            <a:off x="6553198" y="210034"/>
            <a:ext cx="3021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Provide link with Google Form</a:t>
            </a:r>
            <a:endParaRPr lang="en-IN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F869F9-4544-4A55-9C9D-3EBE9318DDE5}"/>
              </a:ext>
            </a:extLst>
          </p:cNvPr>
          <p:cNvSpPr txBox="1"/>
          <p:nvPr/>
        </p:nvSpPr>
        <p:spPr>
          <a:xfrm>
            <a:off x="9091583" y="6488668"/>
            <a:ext cx="179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75493C-082A-4C3E-A550-D58BCD8670CB}"/>
              </a:ext>
            </a:extLst>
          </p:cNvPr>
          <p:cNvSpPr txBox="1"/>
          <p:nvPr/>
        </p:nvSpPr>
        <p:spPr>
          <a:xfrm>
            <a:off x="6786282" y="3617220"/>
            <a:ext cx="217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Excel Sheet</a:t>
            </a:r>
            <a:endParaRPr lang="en-IN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F899378-EEA5-445B-B991-7E93CA1B74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48" y="265652"/>
            <a:ext cx="1632752" cy="1355184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C3D8EDF-634D-4478-835E-AB9DD19D58FF}"/>
              </a:ext>
            </a:extLst>
          </p:cNvPr>
          <p:cNvCxnSpPr>
            <a:cxnSpLocks/>
          </p:cNvCxnSpPr>
          <p:nvPr/>
        </p:nvCxnSpPr>
        <p:spPr>
          <a:xfrm flipH="1" flipV="1">
            <a:off x="2590813" y="1837764"/>
            <a:ext cx="1173003" cy="1097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0128E36-B938-4D5D-AD34-0D7242475C5A}"/>
              </a:ext>
            </a:extLst>
          </p:cNvPr>
          <p:cNvSpPr txBox="1"/>
          <p:nvPr/>
        </p:nvSpPr>
        <p:spPr>
          <a:xfrm>
            <a:off x="1273256" y="1764212"/>
            <a:ext cx="136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Jitsi 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89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691</TotalTime>
  <Words>933</Words>
  <Application>Microsoft Office PowerPoint</Application>
  <PresentationFormat>Widescreen</PresentationFormat>
  <Paragraphs>139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Google Sans Mono</vt:lpstr>
      <vt:lpstr>Times New Roman</vt:lpstr>
      <vt:lpstr>Trebuchet MS</vt:lpstr>
      <vt:lpstr>Wingdings</vt:lpstr>
      <vt:lpstr>Wingdings 3</vt:lpstr>
      <vt:lpstr>Facet</vt:lpstr>
      <vt:lpstr>      Presentation on Distributed Online Learning &amp; Session Tracking</vt:lpstr>
      <vt:lpstr>OUTLINE</vt:lpstr>
      <vt:lpstr>INTRODUCTION </vt:lpstr>
      <vt:lpstr>PROBLEM STATEMENT</vt:lpstr>
      <vt:lpstr>MOTIVATION</vt:lpstr>
      <vt:lpstr>OBJECTIVES</vt:lpstr>
      <vt:lpstr>PROPOSED SOLUTION</vt:lpstr>
      <vt:lpstr>S</vt:lpstr>
      <vt:lpstr>PowerPoint Presentation</vt:lpstr>
      <vt:lpstr>MODULES OF THE SYSTEM</vt:lpstr>
      <vt:lpstr>TECHNOLOGIES USED</vt:lpstr>
      <vt:lpstr>DATABASE DESIGN</vt:lpstr>
      <vt:lpstr>PowerPoint Presentation</vt:lpstr>
      <vt:lpstr>FEATURES</vt:lpstr>
      <vt:lpstr>DATABASE DESIGN</vt:lpstr>
      <vt:lpstr>PowerPoint Presentation</vt:lpstr>
      <vt:lpstr>PowerPoint Presentation</vt:lpstr>
      <vt:lpstr>PowerPoint Presentation</vt:lpstr>
      <vt:lpstr>API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SESSION TRACKING PART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 Faced</vt:lpstr>
      <vt:lpstr>Solutions Implemented</vt:lpstr>
      <vt:lpstr>FUTURE SCOPE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Distributed Online Learning &amp; Session Tracking</dc:title>
  <dc:creator>Sai</dc:creator>
  <cp:lastModifiedBy>Classic_User</cp:lastModifiedBy>
  <cp:revision>176</cp:revision>
  <dcterms:created xsi:type="dcterms:W3CDTF">2024-11-11T14:33:30Z</dcterms:created>
  <dcterms:modified xsi:type="dcterms:W3CDTF">2025-08-08T06:52:43Z</dcterms:modified>
</cp:coreProperties>
</file>