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58" r:id="rId4"/>
    <p:sldId id="259" r:id="rId5"/>
    <p:sldId id="260" r:id="rId6"/>
    <p:sldId id="261" r:id="rId7"/>
    <p:sldId id="263" r:id="rId8"/>
    <p:sldId id="274" r:id="rId9"/>
    <p:sldId id="289" r:id="rId10"/>
    <p:sldId id="275" r:id="rId11"/>
    <p:sldId id="290" r:id="rId12"/>
    <p:sldId id="291" r:id="rId13"/>
    <p:sldId id="292" r:id="rId14"/>
    <p:sldId id="293" r:id="rId15"/>
    <p:sldId id="294" r:id="rId16"/>
    <p:sldId id="276" r:id="rId17"/>
    <p:sldId id="295" r:id="rId18"/>
    <p:sldId id="296" r:id="rId19"/>
    <p:sldId id="297" r:id="rId20"/>
    <p:sldId id="271"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C8532-D056-4AC3-8DC6-D2EEE138CED7}" type="datetimeFigureOut">
              <a:rPr lang="en-IN" smtClean="0"/>
              <a:t>23-12-2022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51F0F-DC2F-4247-BD84-B471575C7C2E}" type="slidenum">
              <a:rPr lang="en-IN" smtClean="0"/>
              <a:t>‹#›</a:t>
            </a:fld>
            <a:endParaRPr lang="en-IN"/>
          </a:p>
        </p:txBody>
      </p:sp>
    </p:spTree>
    <p:extLst>
      <p:ext uri="{BB962C8B-B14F-4D97-AF65-F5344CB8AC3E}">
        <p14:creationId xmlns:p14="http://schemas.microsoft.com/office/powerpoint/2010/main" val="8787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E51F0F-DC2F-4247-BD84-B471575C7C2E}" type="slidenum">
              <a:rPr lang="en-IN" smtClean="0"/>
              <a:t>20</a:t>
            </a:fld>
            <a:endParaRPr lang="en-IN"/>
          </a:p>
        </p:txBody>
      </p:sp>
    </p:spTree>
    <p:extLst>
      <p:ext uri="{BB962C8B-B14F-4D97-AF65-F5344CB8AC3E}">
        <p14:creationId xmlns:p14="http://schemas.microsoft.com/office/powerpoint/2010/main" val="2466580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0603F5A-19E7-4E57-A491-E30ED0B50C74}" type="datetimeFigureOut">
              <a:rPr lang="en-US" smtClean="0"/>
              <a:pPr/>
              <a:t>12/23/2022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8288CB9-45B2-4BF9-B61F-167AE81E867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603F5A-19E7-4E57-A491-E30ED0B50C74}" type="datetimeFigureOut">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288CB9-45B2-4BF9-B61F-167AE81E867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603F5A-19E7-4E57-A491-E30ED0B50C74}" type="datetimeFigureOut">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288CB9-45B2-4BF9-B61F-167AE81E867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0603F5A-19E7-4E57-A491-E30ED0B50C74}" type="datetimeFigureOut">
              <a:rPr lang="en-US" smtClean="0"/>
              <a:pPr/>
              <a:t>12/23/2022</a:t>
            </a:fld>
            <a:endParaRPr lang="en-US" dirty="0"/>
          </a:p>
        </p:txBody>
      </p:sp>
      <p:sp>
        <p:nvSpPr>
          <p:cNvPr id="9" name="Slide Number Placeholder 8"/>
          <p:cNvSpPr>
            <a:spLocks noGrp="1"/>
          </p:cNvSpPr>
          <p:nvPr>
            <p:ph type="sldNum" sz="quarter" idx="15"/>
          </p:nvPr>
        </p:nvSpPr>
        <p:spPr/>
        <p:txBody>
          <a:bodyPr rtlCol="0"/>
          <a:lstStyle/>
          <a:p>
            <a:fld id="{68288CB9-45B2-4BF9-B61F-167AE81E8674}"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0603F5A-19E7-4E57-A491-E30ED0B50C74}" type="datetimeFigureOut">
              <a:rPr lang="en-US" smtClean="0"/>
              <a:pPr/>
              <a:t>12/23/2022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68288CB9-45B2-4BF9-B61F-167AE81E867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0603F5A-19E7-4E57-A491-E30ED0B50C74}" type="datetimeFigureOut">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288CB9-45B2-4BF9-B61F-167AE81E8674}"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0603F5A-19E7-4E57-A491-E30ED0B50C74}" type="datetimeFigureOut">
              <a:rPr lang="en-US" smtClean="0"/>
              <a:pPr/>
              <a:t>12/23/2022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288CB9-45B2-4BF9-B61F-167AE81E8674}"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0603F5A-19E7-4E57-A491-E30ED0B50C74}" type="datetimeFigureOut">
              <a:rPr lang="en-US" smtClean="0"/>
              <a:pPr/>
              <a:t>12/23/2022</a:t>
            </a:fld>
            <a:endParaRPr lang="en-US" dirty="0"/>
          </a:p>
        </p:txBody>
      </p:sp>
      <p:sp>
        <p:nvSpPr>
          <p:cNvPr id="7" name="Slide Number Placeholder 6"/>
          <p:cNvSpPr>
            <a:spLocks noGrp="1"/>
          </p:cNvSpPr>
          <p:nvPr>
            <p:ph type="sldNum" sz="quarter" idx="11"/>
          </p:nvPr>
        </p:nvSpPr>
        <p:spPr/>
        <p:txBody>
          <a:bodyPr rtlCol="0"/>
          <a:lstStyle/>
          <a:p>
            <a:fld id="{68288CB9-45B2-4BF9-B61F-167AE81E8674}"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03F5A-19E7-4E57-A491-E30ED0B50C74}" type="datetimeFigureOut">
              <a:rPr lang="en-US" smtClean="0"/>
              <a:pPr/>
              <a:t>12/23/2022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288CB9-45B2-4BF9-B61F-167AE81E867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0603F5A-19E7-4E57-A491-E30ED0B50C74}" type="datetimeFigureOut">
              <a:rPr lang="en-US" smtClean="0"/>
              <a:pPr/>
              <a:t>12/23/2022</a:t>
            </a:fld>
            <a:endParaRPr lang="en-US" dirty="0"/>
          </a:p>
        </p:txBody>
      </p:sp>
      <p:sp>
        <p:nvSpPr>
          <p:cNvPr id="22" name="Slide Number Placeholder 21"/>
          <p:cNvSpPr>
            <a:spLocks noGrp="1"/>
          </p:cNvSpPr>
          <p:nvPr>
            <p:ph type="sldNum" sz="quarter" idx="15"/>
          </p:nvPr>
        </p:nvSpPr>
        <p:spPr/>
        <p:txBody>
          <a:bodyPr rtlCol="0"/>
          <a:lstStyle/>
          <a:p>
            <a:fld id="{68288CB9-45B2-4BF9-B61F-167AE81E8674}"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0603F5A-19E7-4E57-A491-E30ED0B50C74}" type="datetimeFigureOut">
              <a:rPr lang="en-US" smtClean="0"/>
              <a:pPr/>
              <a:t>12/23/2022</a:t>
            </a:fld>
            <a:endParaRPr lang="en-US" dirty="0"/>
          </a:p>
        </p:txBody>
      </p:sp>
      <p:sp>
        <p:nvSpPr>
          <p:cNvPr id="18" name="Slide Number Placeholder 17"/>
          <p:cNvSpPr>
            <a:spLocks noGrp="1"/>
          </p:cNvSpPr>
          <p:nvPr>
            <p:ph type="sldNum" sz="quarter" idx="11"/>
          </p:nvPr>
        </p:nvSpPr>
        <p:spPr/>
        <p:txBody>
          <a:bodyPr rtlCol="0"/>
          <a:lstStyle/>
          <a:p>
            <a:fld id="{68288CB9-45B2-4BF9-B61F-167AE81E8674}"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0603F5A-19E7-4E57-A491-E30ED0B50C74}" type="datetimeFigureOut">
              <a:rPr lang="en-US" smtClean="0"/>
              <a:pPr/>
              <a:t>12/23/2022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8288CB9-45B2-4BF9-B61F-167AE81E867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066800"/>
            <a:ext cx="6172200" cy="1894362"/>
          </a:xfrm>
        </p:spPr>
        <p:txBody>
          <a:bodyPr>
            <a:normAutofit/>
          </a:bodyPr>
          <a:lstStyle/>
          <a:p>
            <a:pPr algn="ctr"/>
            <a:r>
              <a:rPr lang="en-US" sz="4000" dirty="0">
                <a:solidFill>
                  <a:schemeClr val="tx1"/>
                </a:solidFill>
                <a:latin typeface="Arturo Trial" panose="02000503020000020004" pitchFamily="2" charset="0"/>
              </a:rPr>
              <a:t>Project On Currency Exchange</a:t>
            </a:r>
          </a:p>
        </p:txBody>
      </p:sp>
      <p:sp>
        <p:nvSpPr>
          <p:cNvPr id="3" name="Subtitle 2"/>
          <p:cNvSpPr>
            <a:spLocks noGrp="1"/>
          </p:cNvSpPr>
          <p:nvPr>
            <p:ph type="subTitle" idx="1"/>
          </p:nvPr>
        </p:nvSpPr>
        <p:spPr>
          <a:xfrm>
            <a:off x="2819400" y="4419600"/>
            <a:ext cx="6172200" cy="1371600"/>
          </a:xfrm>
        </p:spPr>
        <p:txBody>
          <a:bodyPr>
            <a:normAutofit lnSpcReduction="10000"/>
          </a:bodyPr>
          <a:lstStyle/>
          <a:p>
            <a:pPr algn="r"/>
            <a:r>
              <a:rPr lang="en-US" dirty="0">
                <a:solidFill>
                  <a:schemeClr val="tx1"/>
                </a:solidFill>
                <a:latin typeface="Arial Black" panose="020B0A04020102020204" pitchFamily="34" charset="0"/>
              </a:rPr>
              <a:t>By</a:t>
            </a:r>
          </a:p>
          <a:p>
            <a:pPr algn="r"/>
            <a:r>
              <a:rPr lang="en-US" dirty="0">
                <a:solidFill>
                  <a:schemeClr val="tx1"/>
                </a:solidFill>
                <a:latin typeface="Arial Black" panose="020B0A04020102020204" pitchFamily="34" charset="0"/>
              </a:rPr>
              <a:t>Nirmalya Datta</a:t>
            </a:r>
          </a:p>
          <a:p>
            <a:pPr algn="r"/>
            <a:r>
              <a:rPr lang="en-US" dirty="0">
                <a:solidFill>
                  <a:schemeClr val="tx1"/>
                </a:solidFill>
                <a:latin typeface="Arial Black" panose="020B0A04020102020204" pitchFamily="34" charset="0"/>
              </a:rPr>
              <a:t>Roll No : 2001610130048</a:t>
            </a:r>
          </a:p>
          <a:p>
            <a:pPr algn="r"/>
            <a:r>
              <a:rPr lang="en-US" dirty="0">
                <a:solidFill>
                  <a:schemeClr val="tx1"/>
                </a:solidFill>
                <a:latin typeface="Arial Black" panose="020B0A04020102020204" pitchFamily="34" charset="0"/>
              </a:rPr>
              <a:t>Branch: Information Technology</a:t>
            </a:r>
          </a:p>
        </p:txBody>
      </p:sp>
    </p:spTree>
    <p:extLst>
      <p:ext uri="{BB962C8B-B14F-4D97-AF65-F5344CB8AC3E}">
        <p14:creationId xmlns:p14="http://schemas.microsoft.com/office/powerpoint/2010/main" val="4012031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467600" cy="457200"/>
          </a:xfrm>
        </p:spPr>
        <p:txBody>
          <a:bodyPr>
            <a:noAutofit/>
          </a:bodyPr>
          <a:lstStyle/>
          <a:p>
            <a:r>
              <a:rPr lang="en-US" sz="3600" dirty="0">
                <a:solidFill>
                  <a:schemeClr val="tx1"/>
                </a:solidFill>
                <a:latin typeface="Arturo Trial" panose="02000503020000020004" pitchFamily="2" charset="0"/>
              </a:rPr>
              <a:t>CSS</a:t>
            </a:r>
          </a:p>
        </p:txBody>
      </p:sp>
      <p:sp>
        <p:nvSpPr>
          <p:cNvPr id="3" name="Content Placeholder 2"/>
          <p:cNvSpPr>
            <a:spLocks noGrp="1"/>
          </p:cNvSpPr>
          <p:nvPr>
            <p:ph sz="quarter" idx="1"/>
          </p:nvPr>
        </p:nvSpPr>
        <p:spPr>
          <a:xfrm>
            <a:off x="457200" y="762000"/>
            <a:ext cx="7467600" cy="4648200"/>
          </a:xfrm>
        </p:spPr>
        <p:txBody>
          <a:bodyPr>
            <a:noAutofit/>
          </a:bodyPr>
          <a:lstStyle/>
          <a:p>
            <a:pPr algn="just">
              <a:buNone/>
            </a:pPr>
            <a:r>
              <a:rPr lang="en-US" sz="1600" dirty="0">
                <a:latin typeface="Georgia" panose="02040502050405020303" pitchFamily="18" charset="0"/>
              </a:rPr>
              <a:t>/* Import Google Font - Poppins */</a:t>
            </a:r>
          </a:p>
          <a:p>
            <a:pPr algn="just">
              <a:buNone/>
            </a:pPr>
            <a:r>
              <a:rPr lang="en-US" sz="1600" dirty="0">
                <a:latin typeface="Georgia" panose="02040502050405020303" pitchFamily="18" charset="0"/>
              </a:rPr>
              <a:t>@import </a:t>
            </a:r>
            <a:r>
              <a:rPr lang="en-US" sz="1600" dirty="0" err="1">
                <a:latin typeface="Georgia" panose="02040502050405020303" pitchFamily="18" charset="0"/>
              </a:rPr>
              <a:t>url</a:t>
            </a:r>
            <a:r>
              <a:rPr lang="en-US" sz="1600" dirty="0">
                <a:latin typeface="Georgia" panose="02040502050405020303" pitchFamily="18" charset="0"/>
              </a:rPr>
              <a:t>('https://fonts.googleapis.com/css2?family=Poppins:wght@400;500;600;700&amp;display=swap');</a:t>
            </a:r>
          </a:p>
          <a:p>
            <a:pPr algn="just">
              <a:buNone/>
            </a:pPr>
            <a:r>
              <a:rPr lang="en-US" sz="1600" dirty="0">
                <a:latin typeface="Georgia" panose="02040502050405020303" pitchFamily="18" charset="0"/>
              </a:rPr>
              <a:t>*{</a:t>
            </a:r>
          </a:p>
          <a:p>
            <a:pPr algn="just">
              <a:buNone/>
            </a:pPr>
            <a:r>
              <a:rPr lang="en-US" sz="1600" dirty="0">
                <a:latin typeface="Georgia" panose="02040502050405020303" pitchFamily="18" charset="0"/>
              </a:rPr>
              <a:t>  margin: 0;</a:t>
            </a:r>
          </a:p>
          <a:p>
            <a:pPr algn="just">
              <a:buNone/>
            </a:pPr>
            <a:r>
              <a:rPr lang="en-US" sz="1600" dirty="0">
                <a:latin typeface="Georgia" panose="02040502050405020303" pitchFamily="18" charset="0"/>
              </a:rPr>
              <a:t>  padding: 0;</a:t>
            </a:r>
          </a:p>
          <a:p>
            <a:pPr algn="just">
              <a:buNone/>
            </a:pPr>
            <a:r>
              <a:rPr lang="en-US" sz="1600" dirty="0">
                <a:latin typeface="Georgia" panose="02040502050405020303" pitchFamily="18" charset="0"/>
              </a:rPr>
              <a:t>  box-sizing: border-box;</a:t>
            </a:r>
          </a:p>
          <a:p>
            <a:pPr algn="just">
              <a:buNone/>
            </a:pPr>
            <a:r>
              <a:rPr lang="en-US" sz="1600" dirty="0">
                <a:latin typeface="Georgia" panose="02040502050405020303" pitchFamily="18" charset="0"/>
              </a:rPr>
              <a:t>  font-family: 'Poppins', sans-serif;</a:t>
            </a:r>
          </a:p>
          <a:p>
            <a:pPr algn="just">
              <a:buNone/>
            </a:pPr>
            <a:r>
              <a:rPr lang="en-US" sz="1600" dirty="0">
                <a:latin typeface="Georgia" panose="02040502050405020303" pitchFamily="18" charset="0"/>
              </a:rPr>
              <a:t>}</a:t>
            </a:r>
          </a:p>
          <a:p>
            <a:pPr algn="just">
              <a:buNone/>
            </a:pPr>
            <a:r>
              <a:rPr lang="en-US" sz="1600" dirty="0">
                <a:latin typeface="Georgia" panose="02040502050405020303" pitchFamily="18" charset="0"/>
              </a:rPr>
              <a:t>body{</a:t>
            </a:r>
          </a:p>
          <a:p>
            <a:pPr algn="just">
              <a:buNone/>
            </a:pPr>
            <a:r>
              <a:rPr lang="en-US" sz="1600" dirty="0">
                <a:latin typeface="Georgia" panose="02040502050405020303" pitchFamily="18" charset="0"/>
              </a:rPr>
              <a:t>  display: flex;</a:t>
            </a:r>
          </a:p>
          <a:p>
            <a:pPr algn="just">
              <a:buNone/>
            </a:pPr>
            <a:r>
              <a:rPr lang="en-US" sz="1600" dirty="0">
                <a:latin typeface="Georgia" panose="02040502050405020303" pitchFamily="18" charset="0"/>
              </a:rPr>
              <a:t>  align-items: center;</a:t>
            </a:r>
          </a:p>
          <a:p>
            <a:pPr algn="just">
              <a:buNone/>
            </a:pPr>
            <a:r>
              <a:rPr lang="en-US" sz="1600" dirty="0">
                <a:latin typeface="Georgia" panose="02040502050405020303" pitchFamily="18" charset="0"/>
              </a:rPr>
              <a:t>  justify-content: center;</a:t>
            </a:r>
          </a:p>
          <a:p>
            <a:pPr algn="just">
              <a:buNone/>
            </a:pPr>
            <a:r>
              <a:rPr lang="en-US" sz="1600" dirty="0">
                <a:latin typeface="Georgia" panose="02040502050405020303" pitchFamily="18" charset="0"/>
              </a:rPr>
              <a:t>  min-height: 100vh;</a:t>
            </a:r>
          </a:p>
          <a:p>
            <a:pPr algn="just">
              <a:buNone/>
            </a:pPr>
            <a:r>
              <a:rPr lang="en-US" sz="1600" dirty="0">
                <a:latin typeface="Georgia" panose="02040502050405020303" pitchFamily="18" charset="0"/>
              </a:rPr>
              <a:t>  padding: 0 10px;</a:t>
            </a:r>
          </a:p>
          <a:p>
            <a:pPr algn="just">
              <a:buNone/>
            </a:pPr>
            <a:r>
              <a:rPr lang="en-US" sz="1600" dirty="0">
                <a:latin typeface="Georgia" panose="02040502050405020303" pitchFamily="18" charset="0"/>
              </a:rPr>
              <a:t>  background: #675AFE;</a:t>
            </a:r>
          </a:p>
          <a:p>
            <a:pPr algn="just">
              <a:buNone/>
            </a:pPr>
            <a:r>
              <a:rPr lang="en-US" sz="1600" dirty="0">
                <a:latin typeface="Georgia" panose="02040502050405020303"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55CF42-0B19-50BB-C967-C0DA24EFE195}"/>
              </a:ext>
            </a:extLst>
          </p:cNvPr>
          <p:cNvSpPr txBox="1"/>
          <p:nvPr/>
        </p:nvSpPr>
        <p:spPr>
          <a:xfrm>
            <a:off x="533400" y="352425"/>
            <a:ext cx="5486400" cy="6247864"/>
          </a:xfrm>
          <a:prstGeom prst="rect">
            <a:avLst/>
          </a:prstGeom>
          <a:noFill/>
        </p:spPr>
        <p:txBody>
          <a:bodyPr wrap="square">
            <a:spAutoFit/>
          </a:bodyPr>
          <a:lstStyle/>
          <a:p>
            <a:pPr algn="just">
              <a:buNone/>
            </a:pPr>
            <a:r>
              <a:rPr lang="en-US" sz="1600" dirty="0">
                <a:latin typeface="Georgia" panose="02040502050405020303" pitchFamily="18" charset="0"/>
              </a:rPr>
              <a:t>::selection{</a:t>
            </a:r>
          </a:p>
          <a:p>
            <a:pPr algn="just">
              <a:buNone/>
            </a:pPr>
            <a:r>
              <a:rPr lang="en-US" sz="1600" dirty="0">
                <a:latin typeface="Georgia" panose="02040502050405020303" pitchFamily="18" charset="0"/>
              </a:rPr>
              <a:t>  color: #fff;</a:t>
            </a:r>
          </a:p>
          <a:p>
            <a:pPr algn="just">
              <a:buNone/>
            </a:pPr>
            <a:r>
              <a:rPr lang="en-US" sz="1600" dirty="0">
                <a:latin typeface="Georgia" panose="02040502050405020303" pitchFamily="18" charset="0"/>
              </a:rPr>
              <a:t>  background: #675AFE;</a:t>
            </a:r>
          </a:p>
          <a:p>
            <a:pPr algn="just">
              <a:buNone/>
            </a:pPr>
            <a:r>
              <a:rPr lang="en-US" sz="1600" dirty="0">
                <a:latin typeface="Georgia" panose="02040502050405020303" pitchFamily="18" charset="0"/>
              </a:rPr>
              <a:t>}</a:t>
            </a:r>
          </a:p>
          <a:p>
            <a:pPr algn="just">
              <a:buNone/>
            </a:pPr>
            <a:r>
              <a:rPr lang="en-US" sz="1600" dirty="0">
                <a:latin typeface="Georgia" panose="02040502050405020303" pitchFamily="18" charset="0"/>
              </a:rPr>
              <a:t>.wrapper{</a:t>
            </a:r>
          </a:p>
          <a:p>
            <a:pPr algn="just">
              <a:buNone/>
            </a:pPr>
            <a:r>
              <a:rPr lang="en-US" sz="1600" dirty="0">
                <a:latin typeface="Georgia" panose="02040502050405020303" pitchFamily="18" charset="0"/>
              </a:rPr>
              <a:t>  width: 370px;</a:t>
            </a:r>
          </a:p>
          <a:p>
            <a:pPr algn="just">
              <a:buNone/>
            </a:pPr>
            <a:r>
              <a:rPr lang="en-US" sz="1600" dirty="0">
                <a:latin typeface="Georgia" panose="02040502050405020303" pitchFamily="18" charset="0"/>
              </a:rPr>
              <a:t>  padding: 30px;</a:t>
            </a:r>
          </a:p>
          <a:p>
            <a:pPr algn="just">
              <a:buNone/>
            </a:pPr>
            <a:r>
              <a:rPr lang="en-US" sz="1600" dirty="0">
                <a:latin typeface="Georgia" panose="02040502050405020303" pitchFamily="18" charset="0"/>
              </a:rPr>
              <a:t>  border-radius: 7px;</a:t>
            </a:r>
          </a:p>
          <a:p>
            <a:pPr algn="just">
              <a:buNone/>
            </a:pPr>
            <a:r>
              <a:rPr lang="en-US" sz="1600" dirty="0">
                <a:latin typeface="Georgia" panose="02040502050405020303" pitchFamily="18" charset="0"/>
              </a:rPr>
              <a:t>  background: #fff;</a:t>
            </a:r>
          </a:p>
          <a:p>
            <a:pPr algn="just">
              <a:buNone/>
            </a:pPr>
            <a:r>
              <a:rPr lang="en-US" sz="1600" dirty="0">
                <a:latin typeface="Georgia" panose="02040502050405020303" pitchFamily="18" charset="0"/>
              </a:rPr>
              <a:t>  box-shadow: 7px </a:t>
            </a:r>
            <a:r>
              <a:rPr lang="en-US" sz="1600" dirty="0" err="1">
                <a:latin typeface="Georgia" panose="02040502050405020303" pitchFamily="18" charset="0"/>
              </a:rPr>
              <a:t>7px</a:t>
            </a:r>
            <a:r>
              <a:rPr lang="en-US" sz="1600" dirty="0">
                <a:latin typeface="Georgia" panose="02040502050405020303" pitchFamily="18" charset="0"/>
              </a:rPr>
              <a:t> 20px </a:t>
            </a:r>
            <a:r>
              <a:rPr lang="en-US" sz="1600" dirty="0" err="1">
                <a:latin typeface="Georgia" panose="02040502050405020303" pitchFamily="18" charset="0"/>
              </a:rPr>
              <a:t>rgba</a:t>
            </a:r>
            <a:r>
              <a:rPr lang="en-US" sz="1600" dirty="0">
                <a:latin typeface="Georgia" panose="02040502050405020303" pitchFamily="18" charset="0"/>
              </a:rPr>
              <a:t>(0, 0, 0, 0.05);</a:t>
            </a:r>
          </a:p>
          <a:p>
            <a:pPr algn="just">
              <a:buNone/>
            </a:pPr>
            <a:r>
              <a:rPr lang="en-US" sz="1600" dirty="0">
                <a:latin typeface="Georgia" panose="02040502050405020303" pitchFamily="18" charset="0"/>
              </a:rPr>
              <a:t>}</a:t>
            </a:r>
          </a:p>
          <a:p>
            <a:pPr algn="just">
              <a:buNone/>
            </a:pPr>
            <a:r>
              <a:rPr lang="en-US" sz="1600" dirty="0">
                <a:latin typeface="Georgia" panose="02040502050405020303" pitchFamily="18" charset="0"/>
              </a:rPr>
              <a:t>.wrapper header{</a:t>
            </a:r>
          </a:p>
          <a:p>
            <a:pPr algn="just">
              <a:buNone/>
            </a:pPr>
            <a:r>
              <a:rPr lang="en-US" sz="1600" dirty="0">
                <a:latin typeface="Georgia" panose="02040502050405020303" pitchFamily="18" charset="0"/>
              </a:rPr>
              <a:t>  font-size: 28px;</a:t>
            </a:r>
          </a:p>
          <a:p>
            <a:pPr algn="just">
              <a:buNone/>
            </a:pPr>
            <a:r>
              <a:rPr lang="en-US" sz="1600" dirty="0">
                <a:latin typeface="Georgia" panose="02040502050405020303" pitchFamily="18" charset="0"/>
              </a:rPr>
              <a:t>  font-weight: 500;</a:t>
            </a:r>
          </a:p>
          <a:p>
            <a:pPr algn="just">
              <a:buNone/>
            </a:pPr>
            <a:r>
              <a:rPr lang="en-US" sz="1600" dirty="0">
                <a:latin typeface="Georgia" panose="02040502050405020303" pitchFamily="18" charset="0"/>
              </a:rPr>
              <a:t>  text-align: center;</a:t>
            </a:r>
          </a:p>
          <a:p>
            <a:pPr algn="just">
              <a:buNone/>
            </a:pPr>
            <a:r>
              <a:rPr lang="en-US" sz="1600" dirty="0">
                <a:latin typeface="Georgia" panose="02040502050405020303" pitchFamily="18" charset="0"/>
              </a:rPr>
              <a:t>}</a:t>
            </a:r>
          </a:p>
          <a:p>
            <a:pPr algn="just">
              <a:buNone/>
            </a:pPr>
            <a:r>
              <a:rPr lang="en-US" sz="1600" dirty="0">
                <a:latin typeface="Georgia" panose="02040502050405020303" pitchFamily="18" charset="0"/>
              </a:rPr>
              <a:t>.wrapper form{</a:t>
            </a:r>
          </a:p>
          <a:p>
            <a:pPr algn="just">
              <a:buNone/>
            </a:pPr>
            <a:r>
              <a:rPr lang="en-US" sz="1600" dirty="0">
                <a:latin typeface="Georgia" panose="02040502050405020303" pitchFamily="18" charset="0"/>
              </a:rPr>
              <a:t>  margin: 40px 0 20px 0;</a:t>
            </a:r>
          </a:p>
          <a:p>
            <a:pPr algn="just">
              <a:buNone/>
            </a:pPr>
            <a:r>
              <a:rPr lang="en-US" sz="1600" dirty="0">
                <a:latin typeface="Georgia" panose="02040502050405020303" pitchFamily="18" charset="0"/>
              </a:rPr>
              <a:t>}</a:t>
            </a:r>
          </a:p>
          <a:p>
            <a:pPr algn="just">
              <a:buNone/>
            </a:pPr>
            <a:r>
              <a:rPr lang="en-US" sz="1600" dirty="0">
                <a:latin typeface="Georgia" panose="02040502050405020303" pitchFamily="18" charset="0"/>
              </a:rPr>
              <a:t>form :where(input, select, button){</a:t>
            </a:r>
          </a:p>
          <a:p>
            <a:pPr algn="just">
              <a:buNone/>
            </a:pPr>
            <a:r>
              <a:rPr lang="en-US" sz="1600" dirty="0">
                <a:latin typeface="Georgia" panose="02040502050405020303" pitchFamily="18" charset="0"/>
              </a:rPr>
              <a:t>  width: 100%;</a:t>
            </a:r>
          </a:p>
          <a:p>
            <a:pPr algn="just">
              <a:buNone/>
            </a:pPr>
            <a:r>
              <a:rPr lang="en-US" sz="1600" dirty="0">
                <a:latin typeface="Georgia" panose="02040502050405020303" pitchFamily="18" charset="0"/>
              </a:rPr>
              <a:t>  outline: none;</a:t>
            </a:r>
          </a:p>
          <a:p>
            <a:pPr algn="just">
              <a:buNone/>
            </a:pPr>
            <a:r>
              <a:rPr lang="en-US" sz="1600" dirty="0">
                <a:latin typeface="Georgia" panose="02040502050405020303" pitchFamily="18" charset="0"/>
              </a:rPr>
              <a:t>  border-radius: 5px;</a:t>
            </a:r>
          </a:p>
          <a:p>
            <a:pPr algn="just">
              <a:buNone/>
            </a:pPr>
            <a:r>
              <a:rPr lang="en-US" sz="1600" dirty="0">
                <a:latin typeface="Georgia" panose="02040502050405020303" pitchFamily="18" charset="0"/>
              </a:rPr>
              <a:t>  border: none;</a:t>
            </a:r>
          </a:p>
          <a:p>
            <a:pPr algn="just">
              <a:buNone/>
            </a:pPr>
            <a:r>
              <a:rPr lang="en-US" sz="1600" dirty="0">
                <a:latin typeface="Georgia" panose="02040502050405020303" pitchFamily="18" charset="0"/>
              </a:rPr>
              <a:t>}</a:t>
            </a:r>
          </a:p>
        </p:txBody>
      </p:sp>
    </p:spTree>
    <p:extLst>
      <p:ext uri="{BB962C8B-B14F-4D97-AF65-F5344CB8AC3E}">
        <p14:creationId xmlns:p14="http://schemas.microsoft.com/office/powerpoint/2010/main" val="16942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7A093D-7268-1EFC-FC4E-86CF901E29CB}"/>
              </a:ext>
            </a:extLst>
          </p:cNvPr>
          <p:cNvSpPr txBox="1"/>
          <p:nvPr/>
        </p:nvSpPr>
        <p:spPr>
          <a:xfrm>
            <a:off x="533400" y="627132"/>
            <a:ext cx="6324600" cy="5909310"/>
          </a:xfrm>
          <a:prstGeom prst="rect">
            <a:avLst/>
          </a:prstGeom>
          <a:noFill/>
        </p:spPr>
        <p:txBody>
          <a:bodyPr wrap="square">
            <a:spAutoFit/>
          </a:bodyPr>
          <a:lstStyle/>
          <a:p>
            <a:r>
              <a:rPr lang="en-IN" dirty="0"/>
              <a:t>form p{</a:t>
            </a:r>
          </a:p>
          <a:p>
            <a:r>
              <a:rPr lang="en-IN" dirty="0"/>
              <a:t>  font-size: 18px;</a:t>
            </a:r>
          </a:p>
          <a:p>
            <a:r>
              <a:rPr lang="en-IN" dirty="0"/>
              <a:t>  margin-bottom: 5px;</a:t>
            </a:r>
          </a:p>
          <a:p>
            <a:r>
              <a:rPr lang="en-IN" dirty="0"/>
              <a:t>}</a:t>
            </a:r>
          </a:p>
          <a:p>
            <a:r>
              <a:rPr lang="en-IN" dirty="0"/>
              <a:t>form input{</a:t>
            </a:r>
          </a:p>
          <a:p>
            <a:r>
              <a:rPr lang="en-IN" dirty="0"/>
              <a:t>  height: 50px;</a:t>
            </a:r>
          </a:p>
          <a:p>
            <a:r>
              <a:rPr lang="en-IN" dirty="0"/>
              <a:t>  font-size: 17px;</a:t>
            </a:r>
          </a:p>
          <a:p>
            <a:r>
              <a:rPr lang="en-IN" dirty="0"/>
              <a:t>  padding: 0 15px;</a:t>
            </a:r>
          </a:p>
          <a:p>
            <a:r>
              <a:rPr lang="en-IN" dirty="0"/>
              <a:t>  border: 1px solid #999;</a:t>
            </a:r>
          </a:p>
          <a:p>
            <a:r>
              <a:rPr lang="en-IN" dirty="0"/>
              <a:t>}</a:t>
            </a:r>
          </a:p>
          <a:p>
            <a:r>
              <a:rPr lang="en-IN" dirty="0"/>
              <a:t>form </a:t>
            </a:r>
            <a:r>
              <a:rPr lang="en-IN" dirty="0" err="1"/>
              <a:t>input:focus</a:t>
            </a:r>
            <a:r>
              <a:rPr lang="en-IN" dirty="0"/>
              <a:t>{</a:t>
            </a:r>
          </a:p>
          <a:p>
            <a:r>
              <a:rPr lang="en-IN" dirty="0"/>
              <a:t>  padding: 0 14px;</a:t>
            </a:r>
          </a:p>
          <a:p>
            <a:r>
              <a:rPr lang="en-IN" dirty="0"/>
              <a:t>  border: 2px solid #675AFE;</a:t>
            </a:r>
          </a:p>
          <a:p>
            <a:r>
              <a:rPr lang="en-IN" dirty="0"/>
              <a:t>}</a:t>
            </a:r>
          </a:p>
          <a:p>
            <a:r>
              <a:rPr lang="en-IN" dirty="0"/>
              <a:t>form .drop-list{</a:t>
            </a:r>
          </a:p>
          <a:p>
            <a:r>
              <a:rPr lang="en-IN" dirty="0"/>
              <a:t>  display: flex;</a:t>
            </a:r>
          </a:p>
          <a:p>
            <a:r>
              <a:rPr lang="en-IN" dirty="0"/>
              <a:t>  margin-top: 20px;</a:t>
            </a:r>
          </a:p>
          <a:p>
            <a:r>
              <a:rPr lang="en-IN" dirty="0"/>
              <a:t>  align-items: </a:t>
            </a:r>
            <a:r>
              <a:rPr lang="en-IN" dirty="0" err="1"/>
              <a:t>center</a:t>
            </a:r>
            <a:r>
              <a:rPr lang="en-IN" dirty="0"/>
              <a:t>;</a:t>
            </a:r>
          </a:p>
          <a:p>
            <a:r>
              <a:rPr lang="en-IN" dirty="0"/>
              <a:t>  justify-content: space-between;</a:t>
            </a:r>
          </a:p>
          <a:p>
            <a:r>
              <a:rPr lang="en-IN" dirty="0"/>
              <a:t>}</a:t>
            </a:r>
          </a:p>
          <a:p>
            <a:endParaRPr lang="en-IN" dirty="0"/>
          </a:p>
        </p:txBody>
      </p:sp>
    </p:spTree>
    <p:extLst>
      <p:ext uri="{BB962C8B-B14F-4D97-AF65-F5344CB8AC3E}">
        <p14:creationId xmlns:p14="http://schemas.microsoft.com/office/powerpoint/2010/main" val="193201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E1EC7C-300A-3FCA-88BC-F9305CE23D11}"/>
              </a:ext>
            </a:extLst>
          </p:cNvPr>
          <p:cNvSpPr txBox="1"/>
          <p:nvPr/>
        </p:nvSpPr>
        <p:spPr>
          <a:xfrm>
            <a:off x="609600" y="488632"/>
            <a:ext cx="6248400" cy="5909310"/>
          </a:xfrm>
          <a:prstGeom prst="rect">
            <a:avLst/>
          </a:prstGeom>
          <a:noFill/>
        </p:spPr>
        <p:txBody>
          <a:bodyPr wrap="square">
            <a:spAutoFit/>
          </a:bodyPr>
          <a:lstStyle/>
          <a:p>
            <a:r>
              <a:rPr lang="en-IN" dirty="0"/>
              <a:t>.drop-list .select-box{</a:t>
            </a:r>
          </a:p>
          <a:p>
            <a:r>
              <a:rPr lang="en-IN" dirty="0"/>
              <a:t>  display: flex;</a:t>
            </a:r>
          </a:p>
          <a:p>
            <a:r>
              <a:rPr lang="en-IN" dirty="0"/>
              <a:t>  width: 115px;</a:t>
            </a:r>
          </a:p>
          <a:p>
            <a:r>
              <a:rPr lang="en-IN" dirty="0"/>
              <a:t>  height: 45px;</a:t>
            </a:r>
          </a:p>
          <a:p>
            <a:r>
              <a:rPr lang="en-IN" dirty="0"/>
              <a:t>  align-items: </a:t>
            </a:r>
            <a:r>
              <a:rPr lang="en-IN" dirty="0" err="1"/>
              <a:t>center</a:t>
            </a:r>
            <a:r>
              <a:rPr lang="en-IN" dirty="0"/>
              <a:t>;</a:t>
            </a:r>
          </a:p>
          <a:p>
            <a:r>
              <a:rPr lang="en-IN" dirty="0"/>
              <a:t>  border-radius: 5px;</a:t>
            </a:r>
          </a:p>
          <a:p>
            <a:r>
              <a:rPr lang="en-IN" dirty="0"/>
              <a:t>  justify-content: </a:t>
            </a:r>
            <a:r>
              <a:rPr lang="en-IN" dirty="0" err="1"/>
              <a:t>center</a:t>
            </a:r>
            <a:r>
              <a:rPr lang="en-IN" dirty="0"/>
              <a:t>;</a:t>
            </a:r>
          </a:p>
          <a:p>
            <a:r>
              <a:rPr lang="en-IN" dirty="0"/>
              <a:t>  border: 1px solid #999;</a:t>
            </a:r>
          </a:p>
          <a:p>
            <a:r>
              <a:rPr lang="en-IN" dirty="0"/>
              <a:t>}</a:t>
            </a:r>
          </a:p>
          <a:p>
            <a:r>
              <a:rPr lang="en-IN" dirty="0"/>
              <a:t>.select-box </a:t>
            </a:r>
            <a:r>
              <a:rPr lang="en-IN" dirty="0" err="1"/>
              <a:t>img</a:t>
            </a:r>
            <a:r>
              <a:rPr lang="en-IN" dirty="0"/>
              <a:t>{</a:t>
            </a:r>
          </a:p>
          <a:p>
            <a:r>
              <a:rPr lang="en-IN" dirty="0"/>
              <a:t>  max-width: 21px;</a:t>
            </a:r>
          </a:p>
          <a:p>
            <a:r>
              <a:rPr lang="en-IN" dirty="0"/>
              <a:t>}</a:t>
            </a:r>
          </a:p>
          <a:p>
            <a:r>
              <a:rPr lang="en-IN" dirty="0"/>
              <a:t>.select-box select{</a:t>
            </a:r>
          </a:p>
          <a:p>
            <a:r>
              <a:rPr lang="en-IN" dirty="0"/>
              <a:t>  width: auto;</a:t>
            </a:r>
          </a:p>
          <a:p>
            <a:r>
              <a:rPr lang="en-IN" dirty="0"/>
              <a:t>  font-size: 16px;</a:t>
            </a:r>
          </a:p>
          <a:p>
            <a:r>
              <a:rPr lang="en-IN" dirty="0"/>
              <a:t>  background: none;</a:t>
            </a:r>
          </a:p>
          <a:p>
            <a:r>
              <a:rPr lang="en-IN" dirty="0"/>
              <a:t>  margin: 0 -5px 0 5px;</a:t>
            </a:r>
          </a:p>
          <a:p>
            <a:r>
              <a:rPr lang="en-IN" dirty="0"/>
              <a:t>}</a:t>
            </a:r>
          </a:p>
          <a:p>
            <a:r>
              <a:rPr lang="en-IN" dirty="0"/>
              <a:t>.select-box select::-</a:t>
            </a:r>
            <a:r>
              <a:rPr lang="en-IN" dirty="0" err="1"/>
              <a:t>webkit</a:t>
            </a:r>
            <a:r>
              <a:rPr lang="en-IN" dirty="0"/>
              <a:t>-scrollbar{</a:t>
            </a:r>
          </a:p>
          <a:p>
            <a:r>
              <a:rPr lang="en-IN" dirty="0"/>
              <a:t>  width: 8px;</a:t>
            </a:r>
          </a:p>
          <a:p>
            <a:r>
              <a:rPr lang="en-IN" dirty="0"/>
              <a:t>}</a:t>
            </a:r>
          </a:p>
        </p:txBody>
      </p:sp>
    </p:spTree>
    <p:extLst>
      <p:ext uri="{BB962C8B-B14F-4D97-AF65-F5344CB8AC3E}">
        <p14:creationId xmlns:p14="http://schemas.microsoft.com/office/powerpoint/2010/main" val="288801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89A934-B85D-BB91-E183-9201B4724297}"/>
              </a:ext>
            </a:extLst>
          </p:cNvPr>
          <p:cNvSpPr txBox="1"/>
          <p:nvPr/>
        </p:nvSpPr>
        <p:spPr>
          <a:xfrm>
            <a:off x="685800" y="904131"/>
            <a:ext cx="6172200" cy="4801314"/>
          </a:xfrm>
          <a:prstGeom prst="rect">
            <a:avLst/>
          </a:prstGeom>
          <a:noFill/>
        </p:spPr>
        <p:txBody>
          <a:bodyPr wrap="square">
            <a:spAutoFit/>
          </a:bodyPr>
          <a:lstStyle/>
          <a:p>
            <a:r>
              <a:rPr lang="en-IN" dirty="0"/>
              <a:t>.select-box select::-</a:t>
            </a:r>
            <a:r>
              <a:rPr lang="en-IN" dirty="0" err="1"/>
              <a:t>webkit</a:t>
            </a:r>
            <a:r>
              <a:rPr lang="en-IN" dirty="0"/>
              <a:t>-scrollbar-track{</a:t>
            </a:r>
          </a:p>
          <a:p>
            <a:r>
              <a:rPr lang="en-IN" dirty="0"/>
              <a:t>  background: #fff;</a:t>
            </a:r>
          </a:p>
          <a:p>
            <a:r>
              <a:rPr lang="en-IN" dirty="0"/>
              <a:t>}</a:t>
            </a:r>
          </a:p>
          <a:p>
            <a:r>
              <a:rPr lang="en-IN" dirty="0"/>
              <a:t>.select-box select::-</a:t>
            </a:r>
            <a:r>
              <a:rPr lang="en-IN" dirty="0" err="1"/>
              <a:t>webkit</a:t>
            </a:r>
            <a:r>
              <a:rPr lang="en-IN" dirty="0"/>
              <a:t>-scrollbar-thumb{</a:t>
            </a:r>
          </a:p>
          <a:p>
            <a:r>
              <a:rPr lang="en-IN" dirty="0"/>
              <a:t>  background: #888;</a:t>
            </a:r>
          </a:p>
          <a:p>
            <a:r>
              <a:rPr lang="en-IN" dirty="0"/>
              <a:t>  border-radius: 8px;</a:t>
            </a:r>
          </a:p>
          <a:p>
            <a:r>
              <a:rPr lang="en-IN" dirty="0"/>
              <a:t>  border-right: 2px solid #ffffff;</a:t>
            </a:r>
          </a:p>
          <a:p>
            <a:r>
              <a:rPr lang="en-IN" dirty="0"/>
              <a:t>}</a:t>
            </a:r>
          </a:p>
          <a:p>
            <a:r>
              <a:rPr lang="en-IN" dirty="0"/>
              <a:t>.drop-list .icon{</a:t>
            </a:r>
          </a:p>
          <a:p>
            <a:r>
              <a:rPr lang="en-IN" dirty="0"/>
              <a:t>  cursor: pointer;</a:t>
            </a:r>
          </a:p>
          <a:p>
            <a:r>
              <a:rPr lang="en-IN" dirty="0"/>
              <a:t>  margin-top: 30px;</a:t>
            </a:r>
          </a:p>
          <a:p>
            <a:r>
              <a:rPr lang="en-IN" dirty="0"/>
              <a:t>  font-size: 22px;</a:t>
            </a:r>
          </a:p>
          <a:p>
            <a:r>
              <a:rPr lang="en-IN" dirty="0"/>
              <a:t>}</a:t>
            </a:r>
          </a:p>
          <a:p>
            <a:r>
              <a:rPr lang="en-IN" dirty="0"/>
              <a:t>form .exchange-rate{</a:t>
            </a:r>
          </a:p>
          <a:p>
            <a:r>
              <a:rPr lang="en-IN" dirty="0"/>
              <a:t>  font-size: 17px;</a:t>
            </a:r>
          </a:p>
          <a:p>
            <a:r>
              <a:rPr lang="en-IN" dirty="0"/>
              <a:t>  margin: 20px 0 30px;</a:t>
            </a:r>
          </a:p>
          <a:p>
            <a:r>
              <a:rPr lang="en-IN" dirty="0"/>
              <a:t>}</a:t>
            </a:r>
          </a:p>
        </p:txBody>
      </p:sp>
    </p:spTree>
    <p:extLst>
      <p:ext uri="{BB962C8B-B14F-4D97-AF65-F5344CB8AC3E}">
        <p14:creationId xmlns:p14="http://schemas.microsoft.com/office/powerpoint/2010/main" val="3535355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568E2B-280D-0270-072F-A1EF07C12FC6}"/>
              </a:ext>
            </a:extLst>
          </p:cNvPr>
          <p:cNvSpPr txBox="1"/>
          <p:nvPr/>
        </p:nvSpPr>
        <p:spPr>
          <a:xfrm>
            <a:off x="533400" y="533401"/>
            <a:ext cx="6934200" cy="3139321"/>
          </a:xfrm>
          <a:prstGeom prst="rect">
            <a:avLst/>
          </a:prstGeom>
          <a:noFill/>
        </p:spPr>
        <p:txBody>
          <a:bodyPr wrap="square">
            <a:spAutoFit/>
          </a:bodyPr>
          <a:lstStyle/>
          <a:p>
            <a:r>
              <a:rPr lang="en-IN" dirty="0"/>
              <a:t>form button{</a:t>
            </a:r>
          </a:p>
          <a:p>
            <a:r>
              <a:rPr lang="en-IN" dirty="0"/>
              <a:t>  height: 52px;</a:t>
            </a:r>
          </a:p>
          <a:p>
            <a:r>
              <a:rPr lang="en-IN" dirty="0"/>
              <a:t>  </a:t>
            </a:r>
            <a:r>
              <a:rPr lang="en-IN" dirty="0" err="1"/>
              <a:t>color</a:t>
            </a:r>
            <a:r>
              <a:rPr lang="en-IN" dirty="0"/>
              <a:t>: #fff;</a:t>
            </a:r>
          </a:p>
          <a:p>
            <a:r>
              <a:rPr lang="en-IN" dirty="0"/>
              <a:t>  font-size: 17px;</a:t>
            </a:r>
          </a:p>
          <a:p>
            <a:r>
              <a:rPr lang="en-IN" dirty="0"/>
              <a:t>  cursor: pointer;</a:t>
            </a:r>
          </a:p>
          <a:p>
            <a:r>
              <a:rPr lang="en-IN" dirty="0"/>
              <a:t>  background: #675AFE;</a:t>
            </a:r>
          </a:p>
          <a:p>
            <a:r>
              <a:rPr lang="en-IN" dirty="0"/>
              <a:t>  transition: 0.3s ease;</a:t>
            </a:r>
          </a:p>
          <a:p>
            <a:r>
              <a:rPr lang="en-IN" dirty="0"/>
              <a:t>}</a:t>
            </a:r>
          </a:p>
          <a:p>
            <a:r>
              <a:rPr lang="en-IN" dirty="0"/>
              <a:t>form </a:t>
            </a:r>
            <a:r>
              <a:rPr lang="en-IN" dirty="0" err="1"/>
              <a:t>button:hover</a:t>
            </a:r>
            <a:r>
              <a:rPr lang="en-IN" dirty="0"/>
              <a:t>{</a:t>
            </a:r>
          </a:p>
          <a:p>
            <a:r>
              <a:rPr lang="en-IN" dirty="0"/>
              <a:t>  background: #4534fe;</a:t>
            </a:r>
          </a:p>
          <a:p>
            <a:r>
              <a:rPr lang="en-IN" dirty="0"/>
              <a:t>}</a:t>
            </a:r>
          </a:p>
        </p:txBody>
      </p:sp>
    </p:spTree>
    <p:extLst>
      <p:ext uri="{BB962C8B-B14F-4D97-AF65-F5344CB8AC3E}">
        <p14:creationId xmlns:p14="http://schemas.microsoft.com/office/powerpoint/2010/main" val="403985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00025"/>
            <a:ext cx="7467600" cy="6245352"/>
          </a:xfrm>
        </p:spPr>
        <p:txBody>
          <a:bodyPr>
            <a:noAutofit/>
          </a:bodyPr>
          <a:lstStyle/>
          <a:p>
            <a:pPr algn="just">
              <a:buNone/>
            </a:pPr>
            <a:r>
              <a:rPr lang="en-US" sz="3600" dirty="0">
                <a:solidFill>
                  <a:schemeClr val="tx1"/>
                </a:solidFill>
                <a:latin typeface="Arturo Trial" panose="02000503020000020004" pitchFamily="2" charset="0"/>
              </a:rPr>
              <a:t>JS</a:t>
            </a:r>
            <a:endParaRPr lang="en-US" sz="3200" dirty="0">
              <a:latin typeface="Georgia" panose="02040502050405020303" pitchFamily="18" charset="0"/>
            </a:endParaRPr>
          </a:p>
          <a:p>
            <a:pPr algn="just">
              <a:buNone/>
            </a:pPr>
            <a:r>
              <a:rPr lang="en-US" sz="1800" dirty="0">
                <a:latin typeface="+mj-lt"/>
              </a:rPr>
              <a:t>const </a:t>
            </a:r>
            <a:r>
              <a:rPr lang="en-US" sz="1800" dirty="0" err="1">
                <a:latin typeface="+mj-lt"/>
              </a:rPr>
              <a:t>dropList</a:t>
            </a:r>
            <a:r>
              <a:rPr lang="en-US" sz="1800" dirty="0">
                <a:latin typeface="+mj-lt"/>
              </a:rPr>
              <a:t> = </a:t>
            </a:r>
            <a:r>
              <a:rPr lang="en-US" sz="1800" dirty="0" err="1">
                <a:latin typeface="+mj-lt"/>
              </a:rPr>
              <a:t>document.querySelectorAll</a:t>
            </a:r>
            <a:r>
              <a:rPr lang="en-US" sz="1800" dirty="0">
                <a:latin typeface="+mj-lt"/>
              </a:rPr>
              <a:t>("form select"),</a:t>
            </a:r>
          </a:p>
          <a:p>
            <a:pPr algn="just">
              <a:buNone/>
            </a:pPr>
            <a:r>
              <a:rPr lang="en-US" sz="1800" dirty="0" err="1">
                <a:latin typeface="+mj-lt"/>
              </a:rPr>
              <a:t>fromCurrency</a:t>
            </a:r>
            <a:r>
              <a:rPr lang="en-US" sz="1800" dirty="0">
                <a:latin typeface="+mj-lt"/>
              </a:rPr>
              <a:t> = </a:t>
            </a:r>
            <a:r>
              <a:rPr lang="en-US" sz="1800" dirty="0" err="1">
                <a:latin typeface="+mj-lt"/>
              </a:rPr>
              <a:t>document.querySelector</a:t>
            </a:r>
            <a:r>
              <a:rPr lang="en-US" sz="1800" dirty="0">
                <a:latin typeface="+mj-lt"/>
              </a:rPr>
              <a:t>(".from select"),</a:t>
            </a:r>
          </a:p>
          <a:p>
            <a:pPr algn="just">
              <a:buNone/>
            </a:pPr>
            <a:r>
              <a:rPr lang="en-US" sz="1800" dirty="0" err="1">
                <a:latin typeface="+mj-lt"/>
              </a:rPr>
              <a:t>toCurrency</a:t>
            </a:r>
            <a:r>
              <a:rPr lang="en-US" sz="1800" dirty="0">
                <a:latin typeface="+mj-lt"/>
              </a:rPr>
              <a:t> = </a:t>
            </a:r>
            <a:r>
              <a:rPr lang="en-US" sz="1800" dirty="0" err="1">
                <a:latin typeface="+mj-lt"/>
              </a:rPr>
              <a:t>document.querySelector</a:t>
            </a:r>
            <a:r>
              <a:rPr lang="en-US" sz="1800" dirty="0">
                <a:latin typeface="+mj-lt"/>
              </a:rPr>
              <a:t>(".to select"),</a:t>
            </a:r>
          </a:p>
          <a:p>
            <a:pPr algn="just">
              <a:buNone/>
            </a:pPr>
            <a:r>
              <a:rPr lang="en-US" sz="1800" dirty="0" err="1">
                <a:latin typeface="+mj-lt"/>
              </a:rPr>
              <a:t>getButton</a:t>
            </a:r>
            <a:r>
              <a:rPr lang="en-US" sz="1800" dirty="0">
                <a:latin typeface="+mj-lt"/>
              </a:rPr>
              <a:t> = </a:t>
            </a:r>
            <a:r>
              <a:rPr lang="en-US" sz="1800" dirty="0" err="1">
                <a:latin typeface="+mj-lt"/>
              </a:rPr>
              <a:t>document.querySelector</a:t>
            </a:r>
            <a:r>
              <a:rPr lang="en-US" sz="1800" dirty="0">
                <a:latin typeface="+mj-lt"/>
              </a:rPr>
              <a:t>("form button");</a:t>
            </a:r>
          </a:p>
          <a:p>
            <a:pPr algn="just">
              <a:buNone/>
            </a:pPr>
            <a:endParaRPr lang="en-US" sz="1800" dirty="0">
              <a:latin typeface="+mj-lt"/>
            </a:endParaRPr>
          </a:p>
          <a:p>
            <a:pPr algn="just">
              <a:buNone/>
            </a:pPr>
            <a:r>
              <a:rPr lang="en-US" sz="1800" dirty="0">
                <a:latin typeface="+mj-lt"/>
              </a:rPr>
              <a:t>for (let </a:t>
            </a:r>
            <a:r>
              <a:rPr lang="en-US" sz="1800" dirty="0" err="1">
                <a:latin typeface="+mj-lt"/>
              </a:rPr>
              <a:t>i</a:t>
            </a:r>
            <a:r>
              <a:rPr lang="en-US" sz="1800" dirty="0">
                <a:latin typeface="+mj-lt"/>
              </a:rPr>
              <a:t> = 0; </a:t>
            </a:r>
            <a:r>
              <a:rPr lang="en-US" sz="1800" dirty="0" err="1">
                <a:latin typeface="+mj-lt"/>
              </a:rPr>
              <a:t>i</a:t>
            </a:r>
            <a:r>
              <a:rPr lang="en-US" sz="1800" dirty="0">
                <a:latin typeface="+mj-lt"/>
              </a:rPr>
              <a:t> &lt; </a:t>
            </a:r>
            <a:r>
              <a:rPr lang="en-US" sz="1800" dirty="0" err="1">
                <a:latin typeface="+mj-lt"/>
              </a:rPr>
              <a:t>dropList.length</a:t>
            </a:r>
            <a:r>
              <a:rPr lang="en-US" sz="1800" dirty="0">
                <a:latin typeface="+mj-lt"/>
              </a:rPr>
              <a:t>; </a:t>
            </a:r>
            <a:r>
              <a:rPr lang="en-US" sz="1800" dirty="0" err="1">
                <a:latin typeface="+mj-lt"/>
              </a:rPr>
              <a:t>i</a:t>
            </a:r>
            <a:r>
              <a:rPr lang="en-US" sz="1800" dirty="0">
                <a:latin typeface="+mj-lt"/>
              </a:rPr>
              <a:t>++) {</a:t>
            </a:r>
          </a:p>
          <a:p>
            <a:pPr algn="just">
              <a:buNone/>
            </a:pPr>
            <a:r>
              <a:rPr lang="en-US" sz="1800" dirty="0">
                <a:latin typeface="+mj-lt"/>
              </a:rPr>
              <a:t>    for(let </a:t>
            </a:r>
            <a:r>
              <a:rPr lang="en-US" sz="1800" dirty="0" err="1">
                <a:latin typeface="+mj-lt"/>
              </a:rPr>
              <a:t>currency_code</a:t>
            </a:r>
            <a:r>
              <a:rPr lang="en-US" sz="1800" dirty="0">
                <a:latin typeface="+mj-lt"/>
              </a:rPr>
              <a:t> in </a:t>
            </a:r>
            <a:r>
              <a:rPr lang="en-US" sz="1800" dirty="0" err="1">
                <a:latin typeface="+mj-lt"/>
              </a:rPr>
              <a:t>country_list</a:t>
            </a:r>
            <a:r>
              <a:rPr lang="en-US" sz="1800" dirty="0">
                <a:latin typeface="+mj-lt"/>
              </a:rPr>
              <a:t>){</a:t>
            </a:r>
          </a:p>
          <a:p>
            <a:pPr algn="just">
              <a:buNone/>
            </a:pPr>
            <a:r>
              <a:rPr lang="en-US" sz="1800" dirty="0">
                <a:latin typeface="+mj-lt"/>
              </a:rPr>
              <a:t>        let selected = </a:t>
            </a:r>
            <a:r>
              <a:rPr lang="en-US" sz="1800" dirty="0" err="1">
                <a:latin typeface="+mj-lt"/>
              </a:rPr>
              <a:t>i</a:t>
            </a:r>
            <a:r>
              <a:rPr lang="en-US" sz="1800" dirty="0">
                <a:latin typeface="+mj-lt"/>
              </a:rPr>
              <a:t> == 0 ? </a:t>
            </a:r>
            <a:r>
              <a:rPr lang="en-US" sz="1800" dirty="0" err="1">
                <a:latin typeface="+mj-lt"/>
              </a:rPr>
              <a:t>currency_code</a:t>
            </a:r>
            <a:r>
              <a:rPr lang="en-US" sz="1800" dirty="0">
                <a:latin typeface="+mj-lt"/>
              </a:rPr>
              <a:t> == "USD" ? "selected" : "" : </a:t>
            </a:r>
            <a:r>
              <a:rPr lang="en-US" sz="1800" dirty="0" err="1">
                <a:latin typeface="+mj-lt"/>
              </a:rPr>
              <a:t>currency_code</a:t>
            </a:r>
            <a:r>
              <a:rPr lang="en-US" sz="1800" dirty="0">
                <a:latin typeface="+mj-lt"/>
              </a:rPr>
              <a:t> == "NPR" ? "selected" : "";</a:t>
            </a:r>
          </a:p>
          <a:p>
            <a:pPr algn="just">
              <a:buNone/>
            </a:pPr>
            <a:r>
              <a:rPr lang="en-US" sz="1800" dirty="0">
                <a:latin typeface="+mj-lt"/>
              </a:rPr>
              <a:t>        let </a:t>
            </a:r>
            <a:r>
              <a:rPr lang="en-US" sz="1800" dirty="0" err="1">
                <a:latin typeface="+mj-lt"/>
              </a:rPr>
              <a:t>optionTag</a:t>
            </a:r>
            <a:r>
              <a:rPr lang="en-US" sz="1800" dirty="0">
                <a:latin typeface="+mj-lt"/>
              </a:rPr>
              <a:t> = `&lt;option value="${</a:t>
            </a:r>
            <a:r>
              <a:rPr lang="en-US" sz="1800" dirty="0" err="1">
                <a:latin typeface="+mj-lt"/>
              </a:rPr>
              <a:t>currency_code</a:t>
            </a:r>
            <a:r>
              <a:rPr lang="en-US" sz="1800" dirty="0">
                <a:latin typeface="+mj-lt"/>
              </a:rPr>
              <a:t>}" ${selected}&gt;${</a:t>
            </a:r>
            <a:r>
              <a:rPr lang="en-US" sz="1800" dirty="0" err="1">
                <a:latin typeface="+mj-lt"/>
              </a:rPr>
              <a:t>currency_code</a:t>
            </a:r>
            <a:r>
              <a:rPr lang="en-US" sz="1800" dirty="0">
                <a:latin typeface="+mj-lt"/>
              </a:rPr>
              <a:t>}&lt;/option&gt;`;</a:t>
            </a:r>
          </a:p>
          <a:p>
            <a:pPr algn="just">
              <a:buNone/>
            </a:pPr>
            <a:r>
              <a:rPr lang="en-US" sz="1800" dirty="0">
                <a:latin typeface="+mj-lt"/>
              </a:rPr>
              <a:t>        </a:t>
            </a:r>
            <a:r>
              <a:rPr lang="en-US" sz="1800" dirty="0" err="1">
                <a:latin typeface="+mj-lt"/>
              </a:rPr>
              <a:t>dropList</a:t>
            </a:r>
            <a:r>
              <a:rPr lang="en-US" sz="1800" dirty="0">
                <a:latin typeface="+mj-lt"/>
              </a:rPr>
              <a:t>[</a:t>
            </a:r>
            <a:r>
              <a:rPr lang="en-US" sz="1800" dirty="0" err="1">
                <a:latin typeface="+mj-lt"/>
              </a:rPr>
              <a:t>i</a:t>
            </a:r>
            <a:r>
              <a:rPr lang="en-US" sz="1800" dirty="0">
                <a:latin typeface="+mj-lt"/>
              </a:rPr>
              <a:t>].</a:t>
            </a:r>
            <a:r>
              <a:rPr lang="en-US" sz="1800" dirty="0" err="1">
                <a:latin typeface="+mj-lt"/>
              </a:rPr>
              <a:t>insertAdjacentHTML</a:t>
            </a:r>
            <a:r>
              <a:rPr lang="en-US" sz="1800" dirty="0">
                <a:latin typeface="+mj-lt"/>
              </a:rPr>
              <a:t>("</a:t>
            </a:r>
            <a:r>
              <a:rPr lang="en-US" sz="1800" dirty="0" err="1">
                <a:latin typeface="+mj-lt"/>
              </a:rPr>
              <a:t>beforeend</a:t>
            </a:r>
            <a:r>
              <a:rPr lang="en-US" sz="1800" dirty="0">
                <a:latin typeface="+mj-lt"/>
              </a:rPr>
              <a:t>", </a:t>
            </a:r>
            <a:r>
              <a:rPr lang="en-US" sz="1800" dirty="0" err="1">
                <a:latin typeface="+mj-lt"/>
              </a:rPr>
              <a:t>optionTag</a:t>
            </a:r>
            <a:r>
              <a:rPr lang="en-US" sz="1800" dirty="0">
                <a:latin typeface="+mj-lt"/>
              </a:rPr>
              <a:t>);</a:t>
            </a:r>
          </a:p>
          <a:p>
            <a:pPr algn="just">
              <a:buNone/>
            </a:pPr>
            <a:r>
              <a:rPr lang="en-US" sz="1800" dirty="0">
                <a:latin typeface="+mj-lt"/>
              </a:rPr>
              <a:t>    }</a:t>
            </a:r>
          </a:p>
          <a:p>
            <a:pPr algn="just">
              <a:buNone/>
            </a:pPr>
            <a:r>
              <a:rPr lang="en-US" sz="1800" dirty="0">
                <a:latin typeface="+mj-lt"/>
              </a:rPr>
              <a:t>    </a:t>
            </a:r>
            <a:r>
              <a:rPr lang="en-US" sz="1800" dirty="0" err="1">
                <a:latin typeface="+mj-lt"/>
              </a:rPr>
              <a:t>dropList</a:t>
            </a:r>
            <a:r>
              <a:rPr lang="en-US" sz="1800" dirty="0">
                <a:latin typeface="+mj-lt"/>
              </a:rPr>
              <a:t>[</a:t>
            </a:r>
            <a:r>
              <a:rPr lang="en-US" sz="1800" dirty="0" err="1">
                <a:latin typeface="+mj-lt"/>
              </a:rPr>
              <a:t>i</a:t>
            </a:r>
            <a:r>
              <a:rPr lang="en-US" sz="1800" dirty="0">
                <a:latin typeface="+mj-lt"/>
              </a:rPr>
              <a:t>].</a:t>
            </a:r>
            <a:r>
              <a:rPr lang="en-US" sz="1800" dirty="0" err="1">
                <a:latin typeface="+mj-lt"/>
              </a:rPr>
              <a:t>addEventListener</a:t>
            </a:r>
            <a:r>
              <a:rPr lang="en-US" sz="1800" dirty="0">
                <a:latin typeface="+mj-lt"/>
              </a:rPr>
              <a:t>("change", e =&gt;{</a:t>
            </a:r>
          </a:p>
          <a:p>
            <a:pPr algn="just">
              <a:buNone/>
            </a:pPr>
            <a:r>
              <a:rPr lang="en-US" sz="1800" dirty="0">
                <a:latin typeface="+mj-lt"/>
              </a:rPr>
              <a:t>        </a:t>
            </a:r>
            <a:r>
              <a:rPr lang="en-US" sz="1800" dirty="0" err="1">
                <a:latin typeface="+mj-lt"/>
              </a:rPr>
              <a:t>loadFlag</a:t>
            </a:r>
            <a:r>
              <a:rPr lang="en-US" sz="1800" dirty="0">
                <a:latin typeface="+mj-lt"/>
              </a:rPr>
              <a:t>(</a:t>
            </a:r>
            <a:r>
              <a:rPr lang="en-US" sz="1800" dirty="0" err="1">
                <a:latin typeface="+mj-lt"/>
              </a:rPr>
              <a:t>e.target</a:t>
            </a:r>
            <a:r>
              <a:rPr lang="en-US" sz="1800" dirty="0">
                <a:latin typeface="+mj-lt"/>
              </a:rPr>
              <a:t>);</a:t>
            </a:r>
          </a:p>
          <a:p>
            <a:pPr algn="just">
              <a:buNone/>
            </a:pPr>
            <a:r>
              <a:rPr lang="en-US" sz="1800" dirty="0">
                <a:latin typeface="+mj-lt"/>
              </a:rPr>
              <a:t>    });</a:t>
            </a:r>
          </a:p>
          <a:p>
            <a:pPr algn="just">
              <a:buNone/>
            </a:pPr>
            <a:r>
              <a:rPr lang="en-US" sz="1800" dirty="0">
                <a:latin typeface="+mj-lt"/>
              </a:rPr>
              <a:t>}</a:t>
            </a:r>
          </a:p>
          <a:p>
            <a:pPr algn="just">
              <a:buNone/>
            </a:pPr>
            <a:endParaRPr lang="en-US" sz="18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C26B80-F6A4-63D7-8295-44D384D3B6F3}"/>
              </a:ext>
            </a:extLst>
          </p:cNvPr>
          <p:cNvSpPr txBox="1"/>
          <p:nvPr/>
        </p:nvSpPr>
        <p:spPr>
          <a:xfrm>
            <a:off x="685800" y="350133"/>
            <a:ext cx="7086600" cy="5632311"/>
          </a:xfrm>
          <a:prstGeom prst="rect">
            <a:avLst/>
          </a:prstGeom>
          <a:noFill/>
        </p:spPr>
        <p:txBody>
          <a:bodyPr wrap="square">
            <a:spAutoFit/>
          </a:bodyPr>
          <a:lstStyle/>
          <a:p>
            <a:r>
              <a:rPr lang="en-IN" dirty="0"/>
              <a:t>function </a:t>
            </a:r>
            <a:r>
              <a:rPr lang="en-IN" dirty="0" err="1"/>
              <a:t>loadFlag</a:t>
            </a:r>
            <a:r>
              <a:rPr lang="en-IN" dirty="0"/>
              <a:t>(element){</a:t>
            </a:r>
          </a:p>
          <a:p>
            <a:r>
              <a:rPr lang="en-IN" dirty="0"/>
              <a:t>    for(let code in </a:t>
            </a:r>
            <a:r>
              <a:rPr lang="en-IN" dirty="0" err="1"/>
              <a:t>country_list</a:t>
            </a:r>
            <a:r>
              <a:rPr lang="en-IN" dirty="0"/>
              <a:t>){</a:t>
            </a:r>
          </a:p>
          <a:p>
            <a:r>
              <a:rPr lang="en-IN" dirty="0"/>
              <a:t>        if(code == </a:t>
            </a:r>
            <a:r>
              <a:rPr lang="en-IN" dirty="0" err="1"/>
              <a:t>element.value</a:t>
            </a:r>
            <a:r>
              <a:rPr lang="en-IN" dirty="0"/>
              <a:t>){</a:t>
            </a:r>
          </a:p>
          <a:p>
            <a:r>
              <a:rPr lang="en-IN" dirty="0"/>
              <a:t>            let </a:t>
            </a:r>
            <a:r>
              <a:rPr lang="en-IN" dirty="0" err="1"/>
              <a:t>imgTag</a:t>
            </a:r>
            <a:r>
              <a:rPr lang="en-IN" dirty="0"/>
              <a:t> = </a:t>
            </a:r>
            <a:r>
              <a:rPr lang="en-IN" dirty="0" err="1"/>
              <a:t>element.parentElement.querySelector</a:t>
            </a:r>
            <a:r>
              <a:rPr lang="en-IN" dirty="0"/>
              <a:t>("</a:t>
            </a:r>
            <a:r>
              <a:rPr lang="en-IN" dirty="0" err="1"/>
              <a:t>img</a:t>
            </a:r>
            <a:r>
              <a:rPr lang="en-IN" dirty="0"/>
              <a:t>");</a:t>
            </a:r>
          </a:p>
          <a:p>
            <a:r>
              <a:rPr lang="en-IN" dirty="0"/>
              <a:t>            </a:t>
            </a:r>
            <a:r>
              <a:rPr lang="en-IN" dirty="0" err="1"/>
              <a:t>imgTag.src</a:t>
            </a:r>
            <a:r>
              <a:rPr lang="en-IN" dirty="0"/>
              <a:t> = `https://flagcdn.com/48x36/${</a:t>
            </a:r>
            <a:r>
              <a:rPr lang="en-IN" dirty="0" err="1"/>
              <a:t>country_list</a:t>
            </a:r>
            <a:r>
              <a:rPr lang="en-IN" dirty="0"/>
              <a:t>[code].</a:t>
            </a:r>
            <a:r>
              <a:rPr lang="en-IN" dirty="0" err="1"/>
              <a:t>toLowerCase</a:t>
            </a:r>
            <a:r>
              <a:rPr lang="en-IN" dirty="0"/>
              <a:t>()}.</a:t>
            </a:r>
            <a:r>
              <a:rPr lang="en-IN" dirty="0" err="1"/>
              <a:t>png</a:t>
            </a:r>
            <a:r>
              <a:rPr lang="en-IN" dirty="0"/>
              <a:t>`;</a:t>
            </a:r>
          </a:p>
          <a:p>
            <a:r>
              <a:rPr lang="en-IN" dirty="0"/>
              <a:t>        }</a:t>
            </a:r>
          </a:p>
          <a:p>
            <a:r>
              <a:rPr lang="en-IN" dirty="0"/>
              <a:t>    }</a:t>
            </a:r>
          </a:p>
          <a:p>
            <a:r>
              <a:rPr lang="en-IN" dirty="0"/>
              <a:t>}</a:t>
            </a:r>
          </a:p>
          <a:p>
            <a:endParaRPr lang="en-IN" dirty="0"/>
          </a:p>
          <a:p>
            <a:r>
              <a:rPr lang="en-IN" dirty="0" err="1"/>
              <a:t>window.addEventListener</a:t>
            </a:r>
            <a:r>
              <a:rPr lang="en-IN" dirty="0"/>
              <a:t>("load", ()=&gt;{</a:t>
            </a:r>
          </a:p>
          <a:p>
            <a:r>
              <a:rPr lang="en-IN" dirty="0"/>
              <a:t>    </a:t>
            </a:r>
            <a:r>
              <a:rPr lang="en-IN" dirty="0" err="1"/>
              <a:t>getExchangeRate</a:t>
            </a:r>
            <a:r>
              <a:rPr lang="en-IN" dirty="0"/>
              <a:t>();</a:t>
            </a:r>
          </a:p>
          <a:p>
            <a:r>
              <a:rPr lang="en-IN" dirty="0"/>
              <a:t>});</a:t>
            </a:r>
          </a:p>
          <a:p>
            <a:endParaRPr lang="en-IN" dirty="0"/>
          </a:p>
          <a:p>
            <a:r>
              <a:rPr lang="en-IN" dirty="0" err="1"/>
              <a:t>getButton.addEventListener</a:t>
            </a:r>
            <a:r>
              <a:rPr lang="en-IN" dirty="0"/>
              <a:t>("click", e =&gt;{</a:t>
            </a:r>
          </a:p>
          <a:p>
            <a:r>
              <a:rPr lang="en-IN" dirty="0"/>
              <a:t>    </a:t>
            </a:r>
            <a:r>
              <a:rPr lang="en-IN" dirty="0" err="1"/>
              <a:t>e.preventDefault</a:t>
            </a:r>
            <a:r>
              <a:rPr lang="en-IN" dirty="0"/>
              <a:t>();</a:t>
            </a:r>
          </a:p>
          <a:p>
            <a:r>
              <a:rPr lang="en-IN" dirty="0"/>
              <a:t>    </a:t>
            </a:r>
            <a:r>
              <a:rPr lang="en-IN" dirty="0" err="1"/>
              <a:t>getExchangeRate</a:t>
            </a:r>
            <a:r>
              <a:rPr lang="en-IN" dirty="0"/>
              <a:t>();</a:t>
            </a:r>
          </a:p>
          <a:p>
            <a:r>
              <a:rPr lang="en-IN" dirty="0"/>
              <a:t>});</a:t>
            </a:r>
          </a:p>
        </p:txBody>
      </p:sp>
    </p:spTree>
    <p:extLst>
      <p:ext uri="{BB962C8B-B14F-4D97-AF65-F5344CB8AC3E}">
        <p14:creationId xmlns:p14="http://schemas.microsoft.com/office/powerpoint/2010/main" val="268178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39476F-9FEC-5C25-32D6-714D9AF3E3F3}"/>
              </a:ext>
            </a:extLst>
          </p:cNvPr>
          <p:cNvSpPr txBox="1"/>
          <p:nvPr/>
        </p:nvSpPr>
        <p:spPr>
          <a:xfrm>
            <a:off x="381000" y="609600"/>
            <a:ext cx="7086600" cy="5355312"/>
          </a:xfrm>
          <a:prstGeom prst="rect">
            <a:avLst/>
          </a:prstGeom>
          <a:noFill/>
        </p:spPr>
        <p:txBody>
          <a:bodyPr wrap="square">
            <a:spAutoFit/>
          </a:bodyPr>
          <a:lstStyle/>
          <a:p>
            <a:r>
              <a:rPr lang="en-IN" dirty="0" err="1"/>
              <a:t>const</a:t>
            </a:r>
            <a:r>
              <a:rPr lang="en-IN" dirty="0"/>
              <a:t> </a:t>
            </a:r>
            <a:r>
              <a:rPr lang="en-IN" dirty="0" err="1"/>
              <a:t>exchangeIcon</a:t>
            </a:r>
            <a:r>
              <a:rPr lang="en-IN" dirty="0"/>
              <a:t> = </a:t>
            </a:r>
            <a:r>
              <a:rPr lang="en-IN" dirty="0" err="1"/>
              <a:t>document.querySelector</a:t>
            </a:r>
            <a:r>
              <a:rPr lang="en-IN" dirty="0"/>
              <a:t>("form .icon");</a:t>
            </a:r>
          </a:p>
          <a:p>
            <a:r>
              <a:rPr lang="en-IN" dirty="0" err="1"/>
              <a:t>exchangeIcon.addEventListener</a:t>
            </a:r>
            <a:r>
              <a:rPr lang="en-IN" dirty="0"/>
              <a:t>("click", ()=&gt;{</a:t>
            </a:r>
          </a:p>
          <a:p>
            <a:r>
              <a:rPr lang="en-IN" dirty="0"/>
              <a:t>    let </a:t>
            </a:r>
            <a:r>
              <a:rPr lang="en-IN" dirty="0" err="1"/>
              <a:t>tempCode</a:t>
            </a:r>
            <a:r>
              <a:rPr lang="en-IN" dirty="0"/>
              <a:t> = </a:t>
            </a:r>
            <a:r>
              <a:rPr lang="en-IN" dirty="0" err="1"/>
              <a:t>fromCurrency.value</a:t>
            </a:r>
            <a:r>
              <a:rPr lang="en-IN" dirty="0"/>
              <a:t>;</a:t>
            </a:r>
          </a:p>
          <a:p>
            <a:r>
              <a:rPr lang="en-IN" dirty="0"/>
              <a:t>    </a:t>
            </a:r>
            <a:r>
              <a:rPr lang="en-IN" dirty="0" err="1"/>
              <a:t>fromCurrency.value</a:t>
            </a:r>
            <a:r>
              <a:rPr lang="en-IN" dirty="0"/>
              <a:t> = </a:t>
            </a:r>
            <a:r>
              <a:rPr lang="en-IN" dirty="0" err="1"/>
              <a:t>toCurrency.value</a:t>
            </a:r>
            <a:r>
              <a:rPr lang="en-IN" dirty="0"/>
              <a:t>;</a:t>
            </a:r>
          </a:p>
          <a:p>
            <a:r>
              <a:rPr lang="en-IN" dirty="0"/>
              <a:t>    </a:t>
            </a:r>
            <a:r>
              <a:rPr lang="en-IN" dirty="0" err="1"/>
              <a:t>toCurrency.value</a:t>
            </a:r>
            <a:r>
              <a:rPr lang="en-IN" dirty="0"/>
              <a:t> = </a:t>
            </a:r>
            <a:r>
              <a:rPr lang="en-IN" dirty="0" err="1"/>
              <a:t>tempCode</a:t>
            </a:r>
            <a:r>
              <a:rPr lang="en-IN" dirty="0"/>
              <a:t>;</a:t>
            </a:r>
          </a:p>
          <a:p>
            <a:r>
              <a:rPr lang="en-IN" dirty="0"/>
              <a:t>    </a:t>
            </a:r>
            <a:r>
              <a:rPr lang="en-IN" dirty="0" err="1"/>
              <a:t>loadFlag</a:t>
            </a:r>
            <a:r>
              <a:rPr lang="en-IN" dirty="0"/>
              <a:t>(</a:t>
            </a:r>
            <a:r>
              <a:rPr lang="en-IN" dirty="0" err="1"/>
              <a:t>fromCurrency</a:t>
            </a:r>
            <a:r>
              <a:rPr lang="en-IN" dirty="0"/>
              <a:t>);</a:t>
            </a:r>
          </a:p>
          <a:p>
            <a:r>
              <a:rPr lang="en-IN" dirty="0"/>
              <a:t>    </a:t>
            </a:r>
            <a:r>
              <a:rPr lang="en-IN" dirty="0" err="1"/>
              <a:t>loadFlag</a:t>
            </a:r>
            <a:r>
              <a:rPr lang="en-IN" dirty="0"/>
              <a:t>(</a:t>
            </a:r>
            <a:r>
              <a:rPr lang="en-IN" dirty="0" err="1"/>
              <a:t>toCurrency</a:t>
            </a:r>
            <a:r>
              <a:rPr lang="en-IN" dirty="0"/>
              <a:t>);</a:t>
            </a:r>
          </a:p>
          <a:p>
            <a:r>
              <a:rPr lang="en-IN" dirty="0"/>
              <a:t>    </a:t>
            </a:r>
            <a:r>
              <a:rPr lang="en-IN" dirty="0" err="1"/>
              <a:t>getExchangeRate</a:t>
            </a:r>
            <a:r>
              <a:rPr lang="en-IN" dirty="0"/>
              <a:t>();</a:t>
            </a:r>
          </a:p>
          <a:p>
            <a:r>
              <a:rPr lang="en-IN" dirty="0"/>
              <a:t>})</a:t>
            </a:r>
          </a:p>
          <a:p>
            <a:endParaRPr lang="en-IN" dirty="0"/>
          </a:p>
          <a:p>
            <a:r>
              <a:rPr lang="en-IN" dirty="0"/>
              <a:t>function </a:t>
            </a:r>
            <a:r>
              <a:rPr lang="en-IN" dirty="0" err="1"/>
              <a:t>getExchangeRate</a:t>
            </a:r>
            <a:r>
              <a:rPr lang="en-IN" dirty="0"/>
              <a:t>(){</a:t>
            </a:r>
          </a:p>
          <a:p>
            <a:r>
              <a:rPr lang="en-IN" dirty="0"/>
              <a:t>    </a:t>
            </a:r>
            <a:r>
              <a:rPr lang="en-IN" dirty="0" err="1"/>
              <a:t>const</a:t>
            </a:r>
            <a:r>
              <a:rPr lang="en-IN" dirty="0"/>
              <a:t> amount = </a:t>
            </a:r>
            <a:r>
              <a:rPr lang="en-IN" dirty="0" err="1"/>
              <a:t>document.querySelector</a:t>
            </a:r>
            <a:r>
              <a:rPr lang="en-IN" dirty="0"/>
              <a:t>("form input");</a:t>
            </a:r>
          </a:p>
          <a:p>
            <a:r>
              <a:rPr lang="en-IN" dirty="0"/>
              <a:t>    </a:t>
            </a:r>
            <a:r>
              <a:rPr lang="en-IN" dirty="0" err="1"/>
              <a:t>const</a:t>
            </a:r>
            <a:r>
              <a:rPr lang="en-IN" dirty="0"/>
              <a:t> </a:t>
            </a:r>
            <a:r>
              <a:rPr lang="en-IN" dirty="0" err="1"/>
              <a:t>exchangeRateTxt</a:t>
            </a:r>
            <a:r>
              <a:rPr lang="en-IN" dirty="0"/>
              <a:t> = </a:t>
            </a:r>
            <a:r>
              <a:rPr lang="en-IN" dirty="0" err="1"/>
              <a:t>document.querySelector</a:t>
            </a:r>
            <a:r>
              <a:rPr lang="en-IN" dirty="0"/>
              <a:t>("form .exchange-rate");</a:t>
            </a:r>
          </a:p>
          <a:p>
            <a:r>
              <a:rPr lang="en-IN" dirty="0"/>
              <a:t>    let </a:t>
            </a:r>
            <a:r>
              <a:rPr lang="en-IN" dirty="0" err="1"/>
              <a:t>amountVal</a:t>
            </a:r>
            <a:r>
              <a:rPr lang="en-IN" dirty="0"/>
              <a:t> = </a:t>
            </a:r>
            <a:r>
              <a:rPr lang="en-IN" dirty="0" err="1"/>
              <a:t>amount.value</a:t>
            </a:r>
            <a:r>
              <a:rPr lang="en-IN" dirty="0"/>
              <a:t>;</a:t>
            </a:r>
          </a:p>
          <a:p>
            <a:r>
              <a:rPr lang="en-IN" dirty="0"/>
              <a:t>    if(</a:t>
            </a:r>
            <a:r>
              <a:rPr lang="en-IN" dirty="0" err="1"/>
              <a:t>amountVal</a:t>
            </a:r>
            <a:r>
              <a:rPr lang="en-IN" dirty="0"/>
              <a:t> == "" || </a:t>
            </a:r>
            <a:r>
              <a:rPr lang="en-IN" dirty="0" err="1"/>
              <a:t>amountVal</a:t>
            </a:r>
            <a:r>
              <a:rPr lang="en-IN" dirty="0"/>
              <a:t> == "0"){</a:t>
            </a:r>
          </a:p>
          <a:p>
            <a:r>
              <a:rPr lang="en-IN" dirty="0"/>
              <a:t>        </a:t>
            </a:r>
            <a:r>
              <a:rPr lang="en-IN" dirty="0" err="1"/>
              <a:t>amount.value</a:t>
            </a:r>
            <a:r>
              <a:rPr lang="en-IN" dirty="0"/>
              <a:t> = "1";</a:t>
            </a:r>
          </a:p>
          <a:p>
            <a:r>
              <a:rPr lang="en-IN" dirty="0"/>
              <a:t>        </a:t>
            </a:r>
            <a:r>
              <a:rPr lang="en-IN" dirty="0" err="1"/>
              <a:t>amountVal</a:t>
            </a:r>
            <a:r>
              <a:rPr lang="en-IN" dirty="0"/>
              <a:t> = 1;</a:t>
            </a:r>
          </a:p>
          <a:p>
            <a:r>
              <a:rPr lang="en-IN" dirty="0"/>
              <a:t>    }</a:t>
            </a:r>
          </a:p>
        </p:txBody>
      </p:sp>
    </p:spTree>
    <p:extLst>
      <p:ext uri="{BB962C8B-B14F-4D97-AF65-F5344CB8AC3E}">
        <p14:creationId xmlns:p14="http://schemas.microsoft.com/office/powerpoint/2010/main" val="1790590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8FB821-2BAB-4E0B-2BC8-700375028AFF}"/>
              </a:ext>
            </a:extLst>
          </p:cNvPr>
          <p:cNvSpPr txBox="1"/>
          <p:nvPr/>
        </p:nvSpPr>
        <p:spPr>
          <a:xfrm>
            <a:off x="457200" y="914400"/>
            <a:ext cx="6553200" cy="4801314"/>
          </a:xfrm>
          <a:prstGeom prst="rect">
            <a:avLst/>
          </a:prstGeom>
          <a:noFill/>
        </p:spPr>
        <p:txBody>
          <a:bodyPr wrap="square">
            <a:spAutoFit/>
          </a:bodyPr>
          <a:lstStyle/>
          <a:p>
            <a:r>
              <a:rPr lang="en-IN" dirty="0" err="1"/>
              <a:t>exchangeRateTxt.innerText</a:t>
            </a:r>
            <a:r>
              <a:rPr lang="en-IN" dirty="0"/>
              <a:t> = "Getting exchange rate...";</a:t>
            </a:r>
          </a:p>
          <a:p>
            <a:r>
              <a:rPr lang="en-IN" dirty="0"/>
              <a:t>    let </a:t>
            </a:r>
            <a:r>
              <a:rPr lang="en-IN" dirty="0" err="1"/>
              <a:t>url</a:t>
            </a:r>
            <a:r>
              <a:rPr lang="en-IN" dirty="0"/>
              <a:t> = `https://v6.exchangerate-api.com/v6/25e402aa3613a0e31cbb1212/latest/USD`;</a:t>
            </a:r>
          </a:p>
          <a:p>
            <a:r>
              <a:rPr lang="en-IN" dirty="0"/>
              <a:t>    fetch(</a:t>
            </a:r>
            <a:r>
              <a:rPr lang="en-IN" dirty="0" err="1"/>
              <a:t>url</a:t>
            </a:r>
            <a:r>
              <a:rPr lang="en-IN" dirty="0"/>
              <a:t>).then(response =&gt; </a:t>
            </a:r>
            <a:r>
              <a:rPr lang="en-IN" dirty="0" err="1"/>
              <a:t>response.json</a:t>
            </a:r>
            <a:r>
              <a:rPr lang="en-IN" dirty="0"/>
              <a:t>()).then(result =&gt;{</a:t>
            </a:r>
          </a:p>
          <a:p>
            <a:r>
              <a:rPr lang="en-IN" dirty="0"/>
              <a:t>        let </a:t>
            </a:r>
            <a:r>
              <a:rPr lang="en-IN" dirty="0" err="1"/>
              <a:t>exchangeRate</a:t>
            </a:r>
            <a:r>
              <a:rPr lang="en-IN" dirty="0"/>
              <a:t> = </a:t>
            </a:r>
            <a:r>
              <a:rPr lang="en-IN" dirty="0" err="1"/>
              <a:t>result.conversion_rates</a:t>
            </a:r>
            <a:r>
              <a:rPr lang="en-IN" dirty="0"/>
              <a:t>[</a:t>
            </a:r>
            <a:r>
              <a:rPr lang="en-IN" dirty="0" err="1"/>
              <a:t>toCurrency.value</a:t>
            </a:r>
            <a:r>
              <a:rPr lang="en-IN" dirty="0"/>
              <a:t>];</a:t>
            </a:r>
          </a:p>
          <a:p>
            <a:r>
              <a:rPr lang="en-IN" dirty="0"/>
              <a:t>        let </a:t>
            </a:r>
            <a:r>
              <a:rPr lang="en-IN" dirty="0" err="1"/>
              <a:t>totalExRate</a:t>
            </a:r>
            <a:r>
              <a:rPr lang="en-IN" dirty="0"/>
              <a:t> = (</a:t>
            </a:r>
            <a:r>
              <a:rPr lang="en-IN" dirty="0" err="1"/>
              <a:t>amountVal</a:t>
            </a:r>
            <a:r>
              <a:rPr lang="en-IN" dirty="0"/>
              <a:t> * </a:t>
            </a:r>
            <a:r>
              <a:rPr lang="en-IN" dirty="0" err="1"/>
              <a:t>exchangeRate</a:t>
            </a:r>
            <a:r>
              <a:rPr lang="en-IN" dirty="0"/>
              <a:t>).</a:t>
            </a:r>
            <a:r>
              <a:rPr lang="en-IN" dirty="0" err="1"/>
              <a:t>toFixed</a:t>
            </a:r>
            <a:r>
              <a:rPr lang="en-IN" dirty="0"/>
              <a:t>(2);</a:t>
            </a:r>
          </a:p>
          <a:p>
            <a:r>
              <a:rPr lang="en-IN" dirty="0"/>
              <a:t>        </a:t>
            </a:r>
            <a:r>
              <a:rPr lang="en-IN" dirty="0" err="1"/>
              <a:t>exchangeRateTxt.innerText</a:t>
            </a:r>
            <a:r>
              <a:rPr lang="en-IN" dirty="0"/>
              <a:t> = `${</a:t>
            </a:r>
            <a:r>
              <a:rPr lang="en-IN" dirty="0" err="1"/>
              <a:t>amountVal</a:t>
            </a:r>
            <a:r>
              <a:rPr lang="en-IN" dirty="0"/>
              <a:t>} ${</a:t>
            </a:r>
            <a:r>
              <a:rPr lang="en-IN" dirty="0" err="1"/>
              <a:t>fromCurrency.value</a:t>
            </a:r>
            <a:r>
              <a:rPr lang="en-IN" dirty="0"/>
              <a:t>} = ${</a:t>
            </a:r>
            <a:r>
              <a:rPr lang="en-IN" dirty="0" err="1"/>
              <a:t>totalExRate</a:t>
            </a:r>
            <a:r>
              <a:rPr lang="en-IN" dirty="0"/>
              <a:t>} ${</a:t>
            </a:r>
            <a:r>
              <a:rPr lang="en-IN" dirty="0" err="1"/>
              <a:t>toCurrency.value</a:t>
            </a:r>
            <a:r>
              <a:rPr lang="en-IN" dirty="0"/>
              <a:t>}`;</a:t>
            </a:r>
          </a:p>
          <a:p>
            <a:r>
              <a:rPr lang="en-IN" dirty="0"/>
              <a:t>    }).catch(() =&gt;{</a:t>
            </a:r>
          </a:p>
          <a:p>
            <a:r>
              <a:rPr lang="en-IN" dirty="0"/>
              <a:t>        </a:t>
            </a:r>
            <a:r>
              <a:rPr lang="en-IN" dirty="0" err="1"/>
              <a:t>exchangeRateTxt.innerText</a:t>
            </a:r>
            <a:r>
              <a:rPr lang="en-IN" dirty="0"/>
              <a:t> = "Something went wrong";</a:t>
            </a:r>
          </a:p>
          <a:p>
            <a:r>
              <a:rPr lang="en-IN" dirty="0"/>
              <a:t>    });</a:t>
            </a:r>
          </a:p>
          <a:p>
            <a:r>
              <a:rPr lang="en-IN" dirty="0"/>
              <a:t>}</a:t>
            </a:r>
          </a:p>
        </p:txBody>
      </p:sp>
    </p:spTree>
    <p:extLst>
      <p:ext uri="{BB962C8B-B14F-4D97-AF65-F5344CB8AC3E}">
        <p14:creationId xmlns:p14="http://schemas.microsoft.com/office/powerpoint/2010/main" val="280251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Arturo Trial" panose="02000503020000020004" pitchFamily="2" charset="0"/>
              </a:rPr>
              <a:t>abstract</a:t>
            </a:r>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Georgia" panose="02040502050405020303" pitchFamily="18" charset="0"/>
              </a:rPr>
              <a:t>In finance, an exchange rate between two currencies is the rate at which one currency will be exchanged for another.</a:t>
            </a:r>
          </a:p>
          <a:p>
            <a:pPr marL="0" indent="0" algn="just">
              <a:buNone/>
            </a:pPr>
            <a:endParaRPr lang="en-US" dirty="0">
              <a:latin typeface="Georgia" panose="02040502050405020303" pitchFamily="18" charset="0"/>
            </a:endParaRPr>
          </a:p>
          <a:p>
            <a:pPr algn="just"/>
            <a:r>
              <a:rPr lang="en-US" dirty="0">
                <a:latin typeface="Georgia" panose="02040502050405020303" pitchFamily="18" charset="0"/>
              </a:rPr>
              <a:t>It is a useful tool which gives us the value of certain amount of one currency to be converted into a different currency.</a:t>
            </a:r>
          </a:p>
          <a:p>
            <a:pPr algn="just"/>
            <a:endParaRPr lang="en-US" dirty="0">
              <a:latin typeface="Georgia" panose="02040502050405020303" pitchFamily="18" charset="0"/>
            </a:endParaRPr>
          </a:p>
          <a:p>
            <a:pPr algn="just"/>
            <a:r>
              <a:rPr lang="en-US" dirty="0">
                <a:latin typeface="Georgia" panose="02040502050405020303" pitchFamily="18" charset="0"/>
              </a:rPr>
              <a:t>It is also regarded as the value of one country’s currency in terms of another currency.</a:t>
            </a:r>
          </a:p>
          <a:p>
            <a:pPr algn="just"/>
            <a:endParaRPr lang="en-US" dirty="0">
              <a:latin typeface="Georgia" panose="02040502050405020303" pitchFamily="18" charset="0"/>
            </a:endParaRPr>
          </a:p>
          <a:p>
            <a:pPr algn="just"/>
            <a:r>
              <a:rPr lang="en-US" dirty="0">
                <a:latin typeface="Georgia" panose="02040502050405020303" pitchFamily="18" charset="0"/>
              </a:rPr>
              <a:t>In this project we are going to display a web window in which currency options are given and the conversion value is displayed in the next window.</a:t>
            </a:r>
          </a:p>
        </p:txBody>
      </p:sp>
    </p:spTree>
    <p:extLst>
      <p:ext uri="{BB962C8B-B14F-4D97-AF65-F5344CB8AC3E}">
        <p14:creationId xmlns:p14="http://schemas.microsoft.com/office/powerpoint/2010/main" val="388340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just"/>
            <a:r>
              <a:rPr lang="en-US" sz="3600" dirty="0">
                <a:solidFill>
                  <a:schemeClr val="tx1"/>
                </a:solidFill>
                <a:latin typeface="Arturo Trial" panose="02000503020000020004" pitchFamily="2" charset="0"/>
              </a:rPr>
              <a:t>screenshots</a:t>
            </a:r>
          </a:p>
        </p:txBody>
      </p:sp>
      <p:pic>
        <p:nvPicPr>
          <p:cNvPr id="6" name="Content Placeholder 5">
            <a:extLst>
              <a:ext uri="{FF2B5EF4-FFF2-40B4-BE49-F238E27FC236}">
                <a16:creationId xmlns:a16="http://schemas.microsoft.com/office/drawing/2014/main" id="{D7F460CE-602A-6C1A-8C41-0658796F279E}"/>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212835" y="1600200"/>
            <a:ext cx="3956330" cy="48736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solidFill>
                  <a:schemeClr val="tx1"/>
                </a:solidFill>
                <a:latin typeface="Arturo Trial" panose="02000503020000020004" pitchFamily="2" charset="0"/>
              </a:rPr>
              <a:t>conclusion</a:t>
            </a:r>
          </a:p>
        </p:txBody>
      </p:sp>
      <p:sp>
        <p:nvSpPr>
          <p:cNvPr id="3" name="Content Placeholder 2"/>
          <p:cNvSpPr>
            <a:spLocks noGrp="1"/>
          </p:cNvSpPr>
          <p:nvPr>
            <p:ph sz="quarter" idx="1"/>
          </p:nvPr>
        </p:nvSpPr>
        <p:spPr/>
        <p:txBody>
          <a:bodyPr>
            <a:normAutofit/>
          </a:bodyPr>
          <a:lstStyle/>
          <a:p>
            <a:pPr algn="just">
              <a:buNone/>
            </a:pPr>
            <a:br>
              <a:rPr lang="en-US" sz="2200" dirty="0">
                <a:latin typeface="Georgia" panose="02040502050405020303" pitchFamily="18" charset="0"/>
              </a:rPr>
            </a:br>
            <a:r>
              <a:rPr lang="en-US" sz="2200" dirty="0">
                <a:latin typeface="Georgia" panose="02040502050405020303" pitchFamily="18" charset="0"/>
              </a:rPr>
              <a:t>         Therefore, currency converter is developed and is used for knowing the currency’s value.</a:t>
            </a:r>
          </a:p>
          <a:p>
            <a:pPr algn="just">
              <a:buNone/>
            </a:pPr>
            <a:r>
              <a:rPr lang="en-US" sz="2200" dirty="0">
                <a:latin typeface="Georgia" panose="02040502050405020303" pitchFamily="18" charset="0"/>
              </a:rPr>
              <a:t>             It can be further developed by including more currency options, and by showing currency values for the user.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solidFill>
                  <a:schemeClr val="tx1"/>
                </a:solidFill>
                <a:latin typeface="Arturo Trial" panose="02000503020000020004" pitchFamily="2" charset="0"/>
              </a:rPr>
              <a:t>table of contents</a:t>
            </a:r>
          </a:p>
        </p:txBody>
      </p:sp>
      <p:sp>
        <p:nvSpPr>
          <p:cNvPr id="3" name="Content Placeholder 2"/>
          <p:cNvSpPr>
            <a:spLocks noGrp="1"/>
          </p:cNvSpPr>
          <p:nvPr>
            <p:ph sz="quarter" idx="1"/>
          </p:nvPr>
        </p:nvSpPr>
        <p:spPr/>
        <p:txBody>
          <a:bodyPr>
            <a:normAutofit/>
          </a:bodyPr>
          <a:lstStyle/>
          <a:p>
            <a:pPr algn="just"/>
            <a:r>
              <a:rPr lang="en-US" sz="2200" dirty="0">
                <a:latin typeface="Georgia" panose="02040502050405020303" pitchFamily="18" charset="0"/>
              </a:rPr>
              <a:t>Introduction</a:t>
            </a:r>
          </a:p>
          <a:p>
            <a:pPr algn="just"/>
            <a:r>
              <a:rPr lang="en-US" sz="2200" dirty="0">
                <a:latin typeface="Georgia" panose="02040502050405020303" pitchFamily="18" charset="0"/>
              </a:rPr>
              <a:t>Algorithm</a:t>
            </a:r>
          </a:p>
          <a:p>
            <a:pPr algn="just"/>
            <a:r>
              <a:rPr lang="en-US" sz="2200" dirty="0">
                <a:latin typeface="Georgia" panose="02040502050405020303" pitchFamily="18" charset="0"/>
              </a:rPr>
              <a:t>Flowchart</a:t>
            </a:r>
          </a:p>
          <a:p>
            <a:pPr algn="just"/>
            <a:r>
              <a:rPr lang="en-US" sz="2200" dirty="0">
                <a:latin typeface="Georgia" panose="02040502050405020303" pitchFamily="18" charset="0"/>
              </a:rPr>
              <a:t>Designing</a:t>
            </a:r>
          </a:p>
          <a:p>
            <a:pPr algn="just"/>
            <a:r>
              <a:rPr lang="en-US" sz="2200" dirty="0">
                <a:latin typeface="Georgia" panose="02040502050405020303" pitchFamily="18" charset="0"/>
              </a:rPr>
              <a:t>Coding</a:t>
            </a:r>
          </a:p>
          <a:p>
            <a:pPr algn="just"/>
            <a:r>
              <a:rPr lang="en-US" sz="2200" dirty="0">
                <a:latin typeface="Georgia" panose="02040502050405020303" pitchFamily="18" charset="0"/>
              </a:rPr>
              <a:t>Conclusion</a:t>
            </a:r>
          </a:p>
          <a:p>
            <a:pPr algn="just"/>
            <a:endParaRPr lang="en-US" sz="2200" dirty="0"/>
          </a:p>
        </p:txBody>
      </p:sp>
    </p:spTree>
    <p:extLst>
      <p:ext uri="{BB962C8B-B14F-4D97-AF65-F5344CB8AC3E}">
        <p14:creationId xmlns:p14="http://schemas.microsoft.com/office/powerpoint/2010/main" val="398138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Arturo Trial" panose="02000503020000020004" pitchFamily="2" charset="0"/>
              </a:rPr>
              <a:t>introduction</a:t>
            </a:r>
          </a:p>
        </p:txBody>
      </p:sp>
      <p:sp>
        <p:nvSpPr>
          <p:cNvPr id="3" name="Content Placeholder 2"/>
          <p:cNvSpPr>
            <a:spLocks noGrp="1"/>
          </p:cNvSpPr>
          <p:nvPr>
            <p:ph sz="quarter" idx="1"/>
          </p:nvPr>
        </p:nvSpPr>
        <p:spPr/>
        <p:txBody>
          <a:bodyPr/>
          <a:lstStyle/>
          <a:p>
            <a:pPr algn="just"/>
            <a:r>
              <a:rPr lang="en-US" sz="2200" dirty="0">
                <a:latin typeface="Georgia" panose="02040502050405020303" pitchFamily="18" charset="0"/>
              </a:rPr>
              <a:t>Currency converter is a tool used to convert one country’s currency to another.</a:t>
            </a:r>
          </a:p>
          <a:p>
            <a:pPr marL="0" indent="0" algn="just">
              <a:buNone/>
            </a:pPr>
            <a:endParaRPr lang="en-US" sz="2200" dirty="0">
              <a:latin typeface="Georgia" panose="02040502050405020303" pitchFamily="18" charset="0"/>
            </a:endParaRPr>
          </a:p>
          <a:p>
            <a:pPr algn="just"/>
            <a:r>
              <a:rPr lang="en-US" sz="2200" dirty="0">
                <a:latin typeface="Georgia" panose="02040502050405020303" pitchFamily="18" charset="0"/>
              </a:rPr>
              <a:t>In this project by the knowledge of usage of currency converter a program is designed in JAVA language.</a:t>
            </a:r>
          </a:p>
          <a:p>
            <a:pPr marL="0" indent="0" algn="just">
              <a:buNone/>
            </a:pPr>
            <a:endParaRPr lang="en-US" sz="2200" dirty="0">
              <a:latin typeface="Georgia" panose="02040502050405020303" pitchFamily="18" charset="0"/>
            </a:endParaRPr>
          </a:p>
          <a:p>
            <a:pPr algn="just"/>
            <a:r>
              <a:rPr lang="en-US" sz="2200" dirty="0">
                <a:latin typeface="Georgia" panose="02040502050405020303" pitchFamily="18" charset="0"/>
              </a:rPr>
              <a:t>In this Currency Converter application, it is going to display a web page where you can choose to display the converter or the exchange rate of one currency with all other currencies in the form of table. In the converter you are given a choice to choose two currency names from the list of currency names displayed.</a:t>
            </a:r>
          </a:p>
          <a:p>
            <a:endParaRPr lang="en-US" dirty="0"/>
          </a:p>
          <a:p>
            <a:endParaRPr lang="en-US" dirty="0"/>
          </a:p>
          <a:p>
            <a:endParaRPr lang="en-US" dirty="0"/>
          </a:p>
        </p:txBody>
      </p:sp>
      <p:sp>
        <p:nvSpPr>
          <p:cNvPr id="4" name="Rectangle 1"/>
          <p:cNvSpPr>
            <a:spLocks noChangeArrowheads="1"/>
          </p:cNvSpPr>
          <p:nvPr/>
        </p:nvSpPr>
        <p:spPr bwMode="auto">
          <a:xfrm>
            <a:off x="381000" y="348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493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solidFill>
                  <a:schemeClr val="tx1"/>
                </a:solidFill>
                <a:latin typeface="Arturo Trial" panose="02000503020000020004" pitchFamily="2" charset="0"/>
              </a:rPr>
              <a:t>algorithm</a:t>
            </a:r>
          </a:p>
        </p:txBody>
      </p:sp>
      <p:sp>
        <p:nvSpPr>
          <p:cNvPr id="3" name="Content Placeholder 2"/>
          <p:cNvSpPr>
            <a:spLocks noGrp="1"/>
          </p:cNvSpPr>
          <p:nvPr>
            <p:ph sz="quarter" idx="1"/>
          </p:nvPr>
        </p:nvSpPr>
        <p:spPr/>
        <p:txBody>
          <a:bodyPr/>
          <a:lstStyle/>
          <a:p>
            <a:pPr algn="just"/>
            <a:r>
              <a:rPr lang="en-US" sz="2200" dirty="0">
                <a:latin typeface="Georgia" panose="02040502050405020303" pitchFamily="18" charset="0"/>
              </a:rPr>
              <a:t>Step 1 : Start</a:t>
            </a:r>
          </a:p>
          <a:p>
            <a:pPr algn="just"/>
            <a:r>
              <a:rPr lang="en-US" sz="2200" dirty="0">
                <a:latin typeface="Georgia" panose="02040502050405020303" pitchFamily="18" charset="0"/>
              </a:rPr>
              <a:t>Step 2 : Enter the amount value</a:t>
            </a:r>
          </a:p>
          <a:p>
            <a:pPr algn="just"/>
            <a:r>
              <a:rPr lang="en-US" sz="2200" dirty="0">
                <a:latin typeface="Georgia" panose="02040502050405020303" pitchFamily="18" charset="0"/>
              </a:rPr>
              <a:t>Step 3 : Select the currency from and to</a:t>
            </a:r>
          </a:p>
          <a:p>
            <a:pPr algn="just"/>
            <a:r>
              <a:rPr lang="en-US" sz="2200" dirty="0">
                <a:latin typeface="Georgia" panose="02040502050405020303" pitchFamily="18" charset="0"/>
              </a:rPr>
              <a:t>Step 4 : Click on the convert button</a:t>
            </a:r>
          </a:p>
          <a:p>
            <a:pPr algn="just"/>
            <a:r>
              <a:rPr lang="en-US" sz="2200" dirty="0">
                <a:latin typeface="Georgia" panose="02040502050405020303" pitchFamily="18" charset="0"/>
              </a:rPr>
              <a:t>Step 5 : The value will be displayed</a:t>
            </a:r>
          </a:p>
          <a:p>
            <a:pPr algn="just"/>
            <a:r>
              <a:rPr lang="en-US" sz="2200" dirty="0">
                <a:latin typeface="Georgia" panose="02040502050405020303" pitchFamily="18" charset="0"/>
              </a:rPr>
              <a:t>Step 6 : Exit</a:t>
            </a:r>
            <a:endParaRPr lang="en-US" dirty="0"/>
          </a:p>
          <a:p>
            <a:pPr algn="just"/>
            <a:endParaRPr lang="en-US" dirty="0"/>
          </a:p>
        </p:txBody>
      </p:sp>
    </p:spTree>
    <p:extLst>
      <p:ext uri="{BB962C8B-B14F-4D97-AF65-F5344CB8AC3E}">
        <p14:creationId xmlns:p14="http://schemas.microsoft.com/office/powerpoint/2010/main" val="278252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063"/>
            <a:ext cx="7467600" cy="563562"/>
          </a:xfrm>
        </p:spPr>
        <p:txBody>
          <a:bodyPr>
            <a:noAutofit/>
          </a:bodyPr>
          <a:lstStyle/>
          <a:p>
            <a:r>
              <a:rPr lang="en-US" sz="3600" dirty="0">
                <a:solidFill>
                  <a:schemeClr val="tx1"/>
                </a:solidFill>
                <a:latin typeface="Arturo Trial" panose="02000503020000020004" pitchFamily="2" charset="0"/>
              </a:rPr>
              <a:t>flow chart</a:t>
            </a:r>
          </a:p>
        </p:txBody>
      </p:sp>
      <p:sp>
        <p:nvSpPr>
          <p:cNvPr id="3" name="Content Placeholder 2"/>
          <p:cNvSpPr>
            <a:spLocks noGrp="1"/>
          </p:cNvSpPr>
          <p:nvPr>
            <p:ph sz="quarter" idx="1"/>
          </p:nvPr>
        </p:nvSpPr>
        <p:spPr>
          <a:xfrm>
            <a:off x="457200" y="990600"/>
            <a:ext cx="7467600" cy="5483352"/>
          </a:xfrm>
        </p:spPr>
        <p:txBody>
          <a:bodyPr/>
          <a:lstStyle/>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r>
              <a:rPr lang="en-US" dirty="0"/>
              <a:t>                                         </a:t>
            </a:r>
            <a:r>
              <a:rPr lang="en-US" sz="2000" b="1" dirty="0"/>
              <a:t>0</a:t>
            </a:r>
          </a:p>
        </p:txBody>
      </p:sp>
      <p:sp>
        <p:nvSpPr>
          <p:cNvPr id="4" name="Oval 3"/>
          <p:cNvSpPr/>
          <p:nvPr/>
        </p:nvSpPr>
        <p:spPr>
          <a:xfrm>
            <a:off x="3352800" y="1143000"/>
            <a:ext cx="1143000" cy="381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Start</a:t>
            </a:r>
          </a:p>
        </p:txBody>
      </p:sp>
      <p:sp>
        <p:nvSpPr>
          <p:cNvPr id="5" name="Flowchart: Data 4"/>
          <p:cNvSpPr/>
          <p:nvPr/>
        </p:nvSpPr>
        <p:spPr>
          <a:xfrm>
            <a:off x="914400" y="1752599"/>
            <a:ext cx="5791200" cy="835817"/>
          </a:xfrm>
          <a:prstGeom prst="flowChartInputOutpu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Input given is amount value and currency names are selected from the options</a:t>
            </a:r>
          </a:p>
        </p:txBody>
      </p:sp>
      <p:sp>
        <p:nvSpPr>
          <p:cNvPr id="6" name="Flowchart: Process 5"/>
          <p:cNvSpPr/>
          <p:nvPr/>
        </p:nvSpPr>
        <p:spPr>
          <a:xfrm>
            <a:off x="2818606" y="2817016"/>
            <a:ext cx="2133600" cy="304800"/>
          </a:xfrm>
          <a:prstGeom prst="flowChartProcess">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Click on convert</a:t>
            </a:r>
          </a:p>
        </p:txBody>
      </p:sp>
      <p:sp>
        <p:nvSpPr>
          <p:cNvPr id="7" name="Flowchart: Decision 6"/>
          <p:cNvSpPr/>
          <p:nvPr/>
        </p:nvSpPr>
        <p:spPr>
          <a:xfrm>
            <a:off x="2743200" y="3429000"/>
            <a:ext cx="2286000" cy="1066800"/>
          </a:xfrm>
          <a:prstGeom prst="flowChartDecision">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Given amount value is</a:t>
            </a:r>
          </a:p>
        </p:txBody>
      </p:sp>
      <p:sp>
        <p:nvSpPr>
          <p:cNvPr id="8" name="Flowchart: Process 7"/>
          <p:cNvSpPr/>
          <p:nvPr/>
        </p:nvSpPr>
        <p:spPr>
          <a:xfrm>
            <a:off x="914400" y="4267200"/>
            <a:ext cx="1828800" cy="533400"/>
          </a:xfrm>
          <a:prstGeom prst="flowChartProcess">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 value will be positive</a:t>
            </a:r>
          </a:p>
        </p:txBody>
      </p:sp>
      <p:sp>
        <p:nvSpPr>
          <p:cNvPr id="9" name="Flowchart: Process 8"/>
          <p:cNvSpPr/>
          <p:nvPr/>
        </p:nvSpPr>
        <p:spPr>
          <a:xfrm>
            <a:off x="5029200" y="4267200"/>
            <a:ext cx="1905000" cy="533400"/>
          </a:xfrm>
          <a:prstGeom prst="flowChartProcess">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 value will be negative</a:t>
            </a:r>
          </a:p>
        </p:txBody>
      </p:sp>
      <p:sp>
        <p:nvSpPr>
          <p:cNvPr id="10" name="Flowchart: Process 9"/>
          <p:cNvSpPr/>
          <p:nvPr/>
        </p:nvSpPr>
        <p:spPr>
          <a:xfrm>
            <a:off x="3048000" y="5029200"/>
            <a:ext cx="1600200" cy="533400"/>
          </a:xfrm>
          <a:prstGeom prst="flowChartProcess">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 will be zero</a:t>
            </a:r>
          </a:p>
        </p:txBody>
      </p:sp>
      <p:sp>
        <p:nvSpPr>
          <p:cNvPr id="11" name="Oval 10"/>
          <p:cNvSpPr/>
          <p:nvPr/>
        </p:nvSpPr>
        <p:spPr>
          <a:xfrm>
            <a:off x="3352800" y="5943600"/>
            <a:ext cx="1066800" cy="381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Stop</a:t>
            </a:r>
          </a:p>
        </p:txBody>
      </p:sp>
      <p:cxnSp>
        <p:nvCxnSpPr>
          <p:cNvPr id="13" name="Straight Arrow Connector 12"/>
          <p:cNvCxnSpPr/>
          <p:nvPr/>
        </p:nvCxnSpPr>
        <p:spPr>
          <a:xfrm rot="5400000">
            <a:off x="3771900" y="1638300"/>
            <a:ext cx="228600" cy="1588"/>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endCxn id="6" idx="0"/>
          </p:cNvCxnSpPr>
          <p:nvPr/>
        </p:nvCxnSpPr>
        <p:spPr>
          <a:xfrm flipH="1">
            <a:off x="3885406" y="2513010"/>
            <a:ext cx="794" cy="304006"/>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6" idx="2"/>
            <a:endCxn id="7" idx="0"/>
          </p:cNvCxnSpPr>
          <p:nvPr/>
        </p:nvCxnSpPr>
        <p:spPr>
          <a:xfrm>
            <a:off x="3885406" y="3121816"/>
            <a:ext cx="794" cy="30718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3582194" y="4723606"/>
            <a:ext cx="609600" cy="1588"/>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1" idx="0"/>
          </p:cNvCxnSpPr>
          <p:nvPr/>
        </p:nvCxnSpPr>
        <p:spPr>
          <a:xfrm rot="5400000">
            <a:off x="3695700" y="5753100"/>
            <a:ext cx="381000" cy="1588"/>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a:off x="5028803" y="3961209"/>
            <a:ext cx="9144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5790406" y="4114800"/>
            <a:ext cx="305594" cy="79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cxnSpLocks/>
            <a:stCxn id="7" idx="1"/>
          </p:cNvCxnSpPr>
          <p:nvPr/>
        </p:nvCxnSpPr>
        <p:spPr>
          <a:xfrm rot="10800000">
            <a:off x="1828800" y="3962400"/>
            <a:ext cx="9144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8" idx="0"/>
          </p:cNvCxnSpPr>
          <p:nvPr/>
        </p:nvCxnSpPr>
        <p:spPr>
          <a:xfrm rot="5400000">
            <a:off x="1676400" y="4114800"/>
            <a:ext cx="304800" cy="1588"/>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 idx="2"/>
          </p:cNvCxnSpPr>
          <p:nvPr/>
        </p:nvCxnSpPr>
        <p:spPr>
          <a:xfrm rot="5400000">
            <a:off x="1143000" y="5486400"/>
            <a:ext cx="13716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828800" y="6167834"/>
            <a:ext cx="1524000" cy="1588"/>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5295900" y="5448300"/>
            <a:ext cx="12954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a:off x="4419600" y="6096000"/>
            <a:ext cx="1524000" cy="1588"/>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r>
              <a:rPr lang="en-US" sz="3600" dirty="0">
                <a:solidFill>
                  <a:schemeClr val="tx1"/>
                </a:solidFill>
                <a:latin typeface="Arturo Trial" panose="02000503020000020004" pitchFamily="2" charset="0"/>
              </a:rPr>
              <a:t>designing</a:t>
            </a:r>
          </a:p>
        </p:txBody>
      </p:sp>
      <p:sp>
        <p:nvSpPr>
          <p:cNvPr id="3" name="Content Placeholder 2"/>
          <p:cNvSpPr>
            <a:spLocks noGrp="1"/>
          </p:cNvSpPr>
          <p:nvPr>
            <p:ph sz="quarter" idx="1"/>
          </p:nvPr>
        </p:nvSpPr>
        <p:spPr/>
        <p:txBody>
          <a:bodyPr>
            <a:normAutofit/>
          </a:bodyPr>
          <a:lstStyle/>
          <a:p>
            <a:pPr marL="0" indent="0" algn="just">
              <a:buNone/>
            </a:pPr>
            <a:r>
              <a:rPr lang="en-US" sz="2200" dirty="0">
                <a:latin typeface="Georgia" panose="02040502050405020303" pitchFamily="18" charset="0"/>
              </a:rPr>
              <a:t>We are using  different concepts like </a:t>
            </a:r>
          </a:p>
          <a:p>
            <a:pPr algn="just"/>
            <a:r>
              <a:rPr lang="en-US" sz="2200" dirty="0">
                <a:latin typeface="Georgia" panose="02040502050405020303" pitchFamily="18" charset="0"/>
              </a:rPr>
              <a:t>            HTML for creating web page</a:t>
            </a:r>
          </a:p>
          <a:p>
            <a:pPr algn="just"/>
            <a:r>
              <a:rPr lang="en-US" sz="2200" dirty="0">
                <a:latin typeface="Georgia" panose="02040502050405020303" pitchFamily="18" charset="0"/>
              </a:rPr>
              <a:t>            SERVLETS for creating dynamic pages</a:t>
            </a:r>
          </a:p>
          <a:p>
            <a:pPr algn="just">
              <a:buNone/>
            </a:pPr>
            <a:r>
              <a:rPr lang="en-US" sz="2200" dirty="0">
                <a:latin typeface="Georgia" panose="02040502050405020303" pitchFamily="18" charset="0"/>
              </a:rPr>
              <a:t>                                 and for displaying output</a:t>
            </a:r>
          </a:p>
          <a:p>
            <a:pPr algn="just"/>
            <a:r>
              <a:rPr lang="en-US" sz="2200" dirty="0">
                <a:latin typeface="Georgia" panose="02040502050405020303" pitchFamily="18" charset="0"/>
              </a:rPr>
              <a:t>            JDBC for establishing the connection with</a:t>
            </a:r>
          </a:p>
          <a:p>
            <a:pPr algn="just">
              <a:buNone/>
            </a:pPr>
            <a:r>
              <a:rPr lang="en-US" sz="2200" dirty="0">
                <a:latin typeface="Georgia" panose="02040502050405020303" pitchFamily="18" charset="0"/>
              </a:rPr>
              <a:t>                        the database.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sz="3600" dirty="0">
                <a:solidFill>
                  <a:schemeClr val="tx1"/>
                </a:solidFill>
                <a:latin typeface="Arturo Trial" panose="02000503020000020004" pitchFamily="2" charset="0"/>
              </a:rPr>
              <a:t>coding</a:t>
            </a:r>
            <a:endParaRPr lang="en-US" dirty="0">
              <a:solidFill>
                <a:schemeClr val="tx1"/>
              </a:solidFill>
              <a:latin typeface="Arturo Trial" panose="02000503020000020004" pitchFamily="2" charset="0"/>
            </a:endParaRPr>
          </a:p>
        </p:txBody>
      </p:sp>
      <p:sp>
        <p:nvSpPr>
          <p:cNvPr id="3" name="Content Placeholder 2"/>
          <p:cNvSpPr>
            <a:spLocks noGrp="1"/>
          </p:cNvSpPr>
          <p:nvPr>
            <p:ph sz="quarter" idx="1"/>
          </p:nvPr>
        </p:nvSpPr>
        <p:spPr>
          <a:xfrm>
            <a:off x="228600" y="1066800"/>
            <a:ext cx="8305800" cy="5791200"/>
          </a:xfrm>
        </p:spPr>
        <p:txBody>
          <a:bodyPr>
            <a:normAutofit fontScale="70000" lnSpcReduction="20000"/>
          </a:bodyPr>
          <a:lstStyle/>
          <a:p>
            <a:pPr algn="just">
              <a:buNone/>
            </a:pPr>
            <a:r>
              <a:rPr lang="en-US" dirty="0">
                <a:latin typeface="Georgia" panose="02040502050405020303" pitchFamily="18" charset="0"/>
              </a:rPr>
              <a:t>&lt;!DOCTYPE html&gt;</a:t>
            </a:r>
          </a:p>
          <a:p>
            <a:pPr algn="just">
              <a:buNone/>
            </a:pPr>
            <a:r>
              <a:rPr lang="en-US" dirty="0">
                <a:latin typeface="Georgia" panose="02040502050405020303" pitchFamily="18" charset="0"/>
              </a:rPr>
              <a:t>&lt;html lang="</a:t>
            </a:r>
            <a:r>
              <a:rPr lang="en-US" dirty="0" err="1">
                <a:latin typeface="Georgia" panose="02040502050405020303" pitchFamily="18" charset="0"/>
              </a:rPr>
              <a:t>en</a:t>
            </a:r>
            <a:r>
              <a:rPr lang="en-US" dirty="0">
                <a:latin typeface="Georgia" panose="02040502050405020303" pitchFamily="18" charset="0"/>
              </a:rPr>
              <a:t>" </a:t>
            </a:r>
            <a:r>
              <a:rPr lang="en-US" dirty="0" err="1">
                <a:latin typeface="Georgia" panose="02040502050405020303" pitchFamily="18" charset="0"/>
              </a:rPr>
              <a:t>dir</a:t>
            </a:r>
            <a:r>
              <a:rPr lang="en-US" dirty="0">
                <a:latin typeface="Georgia" panose="02040502050405020303" pitchFamily="18" charset="0"/>
              </a:rPr>
              <a:t>="</a:t>
            </a:r>
            <a:r>
              <a:rPr lang="en-US" dirty="0" err="1">
                <a:latin typeface="Georgia" panose="02040502050405020303" pitchFamily="18" charset="0"/>
              </a:rPr>
              <a:t>ltr</a:t>
            </a:r>
            <a:r>
              <a:rPr lang="en-US" dirty="0">
                <a:latin typeface="Georgia" panose="02040502050405020303" pitchFamily="18" charset="0"/>
              </a:rPr>
              <a:t>"&gt;</a:t>
            </a:r>
          </a:p>
          <a:p>
            <a:pPr algn="just">
              <a:buNone/>
            </a:pPr>
            <a:r>
              <a:rPr lang="en-US" dirty="0">
                <a:latin typeface="Georgia" panose="02040502050405020303" pitchFamily="18" charset="0"/>
              </a:rPr>
              <a:t>  &lt;head&gt;</a:t>
            </a:r>
          </a:p>
          <a:p>
            <a:pPr algn="just">
              <a:buNone/>
            </a:pPr>
            <a:r>
              <a:rPr lang="en-US" dirty="0">
                <a:latin typeface="Georgia" panose="02040502050405020303" pitchFamily="18" charset="0"/>
              </a:rPr>
              <a:t>    &lt;meta charset="utf-8"&gt;</a:t>
            </a:r>
          </a:p>
          <a:p>
            <a:pPr algn="just">
              <a:buNone/>
            </a:pPr>
            <a:r>
              <a:rPr lang="en-US" dirty="0">
                <a:latin typeface="Georgia" panose="02040502050405020303" pitchFamily="18" charset="0"/>
              </a:rPr>
              <a:t>    &lt;title&gt;Currency Converter in JavaScript&lt;/title&gt;</a:t>
            </a:r>
          </a:p>
          <a:p>
            <a:pPr algn="just">
              <a:buNone/>
            </a:pPr>
            <a:r>
              <a:rPr lang="en-US" dirty="0">
                <a:latin typeface="Georgia" panose="02040502050405020303" pitchFamily="18" charset="0"/>
              </a:rPr>
              <a:t>    &lt;link </a:t>
            </a:r>
            <a:r>
              <a:rPr lang="en-US" dirty="0" err="1">
                <a:latin typeface="Georgia" panose="02040502050405020303" pitchFamily="18" charset="0"/>
              </a:rPr>
              <a:t>rel</a:t>
            </a:r>
            <a:r>
              <a:rPr lang="en-US" dirty="0">
                <a:latin typeface="Georgia" panose="02040502050405020303" pitchFamily="18" charset="0"/>
              </a:rPr>
              <a:t>="stylesheet" </a:t>
            </a:r>
            <a:r>
              <a:rPr lang="en-US" dirty="0" err="1">
                <a:latin typeface="Georgia" panose="02040502050405020303" pitchFamily="18" charset="0"/>
              </a:rPr>
              <a:t>href</a:t>
            </a:r>
            <a:r>
              <a:rPr lang="en-US" dirty="0">
                <a:latin typeface="Georgia" panose="02040502050405020303" pitchFamily="18" charset="0"/>
              </a:rPr>
              <a:t>="style.css"&gt;</a:t>
            </a:r>
          </a:p>
          <a:p>
            <a:pPr algn="just">
              <a:buNone/>
            </a:pPr>
            <a:r>
              <a:rPr lang="en-US" dirty="0">
                <a:latin typeface="Georgia" panose="02040502050405020303" pitchFamily="18" charset="0"/>
              </a:rPr>
              <a:t>    &lt;meta name="viewport" content="width=device-width, initial-scale=1.0"&gt;</a:t>
            </a:r>
          </a:p>
          <a:p>
            <a:pPr algn="just">
              <a:buNone/>
            </a:pPr>
            <a:r>
              <a:rPr lang="en-US" dirty="0">
                <a:latin typeface="Georgia" panose="02040502050405020303" pitchFamily="18" charset="0"/>
              </a:rPr>
              <a:t>    &lt;!-- </a:t>
            </a:r>
            <a:r>
              <a:rPr lang="en-US" dirty="0" err="1">
                <a:latin typeface="Georgia" panose="02040502050405020303" pitchFamily="18" charset="0"/>
              </a:rPr>
              <a:t>FontAweome</a:t>
            </a:r>
            <a:r>
              <a:rPr lang="en-US" dirty="0">
                <a:latin typeface="Georgia" panose="02040502050405020303" pitchFamily="18" charset="0"/>
              </a:rPr>
              <a:t> CDN Link for Icons --&gt;</a:t>
            </a:r>
          </a:p>
          <a:p>
            <a:pPr algn="just">
              <a:buNone/>
            </a:pPr>
            <a:r>
              <a:rPr lang="en-US" dirty="0">
                <a:latin typeface="Georgia" panose="02040502050405020303" pitchFamily="18" charset="0"/>
              </a:rPr>
              <a:t>    &lt;link </a:t>
            </a:r>
            <a:r>
              <a:rPr lang="en-US" dirty="0" err="1">
                <a:latin typeface="Georgia" panose="02040502050405020303" pitchFamily="18" charset="0"/>
              </a:rPr>
              <a:t>rel</a:t>
            </a:r>
            <a:r>
              <a:rPr lang="en-US" dirty="0">
                <a:latin typeface="Georgia" panose="02040502050405020303" pitchFamily="18" charset="0"/>
              </a:rPr>
              <a:t>="stylesheet" </a:t>
            </a:r>
            <a:r>
              <a:rPr lang="en-US" dirty="0" err="1">
                <a:latin typeface="Georgia" panose="02040502050405020303" pitchFamily="18" charset="0"/>
              </a:rPr>
              <a:t>href</a:t>
            </a:r>
            <a:r>
              <a:rPr lang="en-US" dirty="0">
                <a:latin typeface="Georgia" panose="02040502050405020303" pitchFamily="18" charset="0"/>
              </a:rPr>
              <a:t>="https://cdnjs.cloudflare.com/ajax/libs/font-awesome/5.15.3/</a:t>
            </a:r>
            <a:r>
              <a:rPr lang="en-US" dirty="0" err="1">
                <a:latin typeface="Georgia" panose="02040502050405020303" pitchFamily="18" charset="0"/>
              </a:rPr>
              <a:t>css</a:t>
            </a:r>
            <a:r>
              <a:rPr lang="en-US" dirty="0">
                <a:latin typeface="Georgia" panose="02040502050405020303" pitchFamily="18" charset="0"/>
              </a:rPr>
              <a:t>/all.min.css"/&gt;</a:t>
            </a:r>
          </a:p>
          <a:p>
            <a:pPr algn="just">
              <a:buNone/>
            </a:pPr>
            <a:r>
              <a:rPr lang="en-US" dirty="0">
                <a:latin typeface="Georgia" panose="02040502050405020303" pitchFamily="18" charset="0"/>
              </a:rPr>
              <a:t>  &lt;/head&gt;</a:t>
            </a:r>
          </a:p>
          <a:p>
            <a:pPr algn="just">
              <a:buNone/>
            </a:pPr>
            <a:r>
              <a:rPr lang="en-US" dirty="0">
                <a:latin typeface="Georgia" panose="02040502050405020303" pitchFamily="18" charset="0"/>
              </a:rPr>
              <a:t>  &lt;body&gt;</a:t>
            </a:r>
          </a:p>
          <a:p>
            <a:pPr algn="just">
              <a:buNone/>
            </a:pPr>
            <a:r>
              <a:rPr lang="en-US" dirty="0">
                <a:latin typeface="Georgia" panose="02040502050405020303" pitchFamily="18" charset="0"/>
              </a:rPr>
              <a:t>    &lt;div class="wrapper"&gt;</a:t>
            </a:r>
          </a:p>
          <a:p>
            <a:pPr algn="just">
              <a:buNone/>
            </a:pPr>
            <a:r>
              <a:rPr lang="en-US" dirty="0">
                <a:latin typeface="Georgia" panose="02040502050405020303" pitchFamily="18" charset="0"/>
              </a:rPr>
              <a:t>      &lt;header&gt;Currency Converter&lt;/header&gt;</a:t>
            </a:r>
          </a:p>
          <a:p>
            <a:pPr algn="just">
              <a:buNone/>
            </a:pPr>
            <a:r>
              <a:rPr lang="en-US" dirty="0">
                <a:latin typeface="Georgia" panose="02040502050405020303" pitchFamily="18" charset="0"/>
              </a:rPr>
              <a:t>      &lt;form action="#"&gt;</a:t>
            </a:r>
          </a:p>
          <a:p>
            <a:pPr algn="just">
              <a:buNone/>
            </a:pPr>
            <a:r>
              <a:rPr lang="en-US" dirty="0">
                <a:latin typeface="Georgia" panose="02040502050405020303" pitchFamily="18" charset="0"/>
              </a:rPr>
              <a:t>        &lt;div class="amount"&gt;</a:t>
            </a:r>
          </a:p>
          <a:p>
            <a:pPr algn="just">
              <a:buNone/>
            </a:pPr>
            <a:r>
              <a:rPr lang="en-US" dirty="0">
                <a:latin typeface="Georgia" panose="02040502050405020303" pitchFamily="18" charset="0"/>
              </a:rPr>
              <a:t>          &lt;p&gt;Enter Amount&lt;/p&gt;</a:t>
            </a:r>
          </a:p>
          <a:p>
            <a:pPr algn="just">
              <a:buNone/>
            </a:pPr>
            <a:r>
              <a:rPr lang="en-US" dirty="0">
                <a:latin typeface="Georgia" panose="02040502050405020303" pitchFamily="18" charset="0"/>
              </a:rPr>
              <a:t>          &lt;input type="text" value="1"&gt;</a:t>
            </a:r>
          </a:p>
          <a:p>
            <a:pPr algn="just">
              <a:buNone/>
            </a:pPr>
            <a:r>
              <a:rPr lang="en-US" dirty="0">
                <a:latin typeface="Georgia" panose="02040502050405020303" pitchFamily="18" charset="0"/>
              </a:rPr>
              <a:t>        &lt;/div&gt;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C83C70-B36E-DEF3-B7AD-6DC258209254}"/>
              </a:ext>
            </a:extLst>
          </p:cNvPr>
          <p:cNvSpPr txBox="1"/>
          <p:nvPr/>
        </p:nvSpPr>
        <p:spPr>
          <a:xfrm>
            <a:off x="381000" y="228600"/>
            <a:ext cx="7239000" cy="6615708"/>
          </a:xfrm>
          <a:prstGeom prst="rect">
            <a:avLst/>
          </a:prstGeom>
          <a:noFill/>
        </p:spPr>
        <p:txBody>
          <a:bodyPr wrap="square">
            <a:spAutoFit/>
          </a:bodyPr>
          <a:lstStyle/>
          <a:p>
            <a:r>
              <a:rPr lang="en-IN" dirty="0"/>
              <a:t>&lt;div class="drop-list"&gt;</a:t>
            </a:r>
          </a:p>
          <a:p>
            <a:r>
              <a:rPr lang="en-IN" dirty="0"/>
              <a:t>          &lt;div class="from"&gt;</a:t>
            </a:r>
          </a:p>
          <a:p>
            <a:r>
              <a:rPr lang="en-IN" dirty="0"/>
              <a:t>            &lt;p&gt;From&lt;/p&gt;</a:t>
            </a:r>
          </a:p>
          <a:p>
            <a:r>
              <a:rPr lang="en-IN" dirty="0"/>
              <a:t>            &lt;div class="select-box"&gt;</a:t>
            </a:r>
          </a:p>
          <a:p>
            <a:r>
              <a:rPr lang="en-IN" dirty="0"/>
              <a:t>              &lt;</a:t>
            </a:r>
            <a:r>
              <a:rPr lang="en-IN" dirty="0" err="1"/>
              <a:t>img</a:t>
            </a:r>
            <a:r>
              <a:rPr lang="en-IN" dirty="0"/>
              <a:t> </a:t>
            </a:r>
            <a:r>
              <a:rPr lang="en-IN" dirty="0" err="1"/>
              <a:t>src</a:t>
            </a:r>
            <a:r>
              <a:rPr lang="en-IN" dirty="0"/>
              <a:t>="https://flagcdn.com/48x36/us.png" alt="flag"&gt;</a:t>
            </a:r>
          </a:p>
          <a:p>
            <a:r>
              <a:rPr lang="en-IN" dirty="0"/>
              <a:t>              &lt;select&gt; &lt;!-- Options tag are inserted from JavaScript --&gt; &lt;/select&gt;</a:t>
            </a:r>
          </a:p>
          <a:p>
            <a:r>
              <a:rPr lang="en-IN" dirty="0"/>
              <a:t>            &lt;/div&gt;&lt;/div&gt;</a:t>
            </a:r>
          </a:p>
          <a:p>
            <a:r>
              <a:rPr lang="en-IN" dirty="0"/>
              <a:t>          &lt;div class="icon"&gt;&lt;</a:t>
            </a:r>
            <a:r>
              <a:rPr lang="en-IN" dirty="0" err="1"/>
              <a:t>i</a:t>
            </a:r>
            <a:r>
              <a:rPr lang="en-IN" dirty="0"/>
              <a:t> class="</a:t>
            </a:r>
            <a:r>
              <a:rPr lang="en-IN" dirty="0" err="1"/>
              <a:t>fas</a:t>
            </a:r>
            <a:r>
              <a:rPr lang="en-IN" dirty="0"/>
              <a:t> fa-exchange-alt"&gt;&lt;/</a:t>
            </a:r>
            <a:r>
              <a:rPr lang="en-IN" dirty="0" err="1"/>
              <a:t>i</a:t>
            </a:r>
            <a:r>
              <a:rPr lang="en-IN" dirty="0"/>
              <a:t>&gt;&lt;/div&gt;</a:t>
            </a:r>
          </a:p>
          <a:p>
            <a:r>
              <a:rPr lang="en-IN" dirty="0"/>
              <a:t>          &lt;div class="to"&gt;</a:t>
            </a:r>
          </a:p>
          <a:p>
            <a:r>
              <a:rPr lang="en-IN" dirty="0"/>
              <a:t>            &lt;p&gt;To&lt;/p&gt;</a:t>
            </a:r>
          </a:p>
          <a:p>
            <a:r>
              <a:rPr lang="en-IN" dirty="0"/>
              <a:t>            &lt;div class="select-box"&gt;</a:t>
            </a:r>
          </a:p>
          <a:p>
            <a:r>
              <a:rPr lang="en-IN" dirty="0"/>
              <a:t>              &lt;</a:t>
            </a:r>
            <a:r>
              <a:rPr lang="en-IN" dirty="0" err="1"/>
              <a:t>img</a:t>
            </a:r>
            <a:r>
              <a:rPr lang="en-IN" dirty="0"/>
              <a:t> </a:t>
            </a:r>
            <a:r>
              <a:rPr lang="en-IN" dirty="0" err="1"/>
              <a:t>src</a:t>
            </a:r>
            <a:r>
              <a:rPr lang="en-IN" dirty="0"/>
              <a:t>="https://flagcdn.com/48x36/np.png" alt="flag"&gt;</a:t>
            </a:r>
          </a:p>
          <a:p>
            <a:r>
              <a:rPr lang="en-IN" dirty="0"/>
              <a:t>              &lt;select&gt; &lt;!-- Options tag are inserted from JavaScript --&gt; &lt;/select&gt;</a:t>
            </a:r>
          </a:p>
          <a:p>
            <a:r>
              <a:rPr lang="en-IN" dirty="0"/>
              <a:t>            &lt;/div&gt;&lt;/div&gt;&lt;/div&gt;</a:t>
            </a:r>
          </a:p>
          <a:p>
            <a:r>
              <a:rPr lang="en-IN" dirty="0"/>
              <a:t>        &lt;div class="exchange-rate"&gt;Getting exchange rate...&lt;/div&gt;</a:t>
            </a:r>
          </a:p>
          <a:p>
            <a:r>
              <a:rPr lang="en-IN" dirty="0"/>
              <a:t>        &lt;button&gt;Get Exchange Rate&lt;/button&gt;</a:t>
            </a:r>
          </a:p>
          <a:p>
            <a:r>
              <a:rPr lang="en-IN" dirty="0"/>
              <a:t>      &lt;/form&gt;&lt;/div&gt;</a:t>
            </a:r>
          </a:p>
          <a:p>
            <a:r>
              <a:rPr lang="en-IN" dirty="0"/>
              <a:t>    &lt;script </a:t>
            </a:r>
            <a:r>
              <a:rPr lang="en-IN" dirty="0" err="1"/>
              <a:t>src</a:t>
            </a:r>
            <a:r>
              <a:rPr lang="en-IN" dirty="0"/>
              <a:t>="</a:t>
            </a:r>
            <a:r>
              <a:rPr lang="en-IN" dirty="0" err="1"/>
              <a:t>js</a:t>
            </a:r>
            <a:r>
              <a:rPr lang="en-IN" dirty="0"/>
              <a:t>/country-list.js"&gt;&lt;/script&gt;</a:t>
            </a:r>
          </a:p>
          <a:p>
            <a:r>
              <a:rPr lang="en-IN" dirty="0"/>
              <a:t>    &lt;script </a:t>
            </a:r>
            <a:r>
              <a:rPr lang="en-IN" dirty="0" err="1"/>
              <a:t>src</a:t>
            </a:r>
            <a:r>
              <a:rPr lang="en-IN" dirty="0"/>
              <a:t>="</a:t>
            </a:r>
            <a:r>
              <a:rPr lang="en-IN" dirty="0" err="1"/>
              <a:t>js</a:t>
            </a:r>
            <a:r>
              <a:rPr lang="en-IN" dirty="0"/>
              <a:t>/script.js"&gt;&lt;/script&gt;</a:t>
            </a:r>
          </a:p>
          <a:p>
            <a:r>
              <a:rPr lang="en-IN" dirty="0"/>
              <a:t>  &lt;/body&gt;</a:t>
            </a:r>
          </a:p>
          <a:p>
            <a:r>
              <a:rPr lang="en-IN" dirty="0"/>
              <a:t>&lt;/html&gt;</a:t>
            </a:r>
          </a:p>
        </p:txBody>
      </p:sp>
    </p:spTree>
    <p:extLst>
      <p:ext uri="{BB962C8B-B14F-4D97-AF65-F5344CB8AC3E}">
        <p14:creationId xmlns:p14="http://schemas.microsoft.com/office/powerpoint/2010/main" val="2260828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618</TotalTime>
  <Words>1752</Words>
  <Application>Microsoft Office PowerPoint</Application>
  <PresentationFormat>On-screen Show (4:3)</PresentationFormat>
  <Paragraphs>276</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Arturo Trial</vt:lpstr>
      <vt:lpstr>Calibri</vt:lpstr>
      <vt:lpstr>Century Schoolbook</vt:lpstr>
      <vt:lpstr>Georgia</vt:lpstr>
      <vt:lpstr>Wingdings</vt:lpstr>
      <vt:lpstr>Wingdings 2</vt:lpstr>
      <vt:lpstr>Oriel</vt:lpstr>
      <vt:lpstr>Project On Currency Exchange</vt:lpstr>
      <vt:lpstr>abstract</vt:lpstr>
      <vt:lpstr>table of contents</vt:lpstr>
      <vt:lpstr>introduction</vt:lpstr>
      <vt:lpstr>algorithm</vt:lpstr>
      <vt:lpstr>flow chart</vt:lpstr>
      <vt:lpstr>designing</vt:lpstr>
      <vt:lpstr>coding</vt:lpstr>
      <vt:lpstr>PowerPoint Presentation</vt:lpstr>
      <vt:lpstr>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currency converter</dc:title>
  <dc:creator>hariom</dc:creator>
  <cp:lastModifiedBy>Nirmalya</cp:lastModifiedBy>
  <cp:revision>107</cp:revision>
  <dcterms:created xsi:type="dcterms:W3CDTF">2011-09-17T13:02:59Z</dcterms:created>
  <dcterms:modified xsi:type="dcterms:W3CDTF">2022-12-23T04:32:03Z</dcterms:modified>
</cp:coreProperties>
</file>