
<file path=[Content_Types].xml><?xml version="1.0" encoding="utf-8"?>
<Types xmlns="http://schemas.openxmlformats.org/package/2006/content-types">
  <Default Extension="crdownload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70" r:id="rId9"/>
    <p:sldId id="271" r:id="rId10"/>
    <p:sldId id="272" r:id="rId11"/>
    <p:sldId id="268" r:id="rId12"/>
    <p:sldId id="269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crdownload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Oswald (heading)"/>
              </a:rPr>
              <a:t>Number Plate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(body)"/>
              </a:rPr>
              <a:t>Name 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ill Sans(body)"/>
              </a:rPr>
              <a:t>nirmit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(body)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ill Sans(body)"/>
              </a:rPr>
              <a:t>kotadiya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(body)"/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(body)"/>
              </a:rPr>
              <a:t>Branch : cse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B6F7594-8835-EAD5-FB6B-03EA96D68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935" y="119812"/>
            <a:ext cx="2721429" cy="690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004A7D-BDF6-E625-40FC-621E076D6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095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930C-6271-E64F-9A2E-9B266BDD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101429-06E3-A4CF-6BC7-D061A0FD64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3129256"/>
            <a:ext cx="4640262" cy="261085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970F519-FFB2-3A36-A763-EFA62522F3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8" y="3129703"/>
            <a:ext cx="4638675" cy="2609957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4D5198-12E5-0822-1821-55143B6E94A9}"/>
              </a:ext>
            </a:extLst>
          </p:cNvPr>
          <p:cNvSpPr txBox="1"/>
          <p:nvPr/>
        </p:nvSpPr>
        <p:spPr>
          <a:xfrm>
            <a:off x="1096963" y="2099387"/>
            <a:ext cx="7734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ill Sans(body)"/>
              </a:rPr>
              <a:t> Display a sample image of a car before and after the number plate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ill Sans(body)"/>
              </a:rPr>
              <a:t> Show a highlighted region around the number plate in the "after" image.</a:t>
            </a:r>
          </a:p>
          <a:p>
            <a:endParaRPr lang="en-IN" dirty="0">
              <a:latin typeface="Gill Sans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5FD48-A51B-CB00-BF1F-605983469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7935" y="119812"/>
            <a:ext cx="2721429" cy="6909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68A115-F76C-0696-5E6E-6DBCC7389A8C}"/>
              </a:ext>
            </a:extLst>
          </p:cNvPr>
          <p:cNvSpPr txBox="1"/>
          <p:nvPr/>
        </p:nvSpPr>
        <p:spPr>
          <a:xfrm>
            <a:off x="2115717" y="5846645"/>
            <a:ext cx="2148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Before Detection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A0C60-794A-71BC-9153-4F98B184D21E}"/>
              </a:ext>
            </a:extLst>
          </p:cNvPr>
          <p:cNvSpPr txBox="1"/>
          <p:nvPr/>
        </p:nvSpPr>
        <p:spPr>
          <a:xfrm>
            <a:off x="7828384" y="5846645"/>
            <a:ext cx="2148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After Detection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13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E1BD-D407-D2D0-9BA2-D6A59FE1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93B4C-C2C0-31FD-E88D-8142E3D4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917" y="2574732"/>
            <a:ext cx="9955763" cy="334087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Gill Sans(body)"/>
              </a:rPr>
              <a:t>Image Quality: </a:t>
            </a:r>
            <a:r>
              <a:rPr lang="en-US" dirty="0">
                <a:latin typeface="Gill Sans(body)"/>
              </a:rPr>
              <a:t>Low-resolution or noisy images can reduce detection accuracy.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Gill Sans(body)"/>
              </a:rPr>
              <a:t>Lighting Conditions: </a:t>
            </a:r>
            <a:r>
              <a:rPr lang="en-US" dirty="0">
                <a:latin typeface="Gill Sans(body)"/>
              </a:rPr>
              <a:t>Variations in lighting affect the visibility of the number plate.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Gill Sans(body)"/>
              </a:rPr>
              <a:t>Plate Size and Position: </a:t>
            </a:r>
            <a:r>
              <a:rPr lang="en-US" dirty="0">
                <a:latin typeface="Gill Sans(body)"/>
              </a:rPr>
              <a:t>Plates of varying sizes or angles can be difficult to detect in certain conditions. </a:t>
            </a:r>
          </a:p>
          <a:p>
            <a:pPr>
              <a:lnSpc>
                <a:spcPct val="200000"/>
              </a:lnSpc>
            </a:pPr>
            <a:endParaRPr lang="en-IN" dirty="0">
              <a:latin typeface="Gill Sans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3968C-989B-799D-DE73-E2B6EB600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935" y="119812"/>
            <a:ext cx="2721429" cy="69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49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317A-945C-88E2-1A51-B86A8AFD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06A396-C445-95C5-6E30-CB97C0FD51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1564" y="2615325"/>
            <a:ext cx="1037843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(body)"/>
              </a:rPr>
              <a:t>Real-Time Detection: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(body)"/>
              </a:rPr>
              <a:t>Implement number plate detection in video feeds for real-time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(body)"/>
              </a:rPr>
              <a:t>Improved Detection: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(body)"/>
              </a:rPr>
              <a:t>Optimize the detection algorithm for faster and more accurate results under diverse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(body)"/>
              </a:rPr>
              <a:t>Multiple Number Plate Detection: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(body)"/>
              </a:rPr>
              <a:t>Extend the system to detect multiple plates in a single image for parking lots or traffic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5ED39-7A3C-35B0-FB9F-2E1463E60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935" y="119812"/>
            <a:ext cx="2721429" cy="69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5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70EE-1853-BED1-0BB2-5557A24E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585" y="263529"/>
            <a:ext cx="10058400" cy="1450757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041C6-8463-32E9-1FEA-C2194EB4F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223" y="2479155"/>
            <a:ext cx="8634549" cy="3371139"/>
          </a:xfrm>
        </p:spPr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ill Sans(body)"/>
              </a:rPr>
              <a:t> This project demonstrates the use of AI and image processing techniques for detecting vehicle number plates.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ill Sans(body)"/>
              </a:rPr>
              <a:t> It provides a foundation for automating vehicle identification in various real-world applications.</a:t>
            </a:r>
          </a:p>
          <a:p>
            <a:pPr>
              <a:lnSpc>
                <a:spcPct val="200000"/>
              </a:lnSpc>
            </a:pPr>
            <a:endParaRPr lang="en-IN" dirty="0">
              <a:latin typeface="Gill Sans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2D6DD-01FB-A9F3-868D-ED68C81CF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935" y="119812"/>
            <a:ext cx="2721429" cy="69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0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475225-8AA2-A92C-8C48-7369E140731D}"/>
              </a:ext>
            </a:extLst>
          </p:cNvPr>
          <p:cNvSpPr txBox="1"/>
          <p:nvPr/>
        </p:nvSpPr>
        <p:spPr>
          <a:xfrm>
            <a:off x="1528666" y="2460562"/>
            <a:ext cx="924819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8000" dirty="0">
                <a:latin typeface="Bookman Old Style (Headings)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71C92-B1D9-8B0B-C214-3886E98A6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935" y="119812"/>
            <a:ext cx="2721429" cy="69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2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E9CF-9090-EA9D-920B-826B52E0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18F43-106F-98DA-CAAB-467B66AA0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184" y="2043404"/>
            <a:ext cx="10814180" cy="3844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Gill Sans(body)"/>
              </a:rPr>
              <a:t>Project Overview</a:t>
            </a:r>
            <a:r>
              <a:rPr lang="en-US" dirty="0">
                <a:latin typeface="Gill Sans(body)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ill Sans(body)"/>
              </a:rPr>
              <a:t> This project focuses on detecting vehicle number plates from images using computer vision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ill Sans(body)"/>
              </a:rPr>
              <a:t> It involves identifying the number plate region from car images using image processing methods.</a:t>
            </a:r>
          </a:p>
          <a:p>
            <a:pPr marL="0" indent="0">
              <a:buNone/>
            </a:pPr>
            <a:r>
              <a:rPr lang="en-US" b="1" dirty="0">
                <a:latin typeface="Gill Sans(body)"/>
              </a:rPr>
              <a:t>Languages and Libraries</a:t>
            </a:r>
            <a:r>
              <a:rPr lang="en-US" dirty="0">
                <a:latin typeface="Gill Sans(body)"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ill Sans(body)"/>
              </a:rPr>
              <a:t> Python, OpenCV, datetime, OS</a:t>
            </a:r>
          </a:p>
          <a:p>
            <a:pPr marL="0" indent="0">
              <a:buNone/>
            </a:pPr>
            <a:r>
              <a:rPr lang="en-US" b="1" dirty="0">
                <a:latin typeface="Gill Sans(body)"/>
              </a:rPr>
              <a:t>Real-World Application</a:t>
            </a:r>
            <a:r>
              <a:rPr lang="en-US" dirty="0">
                <a:latin typeface="Gill Sans(body)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ill Sans(body)"/>
              </a:rPr>
              <a:t> Useful in automated toll systems, parking management, and traffic surveillance for vehicle identification.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019B1-5C24-98BC-94D1-EB9D6665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935" y="119812"/>
            <a:ext cx="2721429" cy="69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9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903E-A42E-A7F1-C9EF-8DA658B9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3BCF9-DE24-765B-637C-92D5E0AB4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37420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Gill Sans(body)"/>
              </a:rPr>
              <a:t>Challenge</a:t>
            </a:r>
            <a:r>
              <a:rPr lang="en-US" sz="2200" dirty="0">
                <a:latin typeface="Gill Sans(body)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Gill Sans(body)"/>
              </a:rPr>
              <a:t>Automating number plate detection to assist with vehicle identification without human intervention.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latin typeface="Gill Sans(body)"/>
              </a:rPr>
              <a:t>Solution</a:t>
            </a:r>
            <a:r>
              <a:rPr lang="en-US" sz="2200" dirty="0">
                <a:latin typeface="Gill Sans(body)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Gill Sans(body)"/>
              </a:rPr>
              <a:t>This system detects the location of number plates in car images, making it easier to isolate and analyze vehicle information.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B0DDC-C4FC-CAE3-7EB9-8FE66907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935" y="119812"/>
            <a:ext cx="2721429" cy="69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1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B614-483C-8AD1-1E2C-4A3B388B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EXTERNAL 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35AF-B820-3A51-2372-4065379A3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Gill Sans(body)"/>
              </a:rPr>
              <a:t>OpenCV (cv2)</a:t>
            </a:r>
            <a:r>
              <a:rPr lang="en-US" dirty="0">
                <a:latin typeface="Gill Sans(body)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ill Sans(body)"/>
              </a:rPr>
              <a:t>Used for image loading, processing, and number plate detection.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Gill Sans(body)"/>
              </a:rPr>
              <a:t>  Datetime</a:t>
            </a:r>
            <a:r>
              <a:rPr lang="en-US" dirty="0">
                <a:latin typeface="Gill Sans(body)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(body)"/>
              </a:rPr>
              <a:t>  Used to log the detection timestamp.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Gill Sans(body)"/>
              </a:rPr>
              <a:t>  OS</a:t>
            </a:r>
            <a:r>
              <a:rPr lang="en-US" dirty="0">
                <a:latin typeface="Gill Sans(body)"/>
              </a:rPr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(body)"/>
              </a:rPr>
              <a:t>  Used for file operations like saving the detected image and logs.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Gill Sans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1F791-202B-B51C-D112-96F04129D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935" y="119812"/>
            <a:ext cx="2721429" cy="69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6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E8482-73A5-5851-552D-E07DA57D8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792F-6E98-E663-4898-82515E3C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NUMBER PLATE DETECTION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5844-F290-5F87-C688-98FA5105A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877595"/>
          </a:xfrm>
        </p:spPr>
        <p:txBody>
          <a:bodyPr>
            <a:noAutofit/>
          </a:bodyPr>
          <a:lstStyle/>
          <a:p>
            <a:r>
              <a:rPr lang="en-US" b="1" dirty="0">
                <a:latin typeface="Gill Sans(body)"/>
              </a:rPr>
              <a:t>Step 1</a:t>
            </a:r>
            <a:r>
              <a:rPr lang="en-US" dirty="0">
                <a:latin typeface="Gill Sans(body)"/>
              </a:rPr>
              <a:t>: Image Preprocessing Convert the input car image to grayscale for easier processing.</a:t>
            </a:r>
          </a:p>
          <a:p>
            <a:r>
              <a:rPr lang="en-US" dirty="0">
                <a:latin typeface="Gill Sans(body)"/>
              </a:rPr>
              <a:t>gray = cv2.cvtColor(image, cv2.COLOR_BGR2GRAY)</a:t>
            </a:r>
          </a:p>
          <a:p>
            <a:endParaRPr lang="en-US" dirty="0">
              <a:latin typeface="Gill Sans(body)"/>
            </a:endParaRPr>
          </a:p>
          <a:p>
            <a:endParaRPr lang="en-US" dirty="0">
              <a:latin typeface="Gill Sans(body)"/>
            </a:endParaRPr>
          </a:p>
          <a:p>
            <a:pPr marL="0" indent="0">
              <a:buNone/>
            </a:pPr>
            <a:endParaRPr lang="en-US" dirty="0">
              <a:latin typeface="Gill Sans(body)"/>
            </a:endParaRPr>
          </a:p>
          <a:p>
            <a:pPr marL="0" indent="0">
              <a:buNone/>
            </a:pPr>
            <a:endParaRPr lang="en-US" dirty="0">
              <a:latin typeface="Gill Sans(body)"/>
            </a:endParaRPr>
          </a:p>
          <a:p>
            <a:endParaRPr lang="en-IN" dirty="0">
              <a:latin typeface="Gill Sans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2242A-414B-814A-52FD-C56198608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935" y="119812"/>
            <a:ext cx="2721429" cy="6909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2ED03B-2D6D-2B7E-E2CE-FFA88B010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713" y="3347434"/>
            <a:ext cx="3996038" cy="233490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ACD239-A490-58FB-3B2B-57E9700F0D91}"/>
              </a:ext>
            </a:extLst>
          </p:cNvPr>
          <p:cNvSpPr txBox="1"/>
          <p:nvPr/>
        </p:nvSpPr>
        <p:spPr>
          <a:xfrm>
            <a:off x="2701948" y="5859315"/>
            <a:ext cx="180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(body)"/>
              </a:rPr>
              <a:t>Input Image</a:t>
            </a:r>
            <a:endParaRPr lang="en-IN" dirty="0">
              <a:latin typeface="Gill Sans(body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65FF74-6E4C-7E01-710D-F5482A30548F}"/>
              </a:ext>
            </a:extLst>
          </p:cNvPr>
          <p:cNvSpPr txBox="1"/>
          <p:nvPr/>
        </p:nvSpPr>
        <p:spPr>
          <a:xfrm>
            <a:off x="7528806" y="5859315"/>
            <a:ext cx="2072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ill Sans(body)"/>
              </a:rPr>
              <a:t>Grayscale Image</a:t>
            </a:r>
            <a:endParaRPr lang="en-IN" dirty="0">
              <a:latin typeface="Gill Sans(body)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4C546A-5A01-2620-FF7A-758EBC0FA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948" y="3356637"/>
            <a:ext cx="4133475" cy="232570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95245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73165-7E59-7661-2A3D-8576CDFFB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1F11-154A-250E-907E-8AFB96C2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NUMBER PLATE DETECTION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70E79-33DA-5DF9-B4C8-39EB54207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ill Sans(body)"/>
              </a:rPr>
              <a:t>Step 2</a:t>
            </a:r>
            <a:r>
              <a:rPr lang="en-US" dirty="0">
                <a:latin typeface="Gill Sans(body)"/>
              </a:rPr>
              <a:t>: Number Plate Detection Use the Haar Cascade classifier to detect the region where the number plate is located.</a:t>
            </a:r>
          </a:p>
          <a:p>
            <a:r>
              <a:rPr lang="en-US" dirty="0">
                <a:latin typeface="Gill Sans(body)"/>
              </a:rPr>
              <a:t>plates = plate_cascade.detectMultiScale(gray_img, scaleFactor=1.1, minNeighbors=4)</a:t>
            </a:r>
          </a:p>
          <a:p>
            <a:endParaRPr lang="en-IN" dirty="0">
              <a:latin typeface="Gill Sans(body)"/>
            </a:endParaRPr>
          </a:p>
          <a:p>
            <a:endParaRPr lang="en-IN" dirty="0">
              <a:latin typeface="Gill Sans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2329B1-CB19-0751-F5A2-246EE3D3C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935" y="119812"/>
            <a:ext cx="2721429" cy="690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99CC1D-71E7-B2BE-723E-C5DF64F2F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4" y="3626046"/>
            <a:ext cx="5022015" cy="2613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84A694-B21C-CF1D-553E-E2DFDB91A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9" r="24808"/>
          <a:stretch/>
        </p:blipFill>
        <p:spPr>
          <a:xfrm>
            <a:off x="6119295" y="3626046"/>
            <a:ext cx="4952918" cy="246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0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34E38-CE87-085B-6AF6-2CBD3391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5601-7BC9-A0B1-5768-068D017D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NUMBER PLATE DETECTION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271F-9204-8FCB-81AF-488093EEF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176175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l Sans(body)"/>
              </a:rPr>
              <a:t>Step 3</a:t>
            </a:r>
            <a:r>
              <a:rPr lang="en-US" dirty="0">
                <a:latin typeface="Gill Sans(body)"/>
              </a:rPr>
              <a:t>: Highlight the Detected Plate Draw a rectangle around the detected number plate region.</a:t>
            </a:r>
          </a:p>
          <a:p>
            <a:pPr marL="0" indent="0">
              <a:buNone/>
            </a:pPr>
            <a:r>
              <a:rPr lang="es-ES" dirty="0">
                <a:latin typeface="Gill Sans(body)"/>
              </a:rPr>
              <a:t>      cv2.rectangle(image, (x, y), (x + w, y + h), (255, 0, 0), 2)</a:t>
            </a:r>
          </a:p>
          <a:p>
            <a:pPr marL="0" indent="0">
              <a:buNone/>
            </a:pPr>
            <a:endParaRPr lang="en-US" dirty="0">
              <a:latin typeface="Gill Sans(body)"/>
            </a:endParaRPr>
          </a:p>
          <a:p>
            <a:endParaRPr lang="en-IN" dirty="0">
              <a:latin typeface="Gill Sans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DF943-8387-DE00-3AD9-73F36912F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935" y="119812"/>
            <a:ext cx="2721429" cy="690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83B8CA-107D-7D04-BACD-7759F0777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48" y="3387012"/>
            <a:ext cx="3563128" cy="267234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6CDEFE-8A82-E531-A90A-7AFDDEA28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70" y="3387012"/>
            <a:ext cx="4486264" cy="267234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94972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AD95-6F23-0D97-E9B5-63E206C74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231" y="373928"/>
            <a:ext cx="10058400" cy="1450757"/>
          </a:xfrm>
        </p:spPr>
        <p:txBody>
          <a:bodyPr>
            <a:normAutofit/>
          </a:bodyPr>
          <a:lstStyle/>
          <a:p>
            <a:r>
              <a:rPr lang="en-IN" sz="4000" dirty="0"/>
              <a:t>ALGORITHM AND AI CONTRIBUTION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64C721-C864-319D-2E28-35267295B2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6997" y="1821258"/>
            <a:ext cx="1089815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(body)"/>
              </a:rPr>
              <a:t>1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(body)"/>
              </a:rPr>
              <a:t>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(body)"/>
              </a:rPr>
              <a:t>Haar Cascade Classifier :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(body)"/>
              </a:rPr>
              <a:t>Haar Cascade is a machine learning object detection algorithm used to identify objects in images.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(body)"/>
              </a:rPr>
              <a:t>For this project, we use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(body)"/>
              </a:rPr>
              <a:t>Haar Cascade Classifier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(body)"/>
              </a:rPr>
              <a:t> specifically trained for number plate detection.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(body)"/>
              </a:rPr>
              <a:t>Steps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(body)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(body)"/>
              </a:rPr>
              <a:t>Convert the image to grayscale for easier processing.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(body)"/>
              </a:rPr>
              <a:t>Apply the Haar Cascade classifier to detect the number plate region.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(body)"/>
              </a:rPr>
              <a:t>Draw a bounding box around the detected plate in the image.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(body)"/>
              </a:rPr>
              <a:t>Image Preprocessing 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(body)"/>
              </a:rPr>
              <a:t>Convert the image to grayscale using OpenCV to simplify feature extraction.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(body)"/>
              </a:rPr>
              <a:t>Grayscale images reduce complexity, enhancing the accuracy and speed of the detection process.</a:t>
            </a:r>
            <a:endParaRPr lang="en-US" altLang="en-US" sz="1800" dirty="0">
              <a:solidFill>
                <a:schemeClr val="tx1"/>
              </a:solidFill>
              <a:latin typeface="Gill Sans(body)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(body)"/>
              </a:rPr>
              <a:t>Bounding Box Creation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(body)"/>
              </a:rPr>
              <a:t>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(body)"/>
              </a:rPr>
              <a:t>Once the plate is detected, a rectangle is drawn around the number plate using OpenCV’s cv2.rectangle() function.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(body)"/>
              </a:rPr>
              <a:t>The bounding box helps visually highlight the detected plate on the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55A0A5-20F3-2CB5-330B-3F55DDDA3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240" y="28457"/>
            <a:ext cx="2721429" cy="69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6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54B4-2B71-F1CD-C166-38661C4F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</a:t>
            </a:r>
            <a:r>
              <a:rPr lang="en-IN" sz="4400" dirty="0"/>
              <a:t>OW AI HELPS IN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F684-C4A5-5E27-B00A-D77C16D66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Gill Sans(body)"/>
              </a:rPr>
              <a:t>AI-Based Object Detection</a:t>
            </a:r>
            <a:r>
              <a:rPr lang="en-US" dirty="0">
                <a:latin typeface="Gill Sans(body)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(body)"/>
              </a:rPr>
              <a:t>The Haar Cascade algorithm is a machine learning approach that uses </a:t>
            </a:r>
            <a:r>
              <a:rPr lang="en-US" b="1" dirty="0">
                <a:latin typeface="Gill Sans(body)"/>
              </a:rPr>
              <a:t>pre-trained models</a:t>
            </a:r>
            <a:r>
              <a:rPr lang="en-US" dirty="0">
                <a:latin typeface="Gill Sans(body)"/>
              </a:rPr>
              <a:t> to detect specific objects like number plates in an image.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(body)"/>
              </a:rPr>
              <a:t>AI enables </a:t>
            </a:r>
            <a:r>
              <a:rPr lang="en-US" b="1" dirty="0">
                <a:latin typeface="Gill Sans(body)"/>
              </a:rPr>
              <a:t>pattern recognition</a:t>
            </a:r>
            <a:r>
              <a:rPr lang="en-US" dirty="0">
                <a:latin typeface="Gill Sans(body)"/>
              </a:rPr>
              <a:t> by learning from positive and negative samples (e.g., number plates and non-number plates) to accurately detect objects in real-world scenarios.</a:t>
            </a:r>
          </a:p>
          <a:p>
            <a:pPr marL="0" indent="0">
              <a:buNone/>
            </a:pPr>
            <a:r>
              <a:rPr lang="en-US" b="1" dirty="0">
                <a:latin typeface="Gill Sans(body)"/>
              </a:rPr>
              <a:t>Improving Efficiency</a:t>
            </a:r>
            <a:r>
              <a:rPr lang="en-US" dirty="0">
                <a:latin typeface="Gill Sans(body)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(body)"/>
              </a:rPr>
              <a:t>Automating number plate detection saves time and eliminates the need for manual intervention, improving the efficiency of systems such as traffic monitoring and automated toll systems.</a:t>
            </a:r>
          </a:p>
          <a:p>
            <a:pPr marL="0" indent="0">
              <a:buNone/>
            </a:pPr>
            <a:r>
              <a:rPr lang="en-US" b="1" dirty="0">
                <a:latin typeface="Gill Sans(body)"/>
              </a:rPr>
              <a:t>Enhancing Accuracy</a:t>
            </a:r>
            <a:r>
              <a:rPr lang="en-US" dirty="0">
                <a:latin typeface="Gill Sans(body)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(body)"/>
              </a:rPr>
              <a:t>The pre-trained model and image processing techniques reduce errors associated with manual detection and recognition.</a:t>
            </a:r>
          </a:p>
          <a:p>
            <a:endParaRPr lang="en-IN" dirty="0">
              <a:latin typeface="Gill Sans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9272FF-E69F-8F25-61EB-F6C3A85F3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935" y="119812"/>
            <a:ext cx="2721429" cy="69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188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</TotalTime>
  <Words>739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Bookman Old Style</vt:lpstr>
      <vt:lpstr>Bookman Old Style (Headings)</vt:lpstr>
      <vt:lpstr>Calibri</vt:lpstr>
      <vt:lpstr>Franklin Gothic Book</vt:lpstr>
      <vt:lpstr>Gill Sans(body)</vt:lpstr>
      <vt:lpstr>Oswald (heading)</vt:lpstr>
      <vt:lpstr>Custom</vt:lpstr>
      <vt:lpstr>Number Plate Detection</vt:lpstr>
      <vt:lpstr>INTRODUCTION </vt:lpstr>
      <vt:lpstr>PROBLEM STATEMENT</vt:lpstr>
      <vt:lpstr>EXTERNAL LIBRARIES USED</vt:lpstr>
      <vt:lpstr>NUMBER PLATE DETECTION PROCESS</vt:lpstr>
      <vt:lpstr>NUMBER PLATE DETECTION PROCESS</vt:lpstr>
      <vt:lpstr>NUMBER PLATE DETECTION PROCESS</vt:lpstr>
      <vt:lpstr>ALGORITHM AND AI CONTRIBUTION</vt:lpstr>
      <vt:lpstr>HOW AI HELPS IN THIS PROJECT</vt:lpstr>
      <vt:lpstr>RESULTS</vt:lpstr>
      <vt:lpstr>CHALLENGES FACED</vt:lpstr>
      <vt:lpstr>FUTURE SCOPE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Nirmit Kotadiya</dc:creator>
  <cp:lastModifiedBy>Nirmit Kotadiya</cp:lastModifiedBy>
  <cp:revision>38</cp:revision>
  <dcterms:created xsi:type="dcterms:W3CDTF">2024-10-02T16:15:13Z</dcterms:created>
  <dcterms:modified xsi:type="dcterms:W3CDTF">2024-10-06T11:14:25Z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