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6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0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2" r:id="rId16"/>
    <p:sldId id="291" r:id="rId1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10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0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7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259" y="3702982"/>
            <a:ext cx="7766936" cy="1646302"/>
          </a:xfrm>
        </p:spPr>
        <p:txBody>
          <a:bodyPr/>
          <a:lstStyle/>
          <a:p>
            <a:r>
              <a:rPr lang="en-US" dirty="0"/>
              <a:t>Student Fee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1891" y="5349284"/>
            <a:ext cx="7766936" cy="1096899"/>
          </a:xfrm>
        </p:spPr>
        <p:txBody>
          <a:bodyPr/>
          <a:lstStyle/>
          <a:p>
            <a:r>
              <a:rPr lang="en-US" dirty="0"/>
              <a:t>Nikunj Labana -B16CS021</a:t>
            </a:r>
          </a:p>
          <a:p>
            <a:r>
              <a:rPr lang="en-US" dirty="0" err="1"/>
              <a:t>Shivam</a:t>
            </a:r>
            <a:r>
              <a:rPr lang="en-US" dirty="0"/>
              <a:t> </a:t>
            </a:r>
            <a:r>
              <a:rPr lang="en-US" dirty="0" err="1"/>
              <a:t>Nirne</a:t>
            </a:r>
            <a:r>
              <a:rPr lang="en-US" dirty="0"/>
              <a:t> - B16CS022</a:t>
            </a:r>
          </a:p>
        </p:txBody>
      </p:sp>
      <p:pic>
        <p:nvPicPr>
          <p:cNvPr id="3074" name="Picture 2" descr="https://lh4.googleusercontent.com/Du8GOamppwaqkmK6jMFJkPlom-BL4K1eW5LaTeWDduRFxKRdOKKMx7fzy905IpNUXGEV2jXX-Fq9la9EJvxnW-S4f7CW5ZhFd9T2hQD8SWqjbc7lfuapHx6n90wpCfA8yc7dhuCW">
            <a:extLst>
              <a:ext uri="{FF2B5EF4-FFF2-40B4-BE49-F238E27FC236}">
                <a16:creationId xmlns:a16="http://schemas.microsoft.com/office/drawing/2014/main" id="{B90C5DD6-CDC3-4A6C-9E15-5F55707F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40" y="107867"/>
            <a:ext cx="5943600" cy="34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17C-C786-4183-94AE-073F1C1F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testing-register student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624E81-D417-4C06-B942-E00F3DC71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382649"/>
              </p:ext>
            </p:extLst>
          </p:nvPr>
        </p:nvGraphicFramePr>
        <p:xfrm>
          <a:off x="914401" y="1865376"/>
          <a:ext cx="7717535" cy="4176648"/>
        </p:xfrm>
        <a:graphic>
          <a:graphicData uri="http://schemas.openxmlformats.org/drawingml/2006/table">
            <a:tbl>
              <a:tblPr/>
              <a:tblGrid>
                <a:gridCol w="465656">
                  <a:extLst>
                    <a:ext uri="{9D8B030D-6E8A-4147-A177-3AD203B41FA5}">
                      <a16:colId xmlns:a16="http://schemas.microsoft.com/office/drawing/2014/main" val="523709775"/>
                    </a:ext>
                  </a:extLst>
                </a:gridCol>
                <a:gridCol w="1503403">
                  <a:extLst>
                    <a:ext uri="{9D8B030D-6E8A-4147-A177-3AD203B41FA5}">
                      <a16:colId xmlns:a16="http://schemas.microsoft.com/office/drawing/2014/main" val="1814466181"/>
                    </a:ext>
                  </a:extLst>
                </a:gridCol>
                <a:gridCol w="1117577">
                  <a:extLst>
                    <a:ext uri="{9D8B030D-6E8A-4147-A177-3AD203B41FA5}">
                      <a16:colId xmlns:a16="http://schemas.microsoft.com/office/drawing/2014/main" val="671685568"/>
                    </a:ext>
                  </a:extLst>
                </a:gridCol>
                <a:gridCol w="1556624">
                  <a:extLst>
                    <a:ext uri="{9D8B030D-6E8A-4147-A177-3AD203B41FA5}">
                      <a16:colId xmlns:a16="http://schemas.microsoft.com/office/drawing/2014/main" val="2892313560"/>
                    </a:ext>
                  </a:extLst>
                </a:gridCol>
                <a:gridCol w="878095">
                  <a:extLst>
                    <a:ext uri="{9D8B030D-6E8A-4147-A177-3AD203B41FA5}">
                      <a16:colId xmlns:a16="http://schemas.microsoft.com/office/drawing/2014/main" val="2752851092"/>
                    </a:ext>
                  </a:extLst>
                </a:gridCol>
                <a:gridCol w="705138">
                  <a:extLst>
                    <a:ext uri="{9D8B030D-6E8A-4147-A177-3AD203B41FA5}">
                      <a16:colId xmlns:a16="http://schemas.microsoft.com/office/drawing/2014/main" val="166816724"/>
                    </a:ext>
                  </a:extLst>
                </a:gridCol>
                <a:gridCol w="1491042">
                  <a:extLst>
                    <a:ext uri="{9D8B030D-6E8A-4147-A177-3AD203B41FA5}">
                      <a16:colId xmlns:a16="http://schemas.microsoft.com/office/drawing/2014/main" val="2365284577"/>
                    </a:ext>
                  </a:extLst>
                </a:gridCol>
              </a:tblGrid>
              <a:tr h="5019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Step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Test step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Input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Intended Result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Expected Result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Pass / Fail 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Comments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096611"/>
                  </a:ext>
                </a:extLst>
              </a:tr>
              <a:tr h="14873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takeStudentDetails()</a:t>
                      </a:r>
                      <a:endParaRPr lang="en-IN" sz="9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Students Name,Caste and Program will  be entered .</a:t>
                      </a:r>
                      <a:endParaRPr lang="en-IN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 name ,Student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Caste,Student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Program</a:t>
                      </a:r>
                      <a:endParaRPr lang="en-US" sz="9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Ex. Parvesh ,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GENERAL,BTech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900" dirty="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 : If Caste and program selected are not correct then details will be asked to re-enter.</a:t>
                      </a:r>
                      <a:endParaRPr lang="en-IN" sz="9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these will be stored in temporary  variable.</a:t>
                      </a:r>
                      <a:endParaRPr lang="en-IN" sz="900" dirty="0">
                        <a:effectLst/>
                      </a:endParaRPr>
                    </a:p>
                    <a:p>
                      <a:pPr fontAlgn="t"/>
                      <a:br>
                        <a:rPr lang="en-IN" sz="900" dirty="0">
                          <a:effectLst/>
                        </a:rPr>
                      </a:br>
                      <a:endParaRPr lang="en-IN" sz="900" dirty="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Same as expected.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  <a:endParaRPr lang="en-US" sz="900" dirty="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This stored data will be used in further process.</a:t>
                      </a:r>
                      <a:endParaRPr lang="en-IN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836718"/>
                  </a:ext>
                </a:extLst>
              </a:tr>
              <a:tr h="105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giveUsernamePass()</a:t>
                      </a:r>
                      <a:endParaRPr lang="en-US" sz="900">
                        <a:effectLst/>
                      </a:endParaRPr>
                    </a:p>
                    <a:p>
                      <a:pPr fontAlgn="t"/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BTech Counter from Btech counter file and Msc Counter from Msc counter file </a:t>
                      </a:r>
                      <a:endParaRPr lang="en-IN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Give Unique ID (using counter) and give a random password containing 8 characters.</a:t>
                      </a:r>
                      <a:endParaRPr lang="en-IN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Same as expected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This ID and password are also stored in temporary  variables and will be used further.</a:t>
                      </a:r>
                      <a:endParaRPr lang="en-IN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56089"/>
                  </a:ext>
                </a:extLst>
              </a:tr>
              <a:tr h="11348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registerStudent()</a:t>
                      </a:r>
                      <a:endParaRPr lang="en-US" sz="900">
                        <a:effectLst/>
                      </a:endParaRPr>
                    </a:p>
                    <a:p>
                      <a:pPr fontAlgn="t"/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none.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data i.e. stored in temporary variables in previous steps will be written into a file and student will be registered successfully.</a:t>
                      </a:r>
                      <a:endParaRPr lang="en-IN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Same as expected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  <a:endParaRPr lang="en-US" sz="90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There is a file which contains all students data .</a:t>
                      </a:r>
                      <a:endParaRPr lang="en-IN" sz="900" dirty="0">
                        <a:effectLst/>
                      </a:endParaRPr>
                    </a:p>
                  </a:txBody>
                  <a:tcPr marL="30438" marR="30438" marT="30438" marB="304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8035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1BE9076-429E-434A-AC21-7960E7B3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99021" y="-801428"/>
            <a:ext cx="36411676" cy="204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BBD66-6207-4944-9427-7B755127B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Appointment Scheduler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7F2EB-D4A0-401C-83CB-2FF673012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 Tested Project</a:t>
            </a:r>
          </a:p>
        </p:txBody>
      </p:sp>
    </p:spTree>
    <p:extLst>
      <p:ext uri="{BB962C8B-B14F-4D97-AF65-F5344CB8AC3E}">
        <p14:creationId xmlns:p14="http://schemas.microsoft.com/office/powerpoint/2010/main" val="13269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C5FA-0B63-4CD2-84A8-EB3F8FF1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/>
          <a:lstStyle/>
          <a:p>
            <a:r>
              <a:rPr lang="en-US" dirty="0"/>
              <a:t>List Of Use-Cases Tested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6CF6-3F7E-4ABE-9049-1852F4C6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031"/>
            <a:ext cx="8596668" cy="4642331"/>
          </a:xfrm>
        </p:spPr>
        <p:txBody>
          <a:bodyPr/>
          <a:lstStyle/>
          <a:p>
            <a:r>
              <a:rPr lang="en-US" dirty="0"/>
              <a:t>Log In</a:t>
            </a:r>
          </a:p>
          <a:p>
            <a:r>
              <a:rPr lang="en-US" dirty="0"/>
              <a:t>Create Account</a:t>
            </a:r>
          </a:p>
          <a:p>
            <a:r>
              <a:rPr lang="en-US" dirty="0"/>
              <a:t>Request Appointment</a:t>
            </a:r>
          </a:p>
          <a:p>
            <a:r>
              <a:rPr lang="en-US" dirty="0"/>
              <a:t>Normal Appointment</a:t>
            </a:r>
          </a:p>
          <a:p>
            <a:r>
              <a:rPr lang="en-US" dirty="0"/>
              <a:t>Priority Appointment</a:t>
            </a:r>
          </a:p>
          <a:p>
            <a:r>
              <a:rPr lang="en-US" dirty="0"/>
              <a:t>Cancel Appointment</a:t>
            </a:r>
          </a:p>
          <a:p>
            <a:r>
              <a:rPr lang="en-US" dirty="0"/>
              <a:t>Appointment Decision</a:t>
            </a:r>
          </a:p>
          <a:p>
            <a:r>
              <a:rPr lang="en-US" dirty="0"/>
              <a:t>Update Schedule</a:t>
            </a:r>
          </a:p>
          <a:p>
            <a:r>
              <a:rPr lang="en-US" dirty="0"/>
              <a:t>View Profile</a:t>
            </a:r>
          </a:p>
          <a:p>
            <a:r>
              <a:rPr lang="en-US" dirty="0"/>
              <a:t>View Schedule</a:t>
            </a:r>
          </a:p>
        </p:txBody>
      </p:sp>
    </p:spTree>
    <p:extLst>
      <p:ext uri="{BB962C8B-B14F-4D97-AF65-F5344CB8AC3E}">
        <p14:creationId xmlns:p14="http://schemas.microsoft.com/office/powerpoint/2010/main" val="32436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B2C2-9148-4BE7-B308-60D5C280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62584"/>
          </a:xfrm>
        </p:spPr>
        <p:txBody>
          <a:bodyPr/>
          <a:lstStyle/>
          <a:p>
            <a:r>
              <a:rPr lang="en-US" dirty="0"/>
              <a:t>Statistics Of Test Cases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7471-507A-41B9-8CCF-2282FF3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1951"/>
            <a:ext cx="8596668" cy="4139411"/>
          </a:xfrm>
        </p:spPr>
        <p:txBody>
          <a:bodyPr/>
          <a:lstStyle/>
          <a:p>
            <a:r>
              <a:rPr lang="en-US" dirty="0"/>
              <a:t>All functions are tested(verified). Total functions were 11.</a:t>
            </a:r>
          </a:p>
          <a:p>
            <a:r>
              <a:rPr lang="en-US" dirty="0"/>
              <a:t>Number of correct functions =10.</a:t>
            </a:r>
          </a:p>
          <a:p>
            <a:r>
              <a:rPr lang="en-US" dirty="0"/>
              <a:t>Number of Incorrect functions=1.</a:t>
            </a:r>
          </a:p>
          <a:p>
            <a:r>
              <a:rPr lang="en-US" dirty="0"/>
              <a:t>1 Failure in system testing.</a:t>
            </a:r>
          </a:p>
          <a:p>
            <a:r>
              <a:rPr lang="en-US" dirty="0"/>
              <a:t>Username is not getting updated in database</a:t>
            </a:r>
            <a:r>
              <a:rPr lang="en-US"/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A037-7D4D-4221-809A-A8B472F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US" dirty="0"/>
              <a:t>Conclusion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2A69-AFA5-40CD-8627-0FD40AC9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7361"/>
            <a:ext cx="8596668" cy="4304002"/>
          </a:xfrm>
        </p:spPr>
        <p:txBody>
          <a:bodyPr/>
          <a:lstStyle/>
          <a:p>
            <a:r>
              <a:rPr lang="en-US" dirty="0"/>
              <a:t>We are successful in completing our project as per our thinking.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C++ is not a good for working on interfaces, we have to be very precise.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Learned what is the professional way of making software . And the things that are concerned while making it.</a:t>
            </a:r>
          </a:p>
          <a:p>
            <a:endParaRPr lang="en-US" dirty="0"/>
          </a:p>
          <a:p>
            <a:r>
              <a:rPr lang="en-US" dirty="0"/>
              <a:t>Using Database system is better than File handling.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2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F736C-28A3-4583-A4A8-1AB6198D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22" y="3005328"/>
            <a:ext cx="8596668" cy="1320800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22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Project -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AC530D6-3FCD-4E08-889D-52B5B313F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64936"/>
            <a:ext cx="4184035" cy="38807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1AC06E0-2CA6-4065-A9DA-05D209EFF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1764936"/>
            <a:ext cx="4184034" cy="3906102"/>
          </a:xfrm>
        </p:spPr>
        <p:txBody>
          <a:bodyPr/>
          <a:lstStyle/>
          <a:p>
            <a:r>
              <a:rPr lang="en-US" dirty="0"/>
              <a:t>Pay Semester Fee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Pay Mess Fee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View his receipt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Change 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B021FD-151C-4993-B261-5DED72E8F7D9}"/>
              </a:ext>
            </a:extLst>
          </p:cNvPr>
          <p:cNvSpPr/>
          <p:nvPr/>
        </p:nvSpPr>
        <p:spPr>
          <a:xfrm>
            <a:off x="1806592" y="2790922"/>
            <a:ext cx="19255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Student’s Features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94EC-7E8C-4235-B179-465231B6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4183-0B02-4CF6-9618-2D6B2A27A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5B3F4-5385-4105-8F74-7AECC48F50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Register New Student</a:t>
            </a:r>
          </a:p>
          <a:p>
            <a:endParaRPr lang="en-US" dirty="0"/>
          </a:p>
          <a:p>
            <a:r>
              <a:rPr lang="en-US" dirty="0"/>
              <a:t>Update Session</a:t>
            </a:r>
          </a:p>
          <a:p>
            <a:endParaRPr lang="en-US" dirty="0"/>
          </a:p>
          <a:p>
            <a:r>
              <a:rPr lang="en-US" dirty="0"/>
              <a:t>Update Particular Fees</a:t>
            </a:r>
          </a:p>
          <a:p>
            <a:endParaRPr lang="en-US" dirty="0"/>
          </a:p>
          <a:p>
            <a:r>
              <a:rPr lang="en-US" dirty="0"/>
              <a:t>Can See Student Details</a:t>
            </a:r>
          </a:p>
          <a:p>
            <a:endParaRPr lang="en-US" dirty="0"/>
          </a:p>
          <a:p>
            <a:r>
              <a:rPr lang="en-US" dirty="0"/>
              <a:t>Can Remove Any Student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CB98F5-21AA-47B2-A411-97C0008DD4AD}"/>
              </a:ext>
            </a:extLst>
          </p:cNvPr>
          <p:cNvSpPr/>
          <p:nvPr/>
        </p:nvSpPr>
        <p:spPr>
          <a:xfrm>
            <a:off x="1824177" y="3226778"/>
            <a:ext cx="2149945" cy="975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Admin’s Features</a:t>
            </a:r>
          </a:p>
        </p:txBody>
      </p:sp>
    </p:spTree>
    <p:extLst>
      <p:ext uri="{BB962C8B-B14F-4D97-AF65-F5344CB8AC3E}">
        <p14:creationId xmlns:p14="http://schemas.microsoft.com/office/powerpoint/2010/main" val="9979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415F-A3CD-4D33-A4F6-9C3B9C8C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Use Cases-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2380F-BECE-4B2C-A770-88576FF0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39"/>
            <a:ext cx="8596668" cy="4599424"/>
          </a:xfrm>
        </p:spPr>
        <p:txBody>
          <a:bodyPr/>
          <a:lstStyle/>
          <a:p>
            <a:pPr fontAlgn="base"/>
            <a:r>
              <a:rPr lang="en-IN" dirty="0"/>
              <a:t>Log In</a:t>
            </a:r>
          </a:p>
          <a:p>
            <a:pPr fontAlgn="base"/>
            <a:r>
              <a:rPr lang="en-IN" dirty="0"/>
              <a:t>Register New Student</a:t>
            </a:r>
          </a:p>
          <a:p>
            <a:pPr fontAlgn="base"/>
            <a:r>
              <a:rPr lang="en-IN" dirty="0"/>
              <a:t>See Details</a:t>
            </a:r>
          </a:p>
          <a:p>
            <a:pPr fontAlgn="base"/>
            <a:r>
              <a:rPr lang="en-IN" dirty="0"/>
              <a:t>Update Details</a:t>
            </a:r>
          </a:p>
          <a:p>
            <a:pPr fontAlgn="base"/>
            <a:r>
              <a:rPr lang="en-IN" dirty="0"/>
              <a:t>Remove Student</a:t>
            </a:r>
          </a:p>
          <a:p>
            <a:pPr fontAlgn="base"/>
            <a:r>
              <a:rPr lang="en-IN" dirty="0"/>
              <a:t>Semester Fee Payment</a:t>
            </a:r>
          </a:p>
          <a:p>
            <a:pPr fontAlgn="base"/>
            <a:r>
              <a:rPr lang="en-IN" dirty="0"/>
              <a:t>Mess Fee Payment</a:t>
            </a:r>
          </a:p>
          <a:p>
            <a:pPr fontAlgn="base"/>
            <a:r>
              <a:rPr lang="en-IN" dirty="0"/>
              <a:t>See Receipt</a:t>
            </a:r>
          </a:p>
          <a:p>
            <a:pPr fontAlgn="base"/>
            <a:r>
              <a:rPr lang="en-IN" dirty="0"/>
              <a:t>Change Password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9922-8DA8-48CF-88DC-3F32F8D2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136"/>
          </a:xfrm>
        </p:spPr>
        <p:txBody>
          <a:bodyPr/>
          <a:lstStyle/>
          <a:p>
            <a:r>
              <a:rPr lang="en-US" dirty="0"/>
              <a:t>Structure Of Database /File System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247E-1239-4629-B059-C8052429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737"/>
            <a:ext cx="8596668" cy="47246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are the files that are made for proper functioning which contains data separately -</a:t>
            </a:r>
          </a:p>
          <a:p>
            <a:pPr fontAlgn="base"/>
            <a:r>
              <a:rPr lang="en-US" dirty="0"/>
              <a:t>Student Database</a:t>
            </a:r>
          </a:p>
          <a:p>
            <a:pPr fontAlgn="base"/>
            <a:r>
              <a:rPr lang="en-US" dirty="0"/>
              <a:t>Admin Credentials</a:t>
            </a:r>
          </a:p>
          <a:p>
            <a:pPr fontAlgn="base"/>
            <a:r>
              <a:rPr lang="en-US" dirty="0"/>
              <a:t>Current Mess Fee</a:t>
            </a:r>
          </a:p>
          <a:p>
            <a:pPr fontAlgn="base"/>
            <a:r>
              <a:rPr lang="en-US" dirty="0" err="1"/>
              <a:t>Sem</a:t>
            </a:r>
            <a:r>
              <a:rPr lang="en-US" dirty="0"/>
              <a:t> Fee </a:t>
            </a:r>
            <a:r>
              <a:rPr lang="en-US" dirty="0" err="1"/>
              <a:t>B.Tech</a:t>
            </a:r>
            <a:r>
              <a:rPr lang="en-US" dirty="0"/>
              <a:t> Gen/OBC below 1 lac</a:t>
            </a:r>
          </a:p>
          <a:p>
            <a:pPr fontAlgn="base"/>
            <a:r>
              <a:rPr lang="en-US" dirty="0" err="1"/>
              <a:t>Sem</a:t>
            </a:r>
            <a:r>
              <a:rPr lang="en-US" dirty="0"/>
              <a:t> Fee </a:t>
            </a:r>
            <a:r>
              <a:rPr lang="en-US" dirty="0" err="1"/>
              <a:t>B.Tech</a:t>
            </a:r>
            <a:r>
              <a:rPr lang="en-US" dirty="0"/>
              <a:t> Gen/OBC 1 to 5 lac</a:t>
            </a:r>
          </a:p>
          <a:p>
            <a:pPr fontAlgn="base"/>
            <a:r>
              <a:rPr lang="en-US" dirty="0" err="1"/>
              <a:t>Sem</a:t>
            </a:r>
            <a:r>
              <a:rPr lang="en-US" dirty="0"/>
              <a:t> Fee </a:t>
            </a:r>
            <a:r>
              <a:rPr lang="en-US" dirty="0" err="1"/>
              <a:t>B.Tech</a:t>
            </a:r>
            <a:r>
              <a:rPr lang="en-US" dirty="0"/>
              <a:t> Gen/OBC above 5 lac</a:t>
            </a:r>
          </a:p>
          <a:p>
            <a:pPr fontAlgn="base"/>
            <a:r>
              <a:rPr lang="en-US" dirty="0" err="1"/>
              <a:t>Sem</a:t>
            </a:r>
            <a:r>
              <a:rPr lang="en-US" dirty="0"/>
              <a:t> Fee  </a:t>
            </a:r>
            <a:r>
              <a:rPr lang="en-US" dirty="0" err="1"/>
              <a:t>B.Tech</a:t>
            </a:r>
            <a:r>
              <a:rPr lang="en-US" dirty="0"/>
              <a:t> SC/ST</a:t>
            </a:r>
          </a:p>
          <a:p>
            <a:pPr fontAlgn="base"/>
            <a:r>
              <a:rPr lang="en-US" dirty="0" err="1"/>
              <a:t>Sem</a:t>
            </a:r>
            <a:r>
              <a:rPr lang="en-US" dirty="0"/>
              <a:t> Fee </a:t>
            </a:r>
            <a:r>
              <a:rPr lang="en-US" dirty="0" err="1"/>
              <a:t>M.Sc</a:t>
            </a:r>
            <a:r>
              <a:rPr lang="en-US" dirty="0"/>
              <a:t> Gen/OBC</a:t>
            </a:r>
          </a:p>
          <a:p>
            <a:pPr fontAlgn="base"/>
            <a:r>
              <a:rPr lang="en-US" dirty="0" err="1"/>
              <a:t>Sem</a:t>
            </a:r>
            <a:r>
              <a:rPr lang="en-US" dirty="0"/>
              <a:t> Fee </a:t>
            </a:r>
            <a:r>
              <a:rPr lang="en-US" dirty="0" err="1"/>
              <a:t>M.Sc</a:t>
            </a:r>
            <a:r>
              <a:rPr lang="en-US" dirty="0"/>
              <a:t> SC/ST</a:t>
            </a:r>
          </a:p>
          <a:p>
            <a:pPr fontAlgn="base"/>
            <a:r>
              <a:rPr lang="en-US" dirty="0"/>
              <a:t>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4C82-A42E-4FF7-A36E-41C709B7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18" y="518160"/>
            <a:ext cx="8596668" cy="762000"/>
          </a:xfrm>
        </p:spPr>
        <p:txBody>
          <a:bodyPr/>
          <a:lstStyle/>
          <a:p>
            <a:r>
              <a:rPr lang="en-US" dirty="0"/>
              <a:t>Structure of Student Database File -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B604FB-1B2B-425C-A5E1-2831E178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3" y="1636776"/>
            <a:ext cx="7959287" cy="4405249"/>
          </a:xfrm>
        </p:spPr>
      </p:pic>
    </p:spTree>
    <p:extLst>
      <p:ext uri="{BB962C8B-B14F-4D97-AF65-F5344CB8AC3E}">
        <p14:creationId xmlns:p14="http://schemas.microsoft.com/office/powerpoint/2010/main" val="14560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EFBB-4700-4E5F-91CA-033997E8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864"/>
          </a:xfrm>
        </p:spPr>
        <p:txBody>
          <a:bodyPr/>
          <a:lstStyle/>
          <a:p>
            <a:r>
              <a:rPr lang="en-US" dirty="0"/>
              <a:t>Things That Could Not Be Implemented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3D3C-369D-41FD-BC96-B0A6692C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465"/>
            <a:ext cx="8596668" cy="4614898"/>
          </a:xfrm>
        </p:spPr>
        <p:txBody>
          <a:bodyPr>
            <a:normAutofit/>
          </a:bodyPr>
          <a:lstStyle/>
          <a:p>
            <a:r>
              <a:rPr lang="en-US" dirty="0"/>
              <a:t>There is no online platform so that student can register himself , if he wants to register he has to go to Admin manually.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able to use Database like </a:t>
            </a:r>
            <a:r>
              <a:rPr lang="en-US" dirty="0" err="1"/>
              <a:t>SQl</a:t>
            </a:r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/>
              <a:t>There is nothing like notifications will appear and then according to that further process is implemented.</a:t>
            </a:r>
          </a:p>
          <a:p>
            <a:endParaRPr lang="en-US" dirty="0"/>
          </a:p>
          <a:p>
            <a:r>
              <a:rPr lang="en-US" dirty="0"/>
              <a:t>Admin Can’t update his password.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FF06-0968-4F49-99C1-BAF13044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/>
          <a:lstStyle/>
          <a:p>
            <a:r>
              <a:rPr lang="en-US" dirty="0"/>
              <a:t>Statistics Of Unit And System Testing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E0A8-DD7D-414B-891A-D75A8339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done Unit testing for each function which takes input and gives output. Corner Cases are used as test cases.</a:t>
            </a:r>
          </a:p>
          <a:p>
            <a:r>
              <a:rPr lang="en-US" dirty="0"/>
              <a:t>Automated Tools are not used.</a:t>
            </a:r>
          </a:p>
          <a:p>
            <a:r>
              <a:rPr lang="en-US" dirty="0"/>
              <a:t>All test cases are considered.</a:t>
            </a:r>
          </a:p>
          <a:p>
            <a:r>
              <a:rPr lang="en-US" dirty="0"/>
              <a:t>System Testing is done for each functionality.</a:t>
            </a:r>
          </a:p>
          <a:p>
            <a:r>
              <a:rPr lang="en-US" dirty="0"/>
              <a:t>Unit testing and System testing is explained briefly.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10BD-AACD-4970-94F2-75B9529A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testing-update fee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C788B8-DBA5-4481-9F63-A2F911814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136375"/>
              </p:ext>
            </p:extLst>
          </p:nvPr>
        </p:nvGraphicFramePr>
        <p:xfrm>
          <a:off x="1316736" y="2569464"/>
          <a:ext cx="6885434" cy="3392740"/>
        </p:xfrm>
        <a:graphic>
          <a:graphicData uri="http://schemas.openxmlformats.org/drawingml/2006/table">
            <a:tbl>
              <a:tblPr/>
              <a:tblGrid>
                <a:gridCol w="833614">
                  <a:extLst>
                    <a:ext uri="{9D8B030D-6E8A-4147-A177-3AD203B41FA5}">
                      <a16:colId xmlns:a16="http://schemas.microsoft.com/office/drawing/2014/main" val="2180571353"/>
                    </a:ext>
                  </a:extLst>
                </a:gridCol>
                <a:gridCol w="833614">
                  <a:extLst>
                    <a:ext uri="{9D8B030D-6E8A-4147-A177-3AD203B41FA5}">
                      <a16:colId xmlns:a16="http://schemas.microsoft.com/office/drawing/2014/main" val="2311334767"/>
                    </a:ext>
                  </a:extLst>
                </a:gridCol>
                <a:gridCol w="833614">
                  <a:extLst>
                    <a:ext uri="{9D8B030D-6E8A-4147-A177-3AD203B41FA5}">
                      <a16:colId xmlns:a16="http://schemas.microsoft.com/office/drawing/2014/main" val="2813298593"/>
                    </a:ext>
                  </a:extLst>
                </a:gridCol>
                <a:gridCol w="808056">
                  <a:extLst>
                    <a:ext uri="{9D8B030D-6E8A-4147-A177-3AD203B41FA5}">
                      <a16:colId xmlns:a16="http://schemas.microsoft.com/office/drawing/2014/main" val="878996716"/>
                    </a:ext>
                  </a:extLst>
                </a:gridCol>
                <a:gridCol w="859172">
                  <a:extLst>
                    <a:ext uri="{9D8B030D-6E8A-4147-A177-3AD203B41FA5}">
                      <a16:colId xmlns:a16="http://schemas.microsoft.com/office/drawing/2014/main" val="453957515"/>
                    </a:ext>
                  </a:extLst>
                </a:gridCol>
                <a:gridCol w="833614">
                  <a:extLst>
                    <a:ext uri="{9D8B030D-6E8A-4147-A177-3AD203B41FA5}">
                      <a16:colId xmlns:a16="http://schemas.microsoft.com/office/drawing/2014/main" val="3288366315"/>
                    </a:ext>
                  </a:extLst>
                </a:gridCol>
                <a:gridCol w="855266">
                  <a:extLst>
                    <a:ext uri="{9D8B030D-6E8A-4147-A177-3AD203B41FA5}">
                      <a16:colId xmlns:a16="http://schemas.microsoft.com/office/drawing/2014/main" val="1475453336"/>
                    </a:ext>
                  </a:extLst>
                </a:gridCol>
                <a:gridCol w="1028484">
                  <a:extLst>
                    <a:ext uri="{9D8B030D-6E8A-4147-A177-3AD203B41FA5}">
                      <a16:colId xmlns:a16="http://schemas.microsoft.com/office/drawing/2014/main" val="1181446470"/>
                    </a:ext>
                  </a:extLst>
                </a:gridCol>
              </a:tblGrid>
              <a:tr h="5212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Test ID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                    Input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Option              Amount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Actual Outcome 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Expected Outcome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Pass / Fail 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Bree Serif"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Bree Serif"/>
                        </a:rPr>
                        <a:t>Verification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70001"/>
                  </a:ext>
                </a:extLst>
              </a:tr>
              <a:tr h="10690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3.7.7.1</a:t>
                      </a:r>
                      <a:endParaRPr lang="en-US" sz="1400" dirty="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20000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Fees of </a:t>
                      </a:r>
                      <a:r>
                        <a:rPr lang="en-I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BTech</a:t>
                      </a: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SC/ST student is updated to 20000</a:t>
                      </a:r>
                      <a:endParaRPr lang="en-IN" sz="1400" dirty="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Fees of BTech SC/ST student is updated to 20000</a:t>
                      </a:r>
                      <a:endParaRPr lang="en-IN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Verified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38615"/>
                  </a:ext>
                </a:extLst>
              </a:tr>
              <a:tr h="6308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3.7.7.2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20000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 valid Option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 valid Option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is not amongst 1 to 7.</a:t>
                      </a:r>
                      <a:endParaRPr lang="en-IN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Verified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75075"/>
                  </a:ext>
                </a:extLst>
              </a:tr>
              <a:tr h="5857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3.7.7.3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rdfgh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20000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 valid Option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 valid Option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is given instead of int.</a:t>
                      </a:r>
                      <a:endParaRPr lang="en-IN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Verified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37485"/>
                  </a:ext>
                </a:extLst>
              </a:tr>
              <a:tr h="5857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3.7.7.4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erdtfgh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 valid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 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 valid 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  <a:endParaRPr lang="en-US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is given instead of int.</a:t>
                      </a:r>
                      <a:endParaRPr lang="en-IN" sz="140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Verified</a:t>
                      </a:r>
                      <a:endParaRPr lang="en-US" sz="1400" dirty="0">
                        <a:effectLst/>
                      </a:endParaRPr>
                    </a:p>
                  </a:txBody>
                  <a:tcPr marL="49357" marR="49357" marT="49357" marB="493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0383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C5EF376-FB09-4540-B91D-A770CA7A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2159" y="-233065"/>
            <a:ext cx="168741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678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Bree Serif</vt:lpstr>
      <vt:lpstr>Calibri</vt:lpstr>
      <vt:lpstr>Trebuchet MS</vt:lpstr>
      <vt:lpstr>Wingdings 3</vt:lpstr>
      <vt:lpstr>Facet</vt:lpstr>
      <vt:lpstr>Student Fee Management System</vt:lpstr>
      <vt:lpstr>Features Of Project -</vt:lpstr>
      <vt:lpstr>Features of Project</vt:lpstr>
      <vt:lpstr>List Of Use Cases-</vt:lpstr>
      <vt:lpstr>Structure Of Database /File System -</vt:lpstr>
      <vt:lpstr>Structure of Student Database File -</vt:lpstr>
      <vt:lpstr>Things That Could Not Be Implemented -</vt:lpstr>
      <vt:lpstr>Statistics Of Unit And System Testing -</vt:lpstr>
      <vt:lpstr>Unit testing-update fee</vt:lpstr>
      <vt:lpstr>System testing-register student</vt:lpstr>
      <vt:lpstr>Meeting Appointment Scheduler</vt:lpstr>
      <vt:lpstr>List Of Use-Cases Tested -</vt:lpstr>
      <vt:lpstr>Statistics Of Test Cases -</vt:lpstr>
      <vt:lpstr>Conclusion -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2018-04-24T13:55:59Z</dcterms:created>
  <dcterms:modified xsi:type="dcterms:W3CDTF">2018-04-24T18:23:37Z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