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303" r:id="rId2"/>
    <p:sldId id="310" r:id="rId3"/>
    <p:sldId id="285" r:id="rId4"/>
    <p:sldId id="284" r:id="rId5"/>
    <p:sldId id="256" r:id="rId6"/>
    <p:sldId id="304" r:id="rId7"/>
    <p:sldId id="307" r:id="rId8"/>
    <p:sldId id="305" r:id="rId9"/>
    <p:sldId id="296" r:id="rId10"/>
    <p:sldId id="294" r:id="rId11"/>
    <p:sldId id="309" r:id="rId12"/>
    <p:sldId id="308" r:id="rId13"/>
    <p:sldId id="306" r:id="rId14"/>
    <p:sldId id="295"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94660"/>
  </p:normalViewPr>
  <p:slideViewPr>
    <p:cSldViewPr snapToGrid="0">
      <p:cViewPr varScale="1">
        <p:scale>
          <a:sx n="73" d="100"/>
          <a:sy n="73" d="100"/>
        </p:scale>
        <p:origin x="-58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609600" y="3699804"/>
            <a:ext cx="110744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609600" y="1433732"/>
            <a:ext cx="110744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951501"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78099"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53797" y="3526302"/>
            <a:ext cx="6096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6169DA11-9A3F-44AE-AED8-F850F1B5FF6D}" type="datetimeFigureOut">
              <a:rPr lang="en-US" smtClean="0"/>
              <a:pPr/>
              <a:t>8/10/2021</a:t>
            </a:fld>
            <a:endParaRPr lang="en-US"/>
          </a:p>
        </p:txBody>
      </p:sp>
      <p:sp>
        <p:nvSpPr>
          <p:cNvPr id="16" name="Slide Number Placeholder 15"/>
          <p:cNvSpPr>
            <a:spLocks noGrp="1"/>
          </p:cNvSpPr>
          <p:nvPr>
            <p:ph type="sldNum" sz="quarter" idx="11"/>
          </p:nvPr>
        </p:nvSpPr>
        <p:spPr/>
        <p:txBody>
          <a:bodyPr/>
          <a:lstStyle/>
          <a:p>
            <a:fld id="{49648F77-EA80-46C3-938C-678033DB447C}"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69DA11-9A3F-44AE-AED8-F850F1B5FF6D}"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48F77-EA80-46C3-938C-678033DB44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69DA11-9A3F-44AE-AED8-F850F1B5FF6D}"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48F77-EA80-46C3-938C-678033DB44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609600" y="1524000"/>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6169DA11-9A3F-44AE-AED8-F850F1B5FF6D}" type="datetimeFigureOut">
              <a:rPr lang="en-US" smtClean="0"/>
              <a:pPr/>
              <a:t>8/10/2021</a:t>
            </a:fld>
            <a:endParaRPr lang="en-US"/>
          </a:p>
        </p:txBody>
      </p:sp>
      <p:sp>
        <p:nvSpPr>
          <p:cNvPr id="15" name="Slide Number Placeholder 14"/>
          <p:cNvSpPr>
            <a:spLocks noGrp="1"/>
          </p:cNvSpPr>
          <p:nvPr>
            <p:ph type="sldNum" sz="quarter" idx="15"/>
          </p:nvPr>
        </p:nvSpPr>
        <p:spPr/>
        <p:txBody>
          <a:bodyPr/>
          <a:lstStyle>
            <a:lvl1pPr algn="ctr">
              <a:defRPr/>
            </a:lvl1pPr>
          </a:lstStyle>
          <a:p>
            <a:fld id="{49648F77-EA80-46C3-938C-678033DB447C}"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69DA11-9A3F-44AE-AED8-F850F1B5FF6D}"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648F77-EA80-46C3-938C-678033DB447C}" type="slidenum">
              <a:rPr lang="en-US" smtClean="0"/>
              <a:pPr/>
              <a:t>‹#›</a:t>
            </a:fld>
            <a:endParaRPr lang="en-US"/>
          </a:p>
        </p:txBody>
      </p:sp>
      <p:sp>
        <p:nvSpPr>
          <p:cNvPr id="2" name="Title 1"/>
          <p:cNvSpPr>
            <a:spLocks noGrp="1"/>
          </p:cNvSpPr>
          <p:nvPr>
            <p:ph type="title"/>
          </p:nvPr>
        </p:nvSpPr>
        <p:spPr>
          <a:xfrm>
            <a:off x="914400" y="3505200"/>
            <a:ext cx="105664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4958864"/>
            <a:ext cx="105664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914400" y="4916993"/>
            <a:ext cx="105664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169DA11-9A3F-44AE-AED8-F850F1B5FF6D}" type="datetimeFigureOut">
              <a:rPr lang="en-US" smtClean="0"/>
              <a:pPr/>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648F77-EA80-46C3-938C-678033DB447C}"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609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49648F77-EA80-46C3-938C-678033DB447C}"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6169DA11-9A3F-44AE-AED8-F850F1B5FF6D}" type="datetimeFigureOut">
              <a:rPr lang="en-US" smtClean="0"/>
              <a:pPr/>
              <a:t>8/10/2021</a:t>
            </a:fld>
            <a:endParaRPr lang="en-US"/>
          </a:p>
        </p:txBody>
      </p:sp>
      <p:sp>
        <p:nvSpPr>
          <p:cNvPr id="3" name="Text Placeholder 2"/>
          <p:cNvSpPr>
            <a:spLocks noGrp="1"/>
          </p:cNvSpPr>
          <p:nvPr>
            <p:ph type="body" idx="1"/>
          </p:nvPr>
        </p:nvSpPr>
        <p:spPr>
          <a:xfrm>
            <a:off x="609600" y="1399593"/>
            <a:ext cx="5386917"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609600"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6199717"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09600" y="155448"/>
            <a:ext cx="109728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6197600" y="1399593"/>
            <a:ext cx="5386917"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750593"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39840"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169DA11-9A3F-44AE-AED8-F850F1B5FF6D}" type="datetimeFigureOut">
              <a:rPr lang="en-US" smtClean="0"/>
              <a:pPr/>
              <a:t>8/10/2021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648F77-EA80-46C3-938C-678033DB447C}"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9DA11-9A3F-44AE-AED8-F850F1B5FF6D}" type="datetimeFigureOut">
              <a:rPr lang="en-US" smtClean="0"/>
              <a:pPr/>
              <a:t>8/10/2021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648F77-EA80-46C3-938C-678033DB44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609600" y="457200"/>
            <a:ext cx="83312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042400" y="1600200"/>
            <a:ext cx="2645664"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9042400" y="457200"/>
            <a:ext cx="26416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6169DA11-9A3F-44AE-AED8-F850F1B5FF6D}" type="datetimeFigureOut">
              <a:rPr lang="en-US" smtClean="0"/>
              <a:pPr/>
              <a:t>8/10/2021</a:t>
            </a:fld>
            <a:endParaRPr lang="en-US"/>
          </a:p>
        </p:txBody>
      </p:sp>
      <p:sp>
        <p:nvSpPr>
          <p:cNvPr id="9" name="Slide Number Placeholder 8"/>
          <p:cNvSpPr>
            <a:spLocks noGrp="1"/>
          </p:cNvSpPr>
          <p:nvPr>
            <p:ph type="sldNum" sz="quarter" idx="15"/>
          </p:nvPr>
        </p:nvSpPr>
        <p:spPr/>
        <p:txBody>
          <a:bodyPr/>
          <a:lstStyle/>
          <a:p>
            <a:fld id="{49648F77-EA80-46C3-938C-678033DB447C}"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9200" y="457200"/>
            <a:ext cx="2743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457200"/>
            <a:ext cx="80264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8839200" y="1600200"/>
            <a:ext cx="27432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6169DA11-9A3F-44AE-AED8-F850F1B5FF6D}" type="datetimeFigureOut">
              <a:rPr lang="en-US" smtClean="0"/>
              <a:pPr/>
              <a:t>8/10/2021</a:t>
            </a:fld>
            <a:endParaRPr lang="en-US"/>
          </a:p>
        </p:txBody>
      </p:sp>
      <p:sp>
        <p:nvSpPr>
          <p:cNvPr id="9" name="Slide Number Placeholder 8"/>
          <p:cNvSpPr>
            <a:spLocks noGrp="1"/>
          </p:cNvSpPr>
          <p:nvPr>
            <p:ph type="sldNum" sz="quarter" idx="11"/>
          </p:nvPr>
        </p:nvSpPr>
        <p:spPr/>
        <p:txBody>
          <a:bodyPr/>
          <a:lstStyle/>
          <a:p>
            <a:fld id="{49648F77-EA80-46C3-938C-678033DB447C}"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609600" y="1447800"/>
            <a:ext cx="109728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7721600" y="6203667"/>
            <a:ext cx="3454400" cy="384048"/>
          </a:xfrm>
          <a:prstGeom prst="rect">
            <a:avLst/>
          </a:prstGeom>
        </p:spPr>
        <p:txBody>
          <a:bodyPr vert="horz" anchor="ctr" anchorCtr="0"/>
          <a:lstStyle>
            <a:lvl1pPr algn="l" eaLnBrk="1" latinLnBrk="0" hangingPunct="1">
              <a:defRPr kumimoji="0" sz="1200">
                <a:solidFill>
                  <a:schemeClr val="tx2"/>
                </a:solidFill>
              </a:defRPr>
            </a:lvl1pPr>
          </a:lstStyle>
          <a:p>
            <a:fld id="{6169DA11-9A3F-44AE-AED8-F850F1B5FF6D}" type="datetimeFigureOut">
              <a:rPr lang="en-US" smtClean="0"/>
              <a:pPr/>
              <a:t>8/10/2021</a:t>
            </a:fld>
            <a:endParaRPr lang="en-US"/>
          </a:p>
        </p:txBody>
      </p:sp>
      <p:sp>
        <p:nvSpPr>
          <p:cNvPr id="10" name="Footer Placeholder 9"/>
          <p:cNvSpPr>
            <a:spLocks noGrp="1"/>
          </p:cNvSpPr>
          <p:nvPr>
            <p:ph type="ftr" sz="quarter" idx="3"/>
          </p:nvPr>
        </p:nvSpPr>
        <p:spPr>
          <a:xfrm>
            <a:off x="2844800" y="6203667"/>
            <a:ext cx="47752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11214100" y="6181531"/>
            <a:ext cx="8128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49648F77-EA80-46C3-938C-678033DB447C}" type="slidenum">
              <a:rPr lang="en-US" smtClean="0"/>
              <a:pPr/>
              <a:t>‹#›</a:t>
            </a:fld>
            <a:endParaRPr lang="en-US"/>
          </a:p>
        </p:txBody>
      </p:sp>
      <p:sp>
        <p:nvSpPr>
          <p:cNvPr id="5" name="Title Placeholder 4"/>
          <p:cNvSpPr>
            <a:spLocks noGrp="1"/>
          </p:cNvSpPr>
          <p:nvPr>
            <p:ph type="title"/>
          </p:nvPr>
        </p:nvSpPr>
        <p:spPr>
          <a:xfrm>
            <a:off x="609600" y="152400"/>
            <a:ext cx="109728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27043" y="408649"/>
            <a:ext cx="8096285" cy="584775"/>
          </a:xfrm>
          <a:prstGeom prst="rect">
            <a:avLst/>
          </a:prstGeom>
        </p:spPr>
        <p:txBody>
          <a:bodyPr wrap="square">
            <a:spAutoFit/>
          </a:bodyPr>
          <a:lstStyle/>
          <a:p>
            <a:pPr lvl="0" algn="ctr" fontAlgn="base">
              <a:spcBef>
                <a:spcPct val="0"/>
              </a:spcBef>
              <a:spcAft>
                <a:spcPct val="0"/>
              </a:spcAft>
            </a:pP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alibri" pitchFamily="34" charset="0"/>
                <a:ea typeface="Calibri" pitchFamily="34" charset="0"/>
                <a:cs typeface="Calibri" pitchFamily="34" charset="0"/>
              </a:rPr>
              <a:t>VISVESVARAYA  TECHNOLOGICAL  UNIVERSITY</a:t>
            </a:r>
          </a:p>
          <a:p>
            <a:pPr algn="ctr" fontAlgn="base">
              <a:spcBef>
                <a:spcPct val="0"/>
              </a:spcBef>
              <a:spcAft>
                <a:spcPct val="0"/>
              </a:spcAft>
            </a:pPr>
            <a:r>
              <a:rPr lang="en-IN" sz="1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alibri" pitchFamily="34" charset="0"/>
                <a:cs typeface="Calibri" pitchFamily="34" charset="0"/>
              </a:rPr>
              <a:t>“Jnana Sangama”, Belagavi, Karnataka - </a:t>
            </a:r>
            <a:r>
              <a:rPr lang="en-IN" sz="1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alibri" pitchFamily="34" charset="0"/>
                <a:cs typeface="Calibri" pitchFamily="34" charset="0"/>
              </a:rPr>
              <a:t>590018</a:t>
            </a:r>
            <a:endParaRPr lang="en-IN" sz="1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Calibri" pitchFamily="34" charset="0"/>
              <a:cs typeface="Calibri" pitchFamily="34" charset="0"/>
            </a:endParaRPr>
          </a:p>
        </p:txBody>
      </p:sp>
      <p:pic>
        <p:nvPicPr>
          <p:cNvPr id="5" name="Picture 4"/>
          <p:cNvPicPr/>
          <p:nvPr/>
        </p:nvPicPr>
        <p:blipFill>
          <a:blip r:embed="rId2" cstate="print">
            <a:extLst>
              <a:ext uri="{28A0092B-C50C-407E-A947-70E740481C1C}">
                <a14:useLocalDpi xmlns:a14="http://schemas.microsoft.com/office/drawing/2010/main" xmlns="" val="0"/>
              </a:ext>
            </a:extLst>
          </a:blip>
          <a:stretch>
            <a:fillRect/>
          </a:stretch>
        </p:blipFill>
        <p:spPr>
          <a:xfrm>
            <a:off x="1829195" y="365760"/>
            <a:ext cx="1109948" cy="14761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3648167" y="2753785"/>
            <a:ext cx="4241799" cy="1323439"/>
          </a:xfrm>
          <a:prstGeom prst="rect">
            <a:avLst/>
          </a:prstGeom>
          <a:noFill/>
        </p:spPr>
        <p:txBody>
          <a:bodyPr wrap="square" rtlCol="0">
            <a:spAutoFit/>
          </a:bodyPr>
          <a:lstStyle/>
          <a:p>
            <a:pPr marL="228600" indent="-228600" algn="ctr"/>
            <a:r>
              <a:rPr lang="en-US" sz="2000" b="1" dirty="0" smtClean="0">
                <a:latin typeface="Calibri" pitchFamily="34" charset="0"/>
                <a:cs typeface="Calibri" pitchFamily="34" charset="0"/>
              </a:rPr>
              <a:t>By</a:t>
            </a:r>
          </a:p>
          <a:p>
            <a:pPr marL="228600" indent="-228600" algn="ctr"/>
            <a:r>
              <a:rPr lang="en-US" sz="2000" b="1" dirty="0" smtClean="0">
                <a:latin typeface="Calibri" pitchFamily="34" charset="0"/>
                <a:cs typeface="Calibri" pitchFamily="34" charset="0"/>
              </a:rPr>
              <a:t>NIROOP C NAIK</a:t>
            </a:r>
          </a:p>
          <a:p>
            <a:pPr marL="228600" indent="-228600" algn="ctr"/>
            <a:r>
              <a:rPr lang="en-US" sz="2000" b="1" dirty="0" smtClean="0">
                <a:latin typeface="Calibri" pitchFamily="34" charset="0"/>
                <a:cs typeface="Calibri" pitchFamily="34" charset="0"/>
              </a:rPr>
              <a:t>USN: 1RN17EE024</a:t>
            </a:r>
          </a:p>
          <a:p>
            <a:pPr marL="228600" indent="-228600" algn="ctr"/>
            <a:r>
              <a:rPr lang="en-GB" sz="2000" b="1" dirty="0" smtClean="0">
                <a:latin typeface="Calibri" pitchFamily="34" charset="0"/>
                <a:cs typeface="Calibri" pitchFamily="34" charset="0"/>
              </a:rPr>
              <a:t>2021 Batch</a:t>
            </a:r>
            <a:endParaRPr lang="en-US" sz="2000" b="1" dirty="0" smtClean="0">
              <a:latin typeface="Calibri" pitchFamily="34" charset="0"/>
              <a:cs typeface="Calibri" pitchFamily="34" charset="0"/>
            </a:endParaRPr>
          </a:p>
        </p:txBody>
      </p:sp>
      <p:sp>
        <p:nvSpPr>
          <p:cNvPr id="26627" name="Rectangle 3"/>
          <p:cNvSpPr>
            <a:spLocks noChangeArrowheads="1"/>
          </p:cNvSpPr>
          <p:nvPr/>
        </p:nvSpPr>
        <p:spPr bwMode="auto">
          <a:xfrm>
            <a:off x="1175657" y="5814253"/>
            <a:ext cx="9679578" cy="10733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Calibri" pitchFamily="34" charset="0"/>
              </a:rPr>
              <a:t>DEPARTMENT OF ELECTRICAL AND ELECTRONICS ENGINEERING</a:t>
            </a:r>
          </a:p>
          <a:p>
            <a:pPr marL="0" marR="0" lvl="0" indent="0" algn="ctr" defTabSz="914400" rtl="0" eaLnBrk="1" fontAlgn="base" latinLnBrk="0" hangingPunct="1">
              <a:spcBef>
                <a:spcPct val="0"/>
              </a:spcBef>
              <a:spcAft>
                <a:spcPct val="0"/>
              </a:spcAft>
              <a:buClrTx/>
              <a:buSzTx/>
              <a:buFontTx/>
              <a:buNone/>
              <a:tabLst/>
            </a:pPr>
            <a:r>
              <a:rPr kumimoji="0" lang="en-US" sz="2000" b="1" i="0" u="none" strike="noStrike" cap="none" normalizeH="0" baseline="0" dirty="0" smtClean="0">
                <a:ln>
                  <a:noFill/>
                </a:ln>
                <a:solidFill>
                  <a:schemeClr val="tx2"/>
                </a:solidFill>
                <a:effectLst/>
                <a:latin typeface="Calibri" pitchFamily="34" charset="0"/>
                <a:ea typeface="Calibri" pitchFamily="34" charset="0"/>
                <a:cs typeface="Calibri" pitchFamily="34" charset="0"/>
              </a:rPr>
              <a:t>RNS INSTITUTE OF TECHNOLOGY</a:t>
            </a:r>
          </a:p>
          <a:p>
            <a:pPr algn="ctr" fontAlgn="base">
              <a:spcBef>
                <a:spcPct val="0"/>
              </a:spcBef>
              <a:spcAft>
                <a:spcPct val="0"/>
              </a:spcAft>
            </a:pPr>
            <a:r>
              <a:rPr lang="en-IN" sz="1200" b="1" dirty="0">
                <a:solidFill>
                  <a:schemeClr val="tx2"/>
                </a:solidFill>
                <a:latin typeface="Calibri" pitchFamily="34" charset="0"/>
                <a:cs typeface="Calibri" pitchFamily="34" charset="0"/>
              </a:rPr>
              <a:t>Channasandra, Dr. Vishnuvardhan Road, Bengaluru – 560 098</a:t>
            </a:r>
            <a:endParaRPr lang="en-IN" sz="1200" dirty="0">
              <a:solidFill>
                <a:schemeClr val="tx2"/>
              </a:solidFill>
              <a:latin typeface="Calibri" pitchFamily="34" charset="0"/>
              <a:cs typeface="Calibri"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endParaRPr kumimoji="0" lang="en-US" sz="1050" b="0" i="0" u="none" strike="noStrike" cap="none" normalizeH="0" baseline="0" dirty="0" smtClean="0">
              <a:ln>
                <a:noFill/>
              </a:ln>
              <a:solidFill>
                <a:schemeClr val="tx2"/>
              </a:solidFill>
              <a:effectLst/>
              <a:latin typeface="Calibri" pitchFamily="34" charset="0"/>
              <a:cs typeface="Calibri" pitchFamily="34" charset="0"/>
            </a:endParaRPr>
          </a:p>
        </p:txBody>
      </p:sp>
      <p:pic>
        <p:nvPicPr>
          <p:cNvPr id="12" name="Picture 11"/>
          <p:cNvPicPr/>
          <p:nvPr/>
        </p:nvPicPr>
        <p:blipFill>
          <a:blip r:embed="rId3" cstate="print">
            <a:extLst>
              <a:ext uri="{28A0092B-C50C-407E-A947-70E740481C1C}">
                <a14:useLocalDpi xmlns:a14="http://schemas.microsoft.com/office/drawing/2010/main" xmlns="" val="0"/>
              </a:ext>
            </a:extLst>
          </a:blip>
          <a:stretch>
            <a:fillRect/>
          </a:stretch>
        </p:blipFill>
        <p:spPr>
          <a:xfrm>
            <a:off x="5041355" y="4315098"/>
            <a:ext cx="1526887" cy="13555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8"/>
          <p:cNvSpPr/>
          <p:nvPr/>
        </p:nvSpPr>
        <p:spPr>
          <a:xfrm>
            <a:off x="431074" y="1201324"/>
            <a:ext cx="10698480" cy="1508105"/>
          </a:xfrm>
          <a:prstGeom prst="rect">
            <a:avLst/>
          </a:prstGeom>
        </p:spPr>
        <p:txBody>
          <a:bodyPr wrap="square">
            <a:spAutoFit/>
          </a:bodyPr>
          <a:lstStyle/>
          <a:p>
            <a:pPr algn="ctr"/>
            <a:r>
              <a:rPr lang="en-IN" sz="2000" b="1" dirty="0" smtClean="0">
                <a:latin typeface="Calibri" pitchFamily="34" charset="0"/>
                <a:cs typeface="Calibri" pitchFamily="34" charset="0"/>
              </a:rPr>
              <a:t>VIII SEM – Electrical &amp; Electronics Engineering</a:t>
            </a:r>
          </a:p>
          <a:p>
            <a:pPr algn="ctr"/>
            <a:r>
              <a:rPr lang="en-IN" sz="2000" b="1" dirty="0" smtClean="0">
                <a:latin typeface="Calibri" pitchFamily="34" charset="0"/>
                <a:cs typeface="Calibri" pitchFamily="34" charset="0"/>
              </a:rPr>
              <a:t> INTERNSHIP </a:t>
            </a:r>
            <a:r>
              <a:rPr lang="en-US" sz="2000" b="1" dirty="0" smtClean="0">
                <a:latin typeface="Calibri" pitchFamily="34" charset="0"/>
                <a:cs typeface="Calibri" pitchFamily="34" charset="0"/>
              </a:rPr>
              <a:t>PROJECT WORK</a:t>
            </a:r>
            <a:endParaRPr lang="en-US" sz="2000" b="1" u="sng" dirty="0" smtClean="0">
              <a:solidFill>
                <a:srgbClr val="002060"/>
              </a:solidFill>
              <a:latin typeface="Calibri" pitchFamily="34" charset="0"/>
              <a:cs typeface="Calibri" pitchFamily="34" charset="0"/>
            </a:endParaRPr>
          </a:p>
          <a:p>
            <a:pPr algn="ctr"/>
            <a:endParaRPr lang="en-US" sz="2000" b="1" u="sng" dirty="0" smtClean="0">
              <a:solidFill>
                <a:srgbClr val="002060"/>
              </a:solidFill>
              <a:latin typeface="Calibri" pitchFamily="34" charset="0"/>
              <a:cs typeface="Calibri" pitchFamily="34" charset="0"/>
            </a:endParaRPr>
          </a:p>
          <a:p>
            <a:pPr algn="ctr"/>
            <a:r>
              <a:rPr lang="en-GB" sz="3200" b="1" u="sng" dirty="0" smtClean="0">
                <a:solidFill>
                  <a:srgbClr val="002060"/>
                </a:solidFill>
                <a:latin typeface="Calibri" pitchFamily="34" charset="0"/>
                <a:cs typeface="Calibri" pitchFamily="34" charset="0"/>
              </a:rPr>
              <a:t>REGIONAL WEATHER MONITORING SYSTEM</a:t>
            </a:r>
            <a:endParaRPr lang="en-US" sz="3200" b="1" u="sng" dirty="0" smtClean="0">
              <a:solidFill>
                <a:srgbClr val="002060"/>
              </a:solidFill>
              <a:latin typeface="Calibri" pitchFamily="34" charset="0"/>
              <a:cs typeface="Calibri" pitchFamily="34" charset="0"/>
            </a:endParaRPr>
          </a:p>
        </p:txBody>
      </p:sp>
      <p:sp>
        <p:nvSpPr>
          <p:cNvPr id="10" name="Rectangle 2"/>
          <p:cNvSpPr>
            <a:spLocks noChangeArrowheads="1"/>
          </p:cNvSpPr>
          <p:nvPr/>
        </p:nvSpPr>
        <p:spPr bwMode="auto">
          <a:xfrm>
            <a:off x="1481242" y="4281791"/>
            <a:ext cx="2622898" cy="107721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Calibri" pitchFamily="34" charset="0"/>
                <a:ea typeface="Calibri" pitchFamily="34" charset="0"/>
                <a:cs typeface="Calibri" pitchFamily="34" charset="0"/>
              </a:rPr>
              <a:t>Under the Guidance of</a:t>
            </a:r>
            <a:endParaRPr lang="en-US" sz="1000" i="1" dirty="0" smtClean="0">
              <a:latin typeface="Calibri" pitchFamily="34" charset="0"/>
              <a:ea typeface="Calibri" pitchFamily="34" charset="0"/>
              <a:cs typeface="Calibri" pitchFamily="34"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Calibri" pitchFamily="34" charset="0"/>
              </a:rPr>
              <a:t>Mr</a:t>
            </a:r>
            <a:r>
              <a:rPr lang="en-US" sz="1600" b="1" dirty="0" smtClean="0">
                <a:latin typeface="Calibri" pitchFamily="34" charset="0"/>
                <a:ea typeface="Calibri" pitchFamily="34" charset="0"/>
                <a:cs typeface="Calibri" pitchFamily="34" charset="0"/>
              </a:rPr>
              <a:t>. Jeejesh Kumar</a:t>
            </a:r>
          </a:p>
          <a:p>
            <a:pPr marL="0" marR="0" lvl="0" indent="0" defTabSz="914400" rtl="0" eaLnBrk="1" fontAlgn="base" latinLnBrk="0" hangingPunct="1">
              <a:lnSpc>
                <a:spcPct val="100000"/>
              </a:lnSpc>
              <a:spcBef>
                <a:spcPct val="0"/>
              </a:spcBef>
              <a:spcAft>
                <a:spcPct val="0"/>
              </a:spcAft>
              <a:buClrTx/>
              <a:buSzTx/>
              <a:buFontTx/>
              <a:buNone/>
              <a:tabLst/>
            </a:pPr>
            <a:r>
              <a:rPr lang="en-GB" sz="1600" b="1" dirty="0" smtClean="0">
                <a:latin typeface="Calibri" pitchFamily="34" charset="0"/>
                <a:ea typeface="Calibri" pitchFamily="34" charset="0"/>
                <a:cs typeface="Calibri" pitchFamily="34" charset="0"/>
              </a:rPr>
              <a:t>Senior Applications Engineer</a:t>
            </a:r>
            <a:endParaRPr lang="en-US" sz="1600" b="1" dirty="0" smtClean="0">
              <a:latin typeface="Calibri" pitchFamily="34" charset="0"/>
              <a:ea typeface="Calibri" pitchFamily="34" charset="0"/>
              <a:cs typeface="Calibri" pitchFamily="34"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Calibri" pitchFamily="34" charset="0"/>
                <a:cs typeface="Calibri" pitchFamily="34" charset="0"/>
              </a:rPr>
              <a:t>VI</a:t>
            </a:r>
            <a:r>
              <a:rPr kumimoji="0" lang="en-GB" sz="1600" b="1" i="0" u="none" strike="noStrike" cap="none" normalizeH="0" dirty="0" smtClean="0">
                <a:ln>
                  <a:noFill/>
                </a:ln>
                <a:solidFill>
                  <a:schemeClr val="tx1"/>
                </a:solidFill>
                <a:effectLst/>
                <a:latin typeface="Calibri" pitchFamily="34" charset="0"/>
                <a:cs typeface="Calibri" pitchFamily="34" charset="0"/>
              </a:rPr>
              <a:t> Solutions</a:t>
            </a:r>
            <a:endParaRPr kumimoji="0" lang="en-US" sz="10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1" name="Rectangle 2"/>
          <p:cNvSpPr>
            <a:spLocks noChangeArrowheads="1"/>
          </p:cNvSpPr>
          <p:nvPr/>
        </p:nvSpPr>
        <p:spPr bwMode="auto">
          <a:xfrm>
            <a:off x="7590304" y="4277438"/>
            <a:ext cx="2524922" cy="107721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tx1"/>
                </a:solidFill>
                <a:effectLst/>
                <a:latin typeface="Calibri" pitchFamily="34" charset="0"/>
                <a:ea typeface="Calibri" pitchFamily="34" charset="0"/>
                <a:cs typeface="Calibri" pitchFamily="34" charset="0"/>
              </a:rPr>
              <a:t>Under the Guidance of</a:t>
            </a:r>
            <a:endParaRPr lang="en-US" sz="1000" i="1" dirty="0" smtClean="0">
              <a:latin typeface="Calibri" pitchFamily="34" charset="0"/>
              <a:ea typeface="Calibri" pitchFamily="34" charset="0"/>
              <a:cs typeface="Calibri" pitchFamily="34"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Calibri" pitchFamily="34" charset="0"/>
              </a:rPr>
              <a:t>Mrs.</a:t>
            </a:r>
            <a:r>
              <a:rPr kumimoji="0" lang="en-US" sz="1600" b="1" i="0" u="none" strike="noStrike" cap="none" normalizeH="0" dirty="0" smtClean="0">
                <a:ln>
                  <a:noFill/>
                </a:ln>
                <a:solidFill>
                  <a:schemeClr val="tx1"/>
                </a:solidFill>
                <a:effectLst/>
                <a:latin typeface="Calibri" pitchFamily="34" charset="0"/>
                <a:ea typeface="Calibri" pitchFamily="34" charset="0"/>
                <a:cs typeface="Calibri" pitchFamily="34" charset="0"/>
              </a:rPr>
              <a:t> Shwetha</a:t>
            </a:r>
          </a:p>
          <a:p>
            <a:pPr marL="0" marR="0" lvl="0" indent="0" defTabSz="914400" rtl="0" eaLnBrk="1" fontAlgn="base" latinLnBrk="0" hangingPunct="1">
              <a:lnSpc>
                <a:spcPct val="100000"/>
              </a:lnSpc>
              <a:spcBef>
                <a:spcPct val="0"/>
              </a:spcBef>
              <a:spcAft>
                <a:spcPct val="0"/>
              </a:spcAft>
              <a:buClrTx/>
              <a:buSzTx/>
              <a:buFontTx/>
              <a:buNone/>
              <a:tabLst/>
            </a:pPr>
            <a:r>
              <a:rPr lang="en-GB" sz="1600" b="1" dirty="0" smtClean="0">
                <a:latin typeface="Calibri" pitchFamily="34" charset="0"/>
                <a:ea typeface="Calibri" pitchFamily="34" charset="0"/>
                <a:cs typeface="Calibri" pitchFamily="34" charset="0"/>
              </a:rPr>
              <a:t>Assistant Professor</a:t>
            </a:r>
            <a:endParaRPr lang="en-US" sz="1600" b="1" dirty="0" smtClean="0">
              <a:latin typeface="Calibri" pitchFamily="34" charset="0"/>
              <a:ea typeface="Calibri" pitchFamily="34" charset="0"/>
              <a:cs typeface="Calibri" pitchFamily="34" charset="0"/>
            </a:endParaRPr>
          </a:p>
          <a:p>
            <a:pPr marL="0" marR="0" lvl="0" indent="0" defTabSz="914400" rtl="0" eaLnBrk="1" fontAlgn="base" latinLnBrk="0" hangingPunct="1">
              <a:lnSpc>
                <a:spcPct val="100000"/>
              </a:lnSpc>
              <a:spcBef>
                <a:spcPct val="0"/>
              </a:spcBef>
              <a:spcAft>
                <a:spcPct val="0"/>
              </a:spcAft>
              <a:buClrTx/>
              <a:buSzTx/>
              <a:buFontTx/>
              <a:buNone/>
              <a:tabLst/>
            </a:pPr>
            <a:r>
              <a:rPr lang="en-GB" sz="1600" b="1" dirty="0" smtClean="0">
                <a:latin typeface="Calibri" pitchFamily="34" charset="0"/>
                <a:cs typeface="Calibri" pitchFamily="34" charset="0"/>
              </a:rPr>
              <a:t>RNS Institute of Technology</a:t>
            </a:r>
            <a:endParaRPr kumimoji="0" lang="en-US" sz="1000" b="0" i="0" u="none" strike="noStrike" cap="none" normalizeH="0" baseline="0" dirty="0" smtClean="0">
              <a:ln>
                <a:noFill/>
              </a:ln>
              <a:solidFill>
                <a:schemeClr val="tx1"/>
              </a:solidFill>
              <a:effectLst/>
              <a:latin typeface="Calibri" pitchFamily="34" charset="0"/>
              <a:cs typeface="Calibri" pitchFamily="34" charset="0"/>
            </a:endParaRPr>
          </a:p>
        </p:txBody>
      </p:sp>
      <p:pic>
        <p:nvPicPr>
          <p:cNvPr id="13" name="Picture 12" descr="C:\Users\admin\Downloads\visol.png"/>
          <p:cNvPicPr/>
          <p:nvPr/>
        </p:nvPicPr>
        <p:blipFill>
          <a:blip r:embed="rId4" cstate="print"/>
          <a:srcRect/>
          <a:stretch>
            <a:fillRect/>
          </a:stretch>
        </p:blipFill>
        <p:spPr bwMode="auto">
          <a:xfrm>
            <a:off x="1595168" y="3402053"/>
            <a:ext cx="1566046" cy="7388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descr="Screenshot (23)"/>
          <p:cNvPicPr>
            <a:picLocks noChangeAspect="1" noChangeArrowheads="1"/>
          </p:cNvPicPr>
          <p:nvPr/>
        </p:nvPicPr>
        <p:blipFill>
          <a:blip r:embed="rId2" cstate="print"/>
          <a:srcRect r="591"/>
          <a:stretch>
            <a:fillRect/>
          </a:stretch>
        </p:blipFill>
        <p:spPr bwMode="auto">
          <a:xfrm>
            <a:off x="0" y="666047"/>
            <a:ext cx="12192000" cy="59568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0" y="156754"/>
            <a:ext cx="12192000" cy="461665"/>
          </a:xfrm>
          <a:prstGeom prst="rect">
            <a:avLst/>
          </a:prstGeom>
          <a:noFill/>
        </p:spPr>
        <p:txBody>
          <a:bodyPr wrap="square" rtlCol="0">
            <a:spAutoFit/>
          </a:bodyPr>
          <a:lstStyle/>
          <a:p>
            <a:pPr algn="ctr"/>
            <a:r>
              <a:rPr lang="en-GB" sz="2400" dirty="0" smtClean="0"/>
              <a:t>Front Panel: User Interface for easier readability</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399" y="1038896"/>
            <a:ext cx="2416629" cy="1231106"/>
          </a:xfrm>
          <a:prstGeom prst="rect">
            <a:avLst/>
          </a:prstGeom>
        </p:spPr>
        <p:txBody>
          <a:bodyPr wrap="square">
            <a:spAutoFit/>
          </a:bodyPr>
          <a:lstStyle/>
          <a:p>
            <a:pPr algn="ctr"/>
            <a:r>
              <a:rPr lang="en-GB" sz="2800" u="sng" dirty="0" smtClean="0"/>
              <a:t>Case Structure</a:t>
            </a:r>
          </a:p>
          <a:p>
            <a:endParaRPr lang="en-GB" dirty="0" smtClean="0"/>
          </a:p>
        </p:txBody>
      </p:sp>
      <p:pic>
        <p:nvPicPr>
          <p:cNvPr id="4" name="image3.png"/>
          <p:cNvPicPr/>
          <p:nvPr/>
        </p:nvPicPr>
        <p:blipFill>
          <a:blip r:embed="rId2" cstate="print"/>
          <a:stretch>
            <a:fillRect/>
          </a:stretch>
        </p:blipFill>
        <p:spPr>
          <a:xfrm>
            <a:off x="3830004" y="461145"/>
            <a:ext cx="4086088" cy="28306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422366" y="3494119"/>
            <a:ext cx="11268891" cy="2616101"/>
          </a:xfrm>
          <a:prstGeom prst="rect">
            <a:avLst/>
          </a:prstGeom>
        </p:spPr>
        <p:txBody>
          <a:bodyPr wrap="square">
            <a:spAutoFit/>
          </a:bodyPr>
          <a:lstStyle/>
          <a:p>
            <a:pPr algn="just">
              <a:buFont typeface="Arial" pitchFamily="34" charset="0"/>
              <a:buChar char="•"/>
            </a:pPr>
            <a:r>
              <a:rPr lang="en-GB" sz="2400" dirty="0" smtClean="0"/>
              <a:t> </a:t>
            </a:r>
            <a:r>
              <a:rPr lang="en-GB" sz="2000" dirty="0" smtClean="0"/>
              <a:t>A Case structure has two or more </a:t>
            </a:r>
            <a:r>
              <a:rPr lang="en-GB" sz="2000" dirty="0" err="1" smtClean="0"/>
              <a:t>subdiagram</a:t>
            </a:r>
            <a:r>
              <a:rPr lang="en-GB" sz="2000" dirty="0" smtClean="0"/>
              <a:t>, or cases. Only one </a:t>
            </a:r>
            <a:r>
              <a:rPr lang="en-GB" sz="2000" dirty="0" err="1" smtClean="0"/>
              <a:t>subdiagram</a:t>
            </a:r>
            <a:r>
              <a:rPr lang="en-GB" sz="2000" dirty="0" smtClean="0"/>
              <a:t> is visible at a time, and the structure executes only one case at a time. An input value determines which </a:t>
            </a:r>
            <a:r>
              <a:rPr lang="en-GB" sz="2000" dirty="0" err="1" smtClean="0"/>
              <a:t>subdiagram</a:t>
            </a:r>
            <a:r>
              <a:rPr lang="en-GB" sz="2000" dirty="0" smtClean="0"/>
              <a:t> executes. </a:t>
            </a:r>
          </a:p>
          <a:p>
            <a:pPr algn="just">
              <a:buFont typeface="Arial" pitchFamily="34" charset="0"/>
              <a:buChar char="•"/>
            </a:pPr>
            <a:r>
              <a:rPr lang="en-GB" sz="2000" dirty="0" smtClean="0"/>
              <a:t>The Case structure is similar to switch statements or if...then...else statements in text-based programming languages. You must wire an integer, Boolean value, string, or enumerated type value to the selector terminal. </a:t>
            </a:r>
          </a:p>
          <a:p>
            <a:pPr algn="just">
              <a:buFont typeface="Arial" pitchFamily="34" charset="0"/>
              <a:buChar char="•"/>
            </a:pPr>
            <a:r>
              <a:rPr lang="en-GB" sz="2000" dirty="0" smtClean="0"/>
              <a:t>You can position the selector terminal anywhere on the left border of the Case structure. If the data type of the selector terminal is Boolean, the structure has a True case and a False case. If the selector terminal is an integer, string, or enumerated type value, the structure can have any number of cases</a:t>
            </a:r>
            <a:r>
              <a:rPr lang="en-GB" sz="1600" dirty="0" smtClean="0"/>
              <a:t>. </a:t>
            </a: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6651" y="274320"/>
            <a:ext cx="1955151" cy="584775"/>
          </a:xfrm>
          <a:prstGeom prst="rect">
            <a:avLst/>
          </a:prstGeom>
          <a:noFill/>
        </p:spPr>
        <p:txBody>
          <a:bodyPr wrap="none" rtlCol="0">
            <a:spAutoFit/>
          </a:bodyPr>
          <a:lstStyle/>
          <a:p>
            <a:r>
              <a:rPr lang="en-GB" sz="3200" b="1" u="sng" dirty="0" smtClean="0">
                <a:latin typeface="Calibri" pitchFamily="34" charset="0"/>
                <a:cs typeface="Calibri" pitchFamily="34" charset="0"/>
              </a:rPr>
              <a:t>Work flow</a:t>
            </a:r>
            <a:endParaRPr lang="en-US" sz="3200" b="1" u="sng" dirty="0">
              <a:latin typeface="Calibri" pitchFamily="34" charset="0"/>
              <a:cs typeface="Calibri" pitchFamily="34" charset="0"/>
            </a:endParaRPr>
          </a:p>
        </p:txBody>
      </p:sp>
      <p:sp>
        <p:nvSpPr>
          <p:cNvPr id="5" name="TextBox 4"/>
          <p:cNvSpPr txBox="1"/>
          <p:nvPr/>
        </p:nvSpPr>
        <p:spPr>
          <a:xfrm>
            <a:off x="849086" y="3135085"/>
            <a:ext cx="6580648" cy="461665"/>
          </a:xfrm>
          <a:prstGeom prst="rect">
            <a:avLst/>
          </a:prstGeom>
          <a:noFill/>
        </p:spPr>
        <p:txBody>
          <a:bodyPr wrap="none" rtlCol="0">
            <a:spAutoFit/>
          </a:bodyPr>
          <a:lstStyle/>
          <a:p>
            <a:r>
              <a:rPr lang="en-GB" sz="2400" dirty="0" smtClean="0"/>
              <a:t>2) Raw data is obtained in form of JSON string</a:t>
            </a:r>
            <a:endParaRPr lang="en-US" sz="2400" dirty="0"/>
          </a:p>
        </p:txBody>
      </p:sp>
      <p:pic>
        <p:nvPicPr>
          <p:cNvPr id="6" name="Picture 2" descr="Annotation 2020-08-13 155421"/>
          <p:cNvPicPr>
            <a:picLocks noChangeAspect="1" noChangeArrowheads="1"/>
          </p:cNvPicPr>
          <p:nvPr/>
        </p:nvPicPr>
        <p:blipFill>
          <a:blip r:embed="rId2" cstate="print"/>
          <a:srcRect/>
          <a:stretch>
            <a:fillRect/>
          </a:stretch>
        </p:blipFill>
        <p:spPr bwMode="auto">
          <a:xfrm>
            <a:off x="2782386" y="3840482"/>
            <a:ext cx="4663442" cy="25323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8051074" y="4654733"/>
            <a:ext cx="1824447" cy="830997"/>
          </a:xfrm>
          <a:prstGeom prst="rect">
            <a:avLst/>
          </a:prstGeom>
          <a:noFill/>
        </p:spPr>
        <p:txBody>
          <a:bodyPr wrap="square" rtlCol="0">
            <a:spAutoFit/>
          </a:bodyPr>
          <a:lstStyle/>
          <a:p>
            <a:r>
              <a:rPr lang="en-GB" sz="2400" dirty="0" smtClean="0"/>
              <a:t>Not easily readable</a:t>
            </a:r>
            <a:endParaRPr lang="en-US" sz="2400" dirty="0"/>
          </a:p>
        </p:txBody>
      </p:sp>
      <p:sp>
        <p:nvSpPr>
          <p:cNvPr id="12" name="TextBox 11"/>
          <p:cNvSpPr txBox="1"/>
          <p:nvPr/>
        </p:nvSpPr>
        <p:spPr>
          <a:xfrm>
            <a:off x="731519" y="1071154"/>
            <a:ext cx="10476412" cy="461665"/>
          </a:xfrm>
          <a:prstGeom prst="rect">
            <a:avLst/>
          </a:prstGeom>
          <a:noFill/>
        </p:spPr>
        <p:txBody>
          <a:bodyPr wrap="square" rtlCol="0">
            <a:spAutoFit/>
          </a:bodyPr>
          <a:lstStyle/>
          <a:p>
            <a:r>
              <a:rPr lang="en-GB" sz="2400" dirty="0" smtClean="0"/>
              <a:t>1) A request is sent the server with API key using HTTP Client.</a:t>
            </a:r>
            <a:endParaRPr lang="en-US" sz="2400" dirty="0"/>
          </a:p>
        </p:txBody>
      </p:sp>
      <p:pic>
        <p:nvPicPr>
          <p:cNvPr id="1026" name="Picture 2" descr="Annotation 2020-08-13 153825"/>
          <p:cNvPicPr>
            <a:picLocks noChangeAspect="1" noChangeArrowheads="1"/>
          </p:cNvPicPr>
          <p:nvPr/>
        </p:nvPicPr>
        <p:blipFill>
          <a:blip r:embed="rId3" cstate="print"/>
          <a:srcRect/>
          <a:stretch>
            <a:fillRect/>
          </a:stretch>
        </p:blipFill>
        <p:spPr bwMode="auto">
          <a:xfrm>
            <a:off x="3866604" y="1550399"/>
            <a:ext cx="4121331" cy="15454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Users\admin\AppData\Local\Microsoft\Windows\INetCache\Content.Word\Annotation 2020-08-13 154137.png"/>
          <p:cNvPicPr/>
          <p:nvPr/>
        </p:nvPicPr>
        <p:blipFill>
          <a:blip r:embed="rId2" cstate="print"/>
          <a:srcRect/>
          <a:stretch>
            <a:fillRect/>
          </a:stretch>
        </p:blipFill>
        <p:spPr bwMode="auto">
          <a:xfrm>
            <a:off x="1283832" y="1661841"/>
            <a:ext cx="4267882" cy="1486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TextBox 13"/>
          <p:cNvSpPr txBox="1"/>
          <p:nvPr/>
        </p:nvSpPr>
        <p:spPr>
          <a:xfrm>
            <a:off x="1123405" y="574765"/>
            <a:ext cx="8817428" cy="830997"/>
          </a:xfrm>
          <a:prstGeom prst="rect">
            <a:avLst/>
          </a:prstGeom>
          <a:noFill/>
        </p:spPr>
        <p:txBody>
          <a:bodyPr wrap="square" rtlCol="0">
            <a:spAutoFit/>
          </a:bodyPr>
          <a:lstStyle/>
          <a:p>
            <a:r>
              <a:rPr lang="en-GB" sz="2400" dirty="0" smtClean="0"/>
              <a:t>3) Data manipulation is done using pre-written graphical programs in LabVIEW.</a:t>
            </a:r>
            <a:endParaRPr lang="en-US" sz="2400" dirty="0"/>
          </a:p>
        </p:txBody>
      </p:sp>
      <p:pic>
        <p:nvPicPr>
          <p:cNvPr id="2051" name="Picture 3" descr="Annotation 2020-08-13 154059"/>
          <p:cNvPicPr>
            <a:picLocks noChangeAspect="1" noChangeArrowheads="1"/>
          </p:cNvPicPr>
          <p:nvPr/>
        </p:nvPicPr>
        <p:blipFill>
          <a:blip r:embed="rId3" cstate="print"/>
          <a:srcRect/>
          <a:stretch>
            <a:fillRect/>
          </a:stretch>
        </p:blipFill>
        <p:spPr bwMode="auto">
          <a:xfrm>
            <a:off x="6035039" y="1619792"/>
            <a:ext cx="4327568" cy="15152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TextBox 16"/>
          <p:cNvSpPr txBox="1"/>
          <p:nvPr/>
        </p:nvSpPr>
        <p:spPr>
          <a:xfrm>
            <a:off x="862148" y="3958046"/>
            <a:ext cx="9001461" cy="1200329"/>
          </a:xfrm>
          <a:prstGeom prst="rect">
            <a:avLst/>
          </a:prstGeom>
          <a:noFill/>
        </p:spPr>
        <p:txBody>
          <a:bodyPr wrap="square" rtlCol="0">
            <a:spAutoFit/>
          </a:bodyPr>
          <a:lstStyle/>
          <a:p>
            <a:r>
              <a:rPr lang="en-GB" sz="2400" dirty="0" smtClean="0"/>
              <a:t>4) Required data such as Temperature, Pressure, Humidity etc are extracted and are given to their respective graphical output meters.</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descr="Screenshot (21)"/>
          <p:cNvPicPr>
            <a:picLocks noChangeAspect="1" noChangeArrowheads="1"/>
          </p:cNvPicPr>
          <p:nvPr/>
        </p:nvPicPr>
        <p:blipFill>
          <a:blip r:embed="rId2" cstate="print"/>
          <a:srcRect l="562"/>
          <a:stretch>
            <a:fillRect/>
          </a:stretch>
        </p:blipFill>
        <p:spPr bwMode="auto">
          <a:xfrm>
            <a:off x="0" y="783770"/>
            <a:ext cx="12161049" cy="57345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0" y="195944"/>
            <a:ext cx="12192000" cy="461665"/>
          </a:xfrm>
          <a:prstGeom prst="rect">
            <a:avLst/>
          </a:prstGeom>
          <a:noFill/>
        </p:spPr>
        <p:txBody>
          <a:bodyPr wrap="square" rtlCol="0">
            <a:spAutoFit/>
          </a:bodyPr>
          <a:lstStyle/>
          <a:p>
            <a:pPr algn="ctr"/>
            <a:r>
              <a:rPr lang="en-GB" sz="2400" dirty="0" smtClean="0"/>
              <a:t>Graphical Program written for Data Manipulation to get required information</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5060" y="2356532"/>
            <a:ext cx="8596668" cy="1497011"/>
          </a:xfrm>
        </p:spPr>
        <p:txBody>
          <a:bodyPr>
            <a:noAutofit/>
          </a:bodyPr>
          <a:lstStyle/>
          <a:p>
            <a:pPr>
              <a:buNone/>
            </a:pPr>
            <a:r>
              <a:rPr lang="en-US" sz="8800" b="1" dirty="0" smtClean="0"/>
              <a:t>THANK YOU</a:t>
            </a:r>
            <a:endParaRPr lang="en-US" sz="8800" b="1" dirty="0"/>
          </a:p>
        </p:txBody>
      </p:sp>
    </p:spTree>
    <p:extLst>
      <p:ext uri="{BB962C8B-B14F-4D97-AF65-F5344CB8AC3E}">
        <p14:creationId xmlns="" xmlns:p14="http://schemas.microsoft.com/office/powerpoint/2010/main" val="3198392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5AB5796-B7CA-454A-A363-6215051539E0}"/>
              </a:ext>
            </a:extLst>
          </p:cNvPr>
          <p:cNvSpPr>
            <a:spLocks noGrp="1"/>
          </p:cNvSpPr>
          <p:nvPr>
            <p:ph type="sldNum" sz="quarter" idx="12"/>
          </p:nvPr>
        </p:nvSpPr>
        <p:spPr>
          <a:xfrm>
            <a:off x="10276321" y="5883274"/>
            <a:ext cx="771089" cy="365125"/>
          </a:xfrm>
        </p:spPr>
        <p:txBody>
          <a:bodyPr/>
          <a:lstStyle/>
          <a:p>
            <a:fld id="{6D22F896-40B5-4ADD-8801-0D06FADFA095}" type="slidenum">
              <a:rPr lang="en-US" smtClean="0"/>
              <a:pPr/>
              <a:t>2</a:t>
            </a:fld>
            <a:endParaRPr lang="en-US" dirty="0"/>
          </a:p>
        </p:txBody>
      </p:sp>
      <p:sp>
        <p:nvSpPr>
          <p:cNvPr id="3" name="TextBox 2">
            <a:extLst>
              <a:ext uri="{FF2B5EF4-FFF2-40B4-BE49-F238E27FC236}">
                <a16:creationId xmlns:a16="http://schemas.microsoft.com/office/drawing/2014/main" xmlns="" id="{748B9439-226E-467D-AD71-6108009092F8}"/>
              </a:ext>
            </a:extLst>
          </p:cNvPr>
          <p:cNvSpPr txBox="1"/>
          <p:nvPr/>
        </p:nvSpPr>
        <p:spPr>
          <a:xfrm>
            <a:off x="3411729" y="465317"/>
            <a:ext cx="5525295" cy="769441"/>
          </a:xfrm>
          <a:prstGeom prst="rect">
            <a:avLst/>
          </a:prstGeom>
          <a:noFill/>
        </p:spPr>
        <p:txBody>
          <a:bodyPr wrap="none" rtlCol="0">
            <a:spAutoFit/>
          </a:bodyPr>
          <a:lstStyle/>
          <a:p>
            <a:pPr algn="ctr"/>
            <a:r>
              <a:rPr lang="en-IN" sz="4400" dirty="0"/>
              <a:t>ABOUT VI SOLUTIONS</a:t>
            </a:r>
          </a:p>
        </p:txBody>
      </p:sp>
      <p:pic>
        <p:nvPicPr>
          <p:cNvPr id="4" name="Picture 3">
            <a:extLst>
              <a:ext uri="{FF2B5EF4-FFF2-40B4-BE49-F238E27FC236}">
                <a16:creationId xmlns:a16="http://schemas.microsoft.com/office/drawing/2014/main" xmlns="" id="{17EA7013-3AF1-4E1C-846E-937F85E3BEA5}"/>
              </a:ext>
            </a:extLst>
          </p:cNvPr>
          <p:cNvPicPr>
            <a:picLocks noChangeAspect="1"/>
          </p:cNvPicPr>
          <p:nvPr/>
        </p:nvPicPr>
        <p:blipFill>
          <a:blip r:embed="rId2" cstate="print"/>
          <a:stretch>
            <a:fillRect/>
          </a:stretch>
        </p:blipFill>
        <p:spPr>
          <a:xfrm>
            <a:off x="524791" y="415161"/>
            <a:ext cx="2453540" cy="944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xmlns="" id="{C89F68D0-D91C-4F87-A6C2-68A50EC9D41B}"/>
              </a:ext>
            </a:extLst>
          </p:cNvPr>
          <p:cNvSpPr txBox="1"/>
          <p:nvPr/>
        </p:nvSpPr>
        <p:spPr>
          <a:xfrm>
            <a:off x="1963993" y="1721508"/>
            <a:ext cx="7389014" cy="4708981"/>
          </a:xfrm>
          <a:prstGeom prst="rect">
            <a:avLst/>
          </a:prstGeom>
          <a:noFill/>
        </p:spPr>
        <p:txBody>
          <a:bodyPr wrap="square">
            <a:spAutoFit/>
          </a:bodyPr>
          <a:lstStyle/>
          <a:p>
            <a:pPr algn="just" fontAlgn="base"/>
            <a:r>
              <a:rPr lang="en-US" sz="2000" dirty="0" smtClean="0">
                <a:latin typeface="+mj-lt"/>
              </a:rPr>
              <a:t>VI </a:t>
            </a:r>
            <a:r>
              <a:rPr lang="en-US" sz="2000" dirty="0" smtClean="0">
                <a:latin typeface="+mj-lt"/>
              </a:rPr>
              <a:t>Solutions is one of the leading companies in building Advanced Communication Systems, Real Time Embedded Systems and other Industrial Automation services for applications in Department of Defense, Aerospace and Educational Institutions</a:t>
            </a:r>
            <a:r>
              <a:rPr lang="en-US" sz="2000" dirty="0" smtClean="0">
                <a:latin typeface="+mj-lt"/>
              </a:rPr>
              <a:t>.</a:t>
            </a:r>
          </a:p>
          <a:p>
            <a:pPr algn="just" fontAlgn="base"/>
            <a:endParaRPr lang="en-US" sz="2000" dirty="0" smtClean="0">
              <a:latin typeface="Trebuchet MS" panose="020B0603020202020204" pitchFamily="34" charset="0"/>
            </a:endParaRPr>
          </a:p>
          <a:p>
            <a:pPr algn="just" fontAlgn="base"/>
            <a:r>
              <a:rPr lang="en-US" sz="2000" dirty="0" smtClean="0">
                <a:effectLst/>
                <a:latin typeface="Trebuchet MS" panose="020B0603020202020204" pitchFamily="34" charset="0"/>
              </a:rPr>
              <a:t>As </a:t>
            </a:r>
            <a:r>
              <a:rPr lang="en-US" sz="2000" dirty="0">
                <a:effectLst/>
                <a:latin typeface="Trebuchet MS" panose="020B0603020202020204" pitchFamily="34" charset="0"/>
              </a:rPr>
              <a:t>an engineering company, it is known for </a:t>
            </a:r>
            <a:r>
              <a:rPr lang="en-US" sz="2000" dirty="0">
                <a:latin typeface="Trebuchet MS" panose="020B0603020202020204" pitchFamily="34" charset="0"/>
              </a:rPr>
              <a:t>it’s</a:t>
            </a:r>
            <a:r>
              <a:rPr lang="en-US" sz="2000" dirty="0">
                <a:effectLst/>
                <a:latin typeface="Trebuchet MS" panose="020B0603020202020204" pitchFamily="34" charset="0"/>
              </a:rPr>
              <a:t> expertise in automated assembly lines, process automation, data acquisition and visual inspection. </a:t>
            </a:r>
            <a:endParaRPr lang="en-US" sz="2000" dirty="0" smtClean="0">
              <a:effectLst/>
              <a:latin typeface="Trebuchet MS" panose="020B0603020202020204" pitchFamily="34" charset="0"/>
            </a:endParaRPr>
          </a:p>
          <a:p>
            <a:pPr algn="just" fontAlgn="base"/>
            <a:endParaRPr lang="en-US" sz="2000" dirty="0" smtClean="0">
              <a:latin typeface="Trebuchet MS" panose="020B0603020202020204" pitchFamily="34" charset="0"/>
            </a:endParaRPr>
          </a:p>
          <a:p>
            <a:pPr algn="just" fontAlgn="base"/>
            <a:r>
              <a:rPr lang="en-US" sz="2000" dirty="0" smtClean="0">
                <a:effectLst/>
                <a:latin typeface="Trebuchet MS" panose="020B0603020202020204" pitchFamily="34" charset="0"/>
              </a:rPr>
              <a:t>VI </a:t>
            </a:r>
            <a:r>
              <a:rPr lang="en-US" sz="2000" dirty="0">
                <a:effectLst/>
                <a:latin typeface="Trebuchet MS" panose="020B0603020202020204" pitchFamily="34" charset="0"/>
              </a:rPr>
              <a:t>Solutions is one of the leading companies in building Advanced Communication Systems, Real Time Embedded Systems and other Industrial Automation services for applications in Department of Defense, Aerospace and Educational Institutions.</a:t>
            </a:r>
          </a:p>
        </p:txBody>
      </p:sp>
      <p:cxnSp>
        <p:nvCxnSpPr>
          <p:cNvPr id="6" name="Straight Connector 5">
            <a:extLst>
              <a:ext uri="{FF2B5EF4-FFF2-40B4-BE49-F238E27FC236}">
                <a16:creationId xmlns:a16="http://schemas.microsoft.com/office/drawing/2014/main" xmlns="" id="{C8CEA8AF-8E9E-43EA-AEEB-81EC0B387C54}"/>
              </a:ext>
            </a:extLst>
          </p:cNvPr>
          <p:cNvCxnSpPr>
            <a:cxnSpLocks/>
          </p:cNvCxnSpPr>
          <p:nvPr/>
        </p:nvCxnSpPr>
        <p:spPr>
          <a:xfrm>
            <a:off x="3364637" y="1145219"/>
            <a:ext cx="55751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69" y="199628"/>
            <a:ext cx="10450285" cy="754966"/>
          </a:xfrm>
        </p:spPr>
        <p:txBody>
          <a:bodyPr/>
          <a:lstStyle/>
          <a:p>
            <a:pPr algn="ctr"/>
            <a:r>
              <a:rPr lang="en-IN" u="sng" dirty="0" smtClean="0">
                <a:solidFill>
                  <a:schemeClr val="tx1"/>
                </a:solidFill>
                <a:latin typeface="Calibri" pitchFamily="34" charset="0"/>
                <a:cs typeface="Calibri" pitchFamily="34" charset="0"/>
              </a:rPr>
              <a:t>Introduction</a:t>
            </a:r>
            <a:endParaRPr lang="en-IN" u="sng" dirty="0">
              <a:solidFill>
                <a:schemeClr val="tx1"/>
              </a:solidFill>
              <a:latin typeface="Calibri" pitchFamily="34" charset="0"/>
              <a:cs typeface="Calibri" pitchFamily="34" charset="0"/>
            </a:endParaRPr>
          </a:p>
        </p:txBody>
      </p:sp>
      <p:sp>
        <p:nvSpPr>
          <p:cNvPr id="6" name="Rectangle 5"/>
          <p:cNvSpPr/>
          <p:nvPr/>
        </p:nvSpPr>
        <p:spPr>
          <a:xfrm>
            <a:off x="487679" y="952975"/>
            <a:ext cx="9322527" cy="1569660"/>
          </a:xfrm>
          <a:prstGeom prst="rect">
            <a:avLst/>
          </a:prstGeom>
        </p:spPr>
        <p:txBody>
          <a:bodyPr wrap="square">
            <a:spAutoFit/>
          </a:bodyPr>
          <a:lstStyle/>
          <a:p>
            <a:r>
              <a:rPr lang="en-GB" sz="2400" u="sng" dirty="0" smtClean="0">
                <a:latin typeface="Calibri" pitchFamily="34" charset="0"/>
                <a:cs typeface="Calibri" pitchFamily="34" charset="0"/>
              </a:rPr>
              <a:t>Data Acquisition – Industrial Internet of Things</a:t>
            </a:r>
          </a:p>
          <a:p>
            <a:pPr algn="just"/>
            <a:r>
              <a:rPr lang="en-GB" sz="2400" dirty="0" smtClean="0">
                <a:latin typeface="Calibri" pitchFamily="34" charset="0"/>
                <a:cs typeface="Calibri" pitchFamily="34" charset="0"/>
              </a:rPr>
              <a:t>Data Acquisition, commonly abbreviated as either </a:t>
            </a:r>
            <a:r>
              <a:rPr lang="en-GB" sz="2400" b="1" dirty="0" smtClean="0">
                <a:latin typeface="Calibri" pitchFamily="34" charset="0"/>
                <a:cs typeface="Calibri" pitchFamily="34" charset="0"/>
              </a:rPr>
              <a:t>DAQ or DAS</a:t>
            </a:r>
            <a:r>
              <a:rPr lang="en-GB" sz="2400" dirty="0" smtClean="0">
                <a:latin typeface="Calibri" pitchFamily="34" charset="0"/>
                <a:cs typeface="Calibri" pitchFamily="34" charset="0"/>
              </a:rPr>
              <a:t>, we are referring to the process of making measurements of physical phenomena and recording them in some fashion in order to analyze them. </a:t>
            </a:r>
            <a:endParaRPr lang="en-US" sz="2400" dirty="0">
              <a:latin typeface="Calibri" pitchFamily="34" charset="0"/>
              <a:cs typeface="Calibri" pitchFamily="34" charset="0"/>
            </a:endParaRPr>
          </a:p>
        </p:txBody>
      </p:sp>
      <p:sp>
        <p:nvSpPr>
          <p:cNvPr id="7" name="Rectangle 6"/>
          <p:cNvSpPr/>
          <p:nvPr/>
        </p:nvSpPr>
        <p:spPr>
          <a:xfrm>
            <a:off x="413656" y="4919008"/>
            <a:ext cx="11778344" cy="1938992"/>
          </a:xfrm>
          <a:prstGeom prst="rect">
            <a:avLst/>
          </a:prstGeom>
        </p:spPr>
        <p:txBody>
          <a:bodyPr wrap="square">
            <a:spAutoFit/>
          </a:bodyPr>
          <a:lstStyle/>
          <a:p>
            <a:pPr fontAlgn="base"/>
            <a:r>
              <a:rPr lang="en-GB" sz="2400" dirty="0" smtClean="0">
                <a:latin typeface="Calibri" pitchFamily="34" charset="0"/>
                <a:cs typeface="Calibri" pitchFamily="34" charset="0"/>
              </a:rPr>
              <a:t>What Does a DAQ System Measure?</a:t>
            </a:r>
          </a:p>
          <a:p>
            <a:pPr fontAlgn="base"/>
            <a:r>
              <a:rPr lang="en-GB" sz="2400" dirty="0" smtClean="0">
                <a:latin typeface="Calibri" pitchFamily="34" charset="0"/>
                <a:cs typeface="Calibri" pitchFamily="34" charset="0"/>
              </a:rPr>
              <a:t>Data acquisition systems are principally in the business of measuring physical phenomena such as:</a:t>
            </a:r>
          </a:p>
          <a:p>
            <a:pPr fontAlgn="base"/>
            <a:r>
              <a:rPr lang="en-GB" sz="2400" b="1" dirty="0" smtClean="0">
                <a:latin typeface="Calibri" pitchFamily="34" charset="0"/>
                <a:cs typeface="Calibri" pitchFamily="34" charset="0"/>
              </a:rPr>
              <a:t>*Temperature  *Voltage   *Current  *Strain and Pressure  *Shock and Vibration</a:t>
            </a:r>
          </a:p>
          <a:p>
            <a:pPr fontAlgn="base"/>
            <a:r>
              <a:rPr lang="en-GB" sz="2400" b="1" dirty="0" smtClean="0">
                <a:latin typeface="Calibri" pitchFamily="34" charset="0"/>
                <a:cs typeface="Calibri" pitchFamily="34" charset="0"/>
              </a:rPr>
              <a:t>*Distance and Displacement  *Weight  *RPM, Angle, and Discrete Events</a:t>
            </a:r>
            <a:endParaRPr lang="en-GB" sz="2400" dirty="0">
              <a:latin typeface="Calibri" pitchFamily="34" charset="0"/>
              <a:cs typeface="Calibri" pitchFamily="34" charset="0"/>
            </a:endParaRPr>
          </a:p>
        </p:txBody>
      </p:sp>
      <p:pic>
        <p:nvPicPr>
          <p:cNvPr id="1026" name="Picture 2" descr="C:\Users\admin\Downloads\daq-system-shceme.jpg"/>
          <p:cNvPicPr>
            <a:picLocks noChangeAspect="1" noChangeArrowheads="1"/>
          </p:cNvPicPr>
          <p:nvPr/>
        </p:nvPicPr>
        <p:blipFill>
          <a:blip r:embed="rId2" cstate="print"/>
          <a:srcRect/>
          <a:stretch>
            <a:fillRect/>
          </a:stretch>
        </p:blipFill>
        <p:spPr bwMode="auto">
          <a:xfrm>
            <a:off x="2898617" y="2522496"/>
            <a:ext cx="5753348" cy="24152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18011" y="195943"/>
            <a:ext cx="9431383" cy="6494085"/>
          </a:xfrm>
          <a:prstGeom prst="rect">
            <a:avLst/>
          </a:prstGeom>
        </p:spPr>
        <p:txBody>
          <a:bodyPr wrap="square">
            <a:spAutoFit/>
          </a:bodyPr>
          <a:lstStyle/>
          <a:p>
            <a:pPr algn="ctr" fontAlgn="base"/>
            <a:r>
              <a:rPr lang="en-GB" sz="3200" u="sng" dirty="0" smtClean="0">
                <a:latin typeface="Calibri" pitchFamily="34" charset="0"/>
                <a:cs typeface="Calibri" pitchFamily="34" charset="0"/>
              </a:rPr>
              <a:t>The Purposes of Data Acquisition</a:t>
            </a:r>
            <a:endParaRPr lang="en-GB" sz="2800" u="sng" dirty="0" smtClean="0">
              <a:latin typeface="Calibri" pitchFamily="34" charset="0"/>
              <a:cs typeface="Calibri" pitchFamily="34" charset="0"/>
            </a:endParaRPr>
          </a:p>
          <a:p>
            <a:pPr algn="ctr" fontAlgn="base"/>
            <a:endParaRPr lang="en-GB" sz="2400" u="sng" dirty="0" smtClean="0">
              <a:latin typeface="Calibri" pitchFamily="34" charset="0"/>
              <a:cs typeface="Calibri" pitchFamily="34" charset="0"/>
            </a:endParaRPr>
          </a:p>
          <a:p>
            <a:pPr algn="just" fontAlgn="base">
              <a:buFont typeface="Arial" pitchFamily="34" charset="0"/>
              <a:buChar char="•"/>
            </a:pPr>
            <a:r>
              <a:rPr lang="en-GB" sz="2400" dirty="0" smtClean="0">
                <a:latin typeface="Calibri" pitchFamily="34" charset="0"/>
                <a:cs typeface="Calibri" pitchFamily="34" charset="0"/>
              </a:rPr>
              <a:t>The primary purpose of a data acquisition system is to acquire and store the data. But they are also intended to provide real-time and post-recording visualization and analysis of the data.</a:t>
            </a:r>
          </a:p>
          <a:p>
            <a:pPr algn="just" fontAlgn="base">
              <a:buFont typeface="Arial" pitchFamily="34" charset="0"/>
              <a:buChar char="•"/>
            </a:pPr>
            <a:r>
              <a:rPr lang="en-GB" sz="2400" dirty="0" smtClean="0">
                <a:latin typeface="Calibri" pitchFamily="34" charset="0"/>
                <a:cs typeface="Calibri" pitchFamily="34" charset="0"/>
              </a:rPr>
              <a:t>A recent innovation is the combination of </a:t>
            </a:r>
            <a:r>
              <a:rPr lang="en-GB" sz="2400" b="1" dirty="0" smtClean="0">
                <a:latin typeface="Calibri" pitchFamily="34" charset="0"/>
                <a:cs typeface="Calibri" pitchFamily="34" charset="0"/>
              </a:rPr>
              <a:t>data acquisition and control</a:t>
            </a:r>
            <a:r>
              <a:rPr lang="en-GB" sz="2400" dirty="0" smtClean="0">
                <a:latin typeface="Calibri" pitchFamily="34" charset="0"/>
                <a:cs typeface="Calibri" pitchFamily="34" charset="0"/>
              </a:rPr>
              <a:t>, where a DAQ system is connected tightly and synchronized with a real-time control system.</a:t>
            </a:r>
          </a:p>
          <a:p>
            <a:pPr algn="just" fontAlgn="base">
              <a:buFont typeface="Arial" pitchFamily="34" charset="0"/>
              <a:buChar char="•"/>
            </a:pPr>
            <a:r>
              <a:rPr lang="en-GB" sz="2400" dirty="0" smtClean="0">
                <a:latin typeface="Calibri" pitchFamily="34" charset="0"/>
                <a:cs typeface="Calibri" pitchFamily="34" charset="0"/>
              </a:rPr>
              <a:t>Engineers in different applications have various requirements, of course, but these key capabilities are present in varying proportion:</a:t>
            </a:r>
          </a:p>
          <a:p>
            <a:pPr algn="just" fontAlgn="base">
              <a:buFont typeface="Arial" pitchFamily="34" charset="0"/>
              <a:buChar char="•"/>
            </a:pPr>
            <a:endParaRPr lang="en-GB" sz="2400" dirty="0" smtClean="0">
              <a:latin typeface="Calibri" pitchFamily="34" charset="0"/>
              <a:cs typeface="Calibri" pitchFamily="34" charset="0"/>
            </a:endParaRPr>
          </a:p>
          <a:p>
            <a:pPr marL="457200" indent="-457200" algn="just" fontAlgn="base">
              <a:buFont typeface="+mj-lt"/>
              <a:buAutoNum type="arabicPeriod"/>
            </a:pPr>
            <a:r>
              <a:rPr lang="en-GB" sz="2400" dirty="0" smtClean="0">
                <a:latin typeface="Calibri" pitchFamily="34" charset="0"/>
                <a:cs typeface="Calibri" pitchFamily="34" charset="0"/>
              </a:rPr>
              <a:t>Data recording</a:t>
            </a:r>
          </a:p>
          <a:p>
            <a:pPr marL="457200" indent="-457200" algn="just" fontAlgn="base">
              <a:buFont typeface="+mj-lt"/>
              <a:buAutoNum type="arabicPeriod"/>
            </a:pPr>
            <a:r>
              <a:rPr lang="en-GB" sz="2400" dirty="0" smtClean="0">
                <a:latin typeface="Calibri" pitchFamily="34" charset="0"/>
                <a:cs typeface="Calibri" pitchFamily="34" charset="0"/>
              </a:rPr>
              <a:t>Data storing</a:t>
            </a:r>
          </a:p>
          <a:p>
            <a:pPr marL="457200" indent="-457200" algn="just" fontAlgn="base">
              <a:buFont typeface="+mj-lt"/>
              <a:buAutoNum type="arabicPeriod"/>
            </a:pPr>
            <a:r>
              <a:rPr lang="en-GB" sz="2400" dirty="0" smtClean="0">
                <a:latin typeface="Calibri" pitchFamily="34" charset="0"/>
                <a:cs typeface="Calibri" pitchFamily="34" charset="0"/>
              </a:rPr>
              <a:t>Real-time data visualization</a:t>
            </a:r>
          </a:p>
          <a:p>
            <a:pPr marL="457200" indent="-457200" algn="just" fontAlgn="base">
              <a:buFont typeface="+mj-lt"/>
              <a:buAutoNum type="arabicPeriod"/>
            </a:pPr>
            <a:r>
              <a:rPr lang="en-GB" sz="2400" dirty="0" smtClean="0">
                <a:latin typeface="Calibri" pitchFamily="34" charset="0"/>
                <a:cs typeface="Calibri" pitchFamily="34" charset="0"/>
              </a:rPr>
              <a:t>Post-recording data review</a:t>
            </a:r>
          </a:p>
          <a:p>
            <a:pPr marL="457200" indent="-457200" algn="just" fontAlgn="base">
              <a:buFont typeface="+mj-lt"/>
              <a:buAutoNum type="arabicPeriod"/>
            </a:pPr>
            <a:r>
              <a:rPr lang="en-GB" sz="2400" dirty="0" smtClean="0">
                <a:latin typeface="Calibri" pitchFamily="34" charset="0"/>
                <a:cs typeface="Calibri" pitchFamily="34" charset="0"/>
              </a:rPr>
              <a:t>Data analysis using various mathematical and statistical calculations</a:t>
            </a:r>
          </a:p>
          <a:p>
            <a:pPr marL="457200" indent="-457200" algn="just" fontAlgn="base">
              <a:buFont typeface="+mj-lt"/>
              <a:buAutoNum type="arabicPeriod"/>
            </a:pPr>
            <a:r>
              <a:rPr lang="en-GB" sz="2400" dirty="0" smtClean="0">
                <a:latin typeface="Calibri" pitchFamily="34" charset="0"/>
                <a:cs typeface="Calibri" pitchFamily="34" charset="0"/>
              </a:rPr>
              <a:t>Report generation</a:t>
            </a:r>
            <a:endParaRPr lang="en-GB"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30056" y="496388"/>
            <a:ext cx="1743491" cy="646331"/>
          </a:xfrm>
          <a:prstGeom prst="rect">
            <a:avLst/>
          </a:prstGeom>
          <a:noFill/>
        </p:spPr>
        <p:txBody>
          <a:bodyPr wrap="none" lIns="91440" tIns="45720" rIns="91440" bIns="45720">
            <a:spAutoFit/>
          </a:bodyPr>
          <a:lstStyle/>
          <a:p>
            <a:pPr algn="ctr"/>
            <a:r>
              <a:rPr lang="en-GB" sz="3600" b="0" u="sng" cap="none" spc="0" dirty="0" smtClean="0">
                <a:ln w="0"/>
                <a:solidFill>
                  <a:schemeClr val="tx1"/>
                </a:solidFill>
                <a:latin typeface="Calibri" pitchFamily="34" charset="0"/>
                <a:cs typeface="Calibri" pitchFamily="34" charset="0"/>
              </a:rPr>
              <a:t>Abstract</a:t>
            </a:r>
            <a:endParaRPr lang="en-US" sz="3600" b="0" u="sng" cap="none" spc="0" dirty="0">
              <a:ln w="0"/>
              <a:solidFill>
                <a:schemeClr val="tx1"/>
              </a:solidFill>
              <a:latin typeface="Calibri" pitchFamily="34" charset="0"/>
              <a:cs typeface="Calibri" pitchFamily="34" charset="0"/>
            </a:endParaRPr>
          </a:p>
        </p:txBody>
      </p:sp>
      <p:sp>
        <p:nvSpPr>
          <p:cNvPr id="14337" name="Rectangle 1"/>
          <p:cNvSpPr>
            <a:spLocks noChangeArrowheads="1"/>
          </p:cNvSpPr>
          <p:nvPr/>
        </p:nvSpPr>
        <p:spPr bwMode="auto">
          <a:xfrm>
            <a:off x="1606732" y="1792050"/>
            <a:ext cx="8791302"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GB"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Regional Weather Monitoring project was carried out using LabVIEW software</a:t>
            </a:r>
            <a:r>
              <a:rPr kumimoji="0" lang="en-GB" sz="24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r>
              <a:rPr kumimoji="0" lang="en-GB"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which is used for data acquisition, instrument control and for industrial automation and is a graphical development environment.</a:t>
            </a:r>
          </a:p>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GB"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Data is acquired from the web using an API (Application Program Interface). Open Weather Map API is used in this project to acquire data from the server</a:t>
            </a:r>
            <a:r>
              <a:rPr kumimoji="0" lang="en-GB" sz="24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r>
              <a:rPr kumimoji="0" lang="en-GB"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using HTTP Client GET Method.</a:t>
            </a: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193555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201784" y="672832"/>
            <a:ext cx="9078686"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3200"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Objective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main objective of this project is for the end-user to access weather data easily.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Other objectives include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GB"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Designing an effective Weather Data Acquisition System.</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GB"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Utilising data already present in the web directly using APIs.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GB"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Using a graphical development environment like LabVIEW to acquire data.</a:t>
            </a:r>
            <a:endParaRPr kumimoji="0" lang="en-GB"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0559" y="1020970"/>
            <a:ext cx="8525691" cy="5262979"/>
          </a:xfrm>
          <a:prstGeom prst="rect">
            <a:avLst/>
          </a:prstGeom>
        </p:spPr>
        <p:txBody>
          <a:bodyPr wrap="square">
            <a:spAutoFit/>
          </a:bodyPr>
          <a:lstStyle/>
          <a:p>
            <a:pPr algn="just">
              <a:buFont typeface="Arial" pitchFamily="34" charset="0"/>
              <a:buChar char="•"/>
            </a:pPr>
            <a:r>
              <a:rPr lang="en-GB" sz="2400" dirty="0" smtClean="0">
                <a:latin typeface="Calibri" pitchFamily="34" charset="0"/>
                <a:cs typeface="Calibri" pitchFamily="34" charset="0"/>
              </a:rPr>
              <a:t>LabVIEW is systems engineering software by National Instruments for applications that require test, measurement, and control with rapid access to hardware and data insights.</a:t>
            </a:r>
          </a:p>
          <a:p>
            <a:pPr algn="just">
              <a:buFont typeface="Arial" pitchFamily="34" charset="0"/>
              <a:buChar char="•"/>
            </a:pPr>
            <a:endParaRPr lang="en-US" sz="2400" i="1" dirty="0" smtClean="0">
              <a:latin typeface="Calibri" pitchFamily="34" charset="0"/>
              <a:cs typeface="Calibri" pitchFamily="34" charset="0"/>
            </a:endParaRPr>
          </a:p>
          <a:p>
            <a:pPr algn="just">
              <a:buFont typeface="Arial" pitchFamily="34" charset="0"/>
              <a:buChar char="•"/>
            </a:pPr>
            <a:r>
              <a:rPr lang="en-GB" sz="2400" dirty="0" smtClean="0">
                <a:latin typeface="Calibri" pitchFamily="34" charset="0"/>
                <a:cs typeface="Calibri" pitchFamily="34" charset="0"/>
              </a:rPr>
              <a:t>It is used for data acquisition, industrial automation, test automation, instrument control and embedded system design.</a:t>
            </a:r>
          </a:p>
          <a:p>
            <a:pPr algn="just">
              <a:buFont typeface="Arial" pitchFamily="34" charset="0"/>
              <a:buChar char="•"/>
            </a:pPr>
            <a:endParaRPr lang="en-GB" sz="2400" dirty="0" smtClean="0">
              <a:latin typeface="Calibri" pitchFamily="34" charset="0"/>
              <a:cs typeface="Calibri" pitchFamily="34" charset="0"/>
            </a:endParaRPr>
          </a:p>
          <a:p>
            <a:pPr algn="just">
              <a:buFont typeface="Arial" pitchFamily="34" charset="0"/>
              <a:buChar char="•"/>
            </a:pPr>
            <a:r>
              <a:rPr lang="en-GB" sz="2400" dirty="0" smtClean="0">
                <a:latin typeface="Calibri" pitchFamily="34" charset="0"/>
                <a:cs typeface="Calibri" pitchFamily="34" charset="0"/>
              </a:rPr>
              <a:t>It is a graphical development environment.</a:t>
            </a:r>
          </a:p>
          <a:p>
            <a:pPr algn="just">
              <a:buFont typeface="Arial" pitchFamily="34" charset="0"/>
              <a:buChar char="•"/>
            </a:pPr>
            <a:endParaRPr lang="en-GB" sz="2400" dirty="0" smtClean="0">
              <a:latin typeface="Calibri" pitchFamily="34" charset="0"/>
              <a:cs typeface="Calibri" pitchFamily="34" charset="0"/>
            </a:endParaRPr>
          </a:p>
          <a:p>
            <a:pPr algn="just">
              <a:buFont typeface="Arial" pitchFamily="34" charset="0"/>
              <a:buChar char="•"/>
            </a:pPr>
            <a:r>
              <a:rPr lang="en-GB" sz="2400" dirty="0" smtClean="0">
                <a:latin typeface="Calibri" pitchFamily="34" charset="0"/>
                <a:cs typeface="Calibri" pitchFamily="34" charset="0"/>
              </a:rPr>
              <a:t>Programming is done in a flow chart like method called graphical data flow.</a:t>
            </a:r>
          </a:p>
          <a:p>
            <a:pPr algn="just">
              <a:buFont typeface="Arial" pitchFamily="34" charset="0"/>
              <a:buChar char="•"/>
            </a:pPr>
            <a:endParaRPr lang="en-GB" sz="2400" dirty="0" smtClean="0">
              <a:latin typeface="Calibri" pitchFamily="34" charset="0"/>
              <a:cs typeface="Calibri" pitchFamily="34" charset="0"/>
            </a:endParaRPr>
          </a:p>
          <a:p>
            <a:pPr algn="just">
              <a:buFont typeface="Arial" pitchFamily="34" charset="0"/>
              <a:buChar char="•"/>
            </a:pPr>
            <a:r>
              <a:rPr lang="en-GB" sz="2400" dirty="0" smtClean="0">
                <a:latin typeface="Calibri" pitchFamily="34" charset="0"/>
                <a:cs typeface="Calibri" pitchFamily="34" charset="0"/>
              </a:rPr>
              <a:t>Picking and placing elements from the component list makes it easy to program.</a:t>
            </a:r>
            <a:endParaRPr lang="en-US" sz="2400" dirty="0" smtClean="0">
              <a:latin typeface="Calibri" pitchFamily="34" charset="0"/>
              <a:cs typeface="Calibri" pitchFamily="34" charset="0"/>
            </a:endParaRPr>
          </a:p>
        </p:txBody>
      </p:sp>
      <p:sp>
        <p:nvSpPr>
          <p:cNvPr id="6" name="Rectangle 5"/>
          <p:cNvSpPr/>
          <p:nvPr/>
        </p:nvSpPr>
        <p:spPr>
          <a:xfrm>
            <a:off x="4389264" y="182880"/>
            <a:ext cx="1702710" cy="584775"/>
          </a:xfrm>
          <a:prstGeom prst="rect">
            <a:avLst/>
          </a:prstGeom>
        </p:spPr>
        <p:txBody>
          <a:bodyPr wrap="none">
            <a:spAutoFit/>
          </a:bodyPr>
          <a:lstStyle/>
          <a:p>
            <a:r>
              <a:rPr lang="en-GB" sz="3200" u="sng" dirty="0" smtClean="0">
                <a:latin typeface="Calibri" pitchFamily="34" charset="0"/>
                <a:cs typeface="Calibri" pitchFamily="34" charset="0"/>
              </a:rPr>
              <a:t>LabVIEW</a:t>
            </a:r>
            <a:endParaRPr lang="en-US" sz="3200" u="sng"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2312126" y="326572"/>
            <a:ext cx="6871063" cy="8002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API Workflow</a:t>
            </a:r>
            <a:endParaRPr kumimoji="0" lang="en-US" sz="280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5841" name="Picture 1" descr="api-based-platforms-api-diagram"/>
          <p:cNvPicPr>
            <a:picLocks noChangeAspect="1" noChangeArrowheads="1"/>
          </p:cNvPicPr>
          <p:nvPr/>
        </p:nvPicPr>
        <p:blipFill>
          <a:blip r:embed="rId2" cstate="print"/>
          <a:srcRect/>
          <a:stretch>
            <a:fillRect/>
          </a:stretch>
        </p:blipFill>
        <p:spPr bwMode="auto">
          <a:xfrm>
            <a:off x="1854925" y="1136468"/>
            <a:ext cx="8007531" cy="25793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5843" name="Rectangle 3"/>
          <p:cNvSpPr>
            <a:spLocks noChangeArrowheads="1"/>
          </p:cNvSpPr>
          <p:nvPr/>
        </p:nvSpPr>
        <p:spPr bwMode="auto">
          <a:xfrm>
            <a:off x="1175656" y="3847829"/>
            <a:ext cx="8934996"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1" fontAlgn="base" latinLnBrk="0" hangingPunct="1">
              <a:lnSpc>
                <a:spcPct val="100000"/>
              </a:lnSpc>
              <a:spcBef>
                <a:spcPct val="0"/>
              </a:spcBef>
              <a:spcAft>
                <a:spcPct val="0"/>
              </a:spcAft>
              <a:buClrTx/>
              <a:buSzTx/>
              <a:buFont typeface="+mj-lt"/>
              <a:buAutoNum type="arabicPeriod"/>
              <a:tabLst/>
            </a:pPr>
            <a:r>
              <a:rPr kumimoji="0" lang="en-GB"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URL of API along with the API Key is sent to the server using GET Method from LabVIEW HTTP Client.</a:t>
            </a:r>
            <a:r>
              <a:rPr lang="en-GB" sz="2400" dirty="0" smtClean="0">
                <a:latin typeface="Calibri" pitchFamily="34" charset="0"/>
                <a:ea typeface="Calibri" pitchFamily="34" charset="0"/>
                <a:cs typeface="Times New Roman" pitchFamily="18" charset="0"/>
              </a:rPr>
              <a:t> </a:t>
            </a:r>
            <a:r>
              <a:rPr lang="en-GB" sz="2400" dirty="0" smtClean="0">
                <a:latin typeface="Calibri" pitchFamily="34" charset="0"/>
                <a:cs typeface="Calibri" pitchFamily="34" charset="0"/>
              </a:rPr>
              <a:t>An </a:t>
            </a:r>
            <a:r>
              <a:rPr lang="en-GB" sz="2400" b="1" dirty="0" smtClean="0">
                <a:latin typeface="Calibri" pitchFamily="34" charset="0"/>
                <a:cs typeface="Calibri" pitchFamily="34" charset="0"/>
              </a:rPr>
              <a:t>HTTP Client</a:t>
            </a:r>
            <a:r>
              <a:rPr lang="en-GB" sz="2400" dirty="0" smtClean="0">
                <a:latin typeface="Calibri" pitchFamily="34" charset="0"/>
                <a:cs typeface="Calibri" pitchFamily="34" charset="0"/>
              </a:rPr>
              <a:t> can be used to send requests and retrieve their responses)</a:t>
            </a:r>
          </a:p>
          <a:p>
            <a:pPr marL="457200" marR="0" lvl="0" indent="-457200" algn="l" defTabSz="914400" rtl="0" eaLnBrk="1" fontAlgn="base" latinLnBrk="0" hangingPunct="1">
              <a:lnSpc>
                <a:spcPct val="100000"/>
              </a:lnSpc>
              <a:spcBef>
                <a:spcPct val="0"/>
              </a:spcBef>
              <a:spcAft>
                <a:spcPct val="0"/>
              </a:spcAft>
              <a:buClrTx/>
              <a:buSzTx/>
              <a:buFont typeface="+mj-lt"/>
              <a:buAutoNum type="arabicPeriod"/>
              <a:tabLst/>
            </a:pPr>
            <a:endParaRPr lang="en-GB" sz="2400" dirty="0" smtClean="0">
              <a:latin typeface="Calibri" pitchFamily="34" charset="0"/>
              <a:cs typeface="Calibri" pitchFamily="34" charset="0"/>
            </a:endParaRPr>
          </a:p>
          <a:p>
            <a:pPr marL="457200" marR="0" lvl="0" indent="-457200" algn="l" defTabSz="914400" rtl="0" eaLnBrk="1" fontAlgn="base" latinLnBrk="0" hangingPunct="1">
              <a:lnSpc>
                <a:spcPct val="100000"/>
              </a:lnSpc>
              <a:spcBef>
                <a:spcPct val="0"/>
              </a:spcBef>
              <a:spcAft>
                <a:spcPct val="0"/>
              </a:spcAft>
              <a:buClrTx/>
              <a:buSzTx/>
              <a:buFont typeface="+mj-lt"/>
              <a:buAutoNum type="arabicPeriod"/>
              <a:tabLst/>
            </a:pPr>
            <a:r>
              <a:rPr kumimoji="0" lang="en-GB"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If the API Key is valid, API server searches it’s database and sends back with the weather data of the region requested.</a:t>
            </a: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1371601" y="679642"/>
            <a:ext cx="8647612" cy="5386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3200" i="0" u="sng" strike="noStrike" cap="none" normalizeH="0" baseline="0" dirty="0" smtClean="0">
                <a:ln>
                  <a:noFill/>
                </a:ln>
                <a:solidFill>
                  <a:schemeClr val="tx1"/>
                </a:solidFill>
                <a:effectLst/>
                <a:latin typeface="Calibri" pitchFamily="34" charset="0"/>
                <a:ea typeface="Calibri" pitchFamily="34" charset="0"/>
                <a:cs typeface="Calibri" pitchFamily="34" charset="0"/>
              </a:rPr>
              <a:t>Overview</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3200" b="1" i="0" u="sng" strike="noStrike" cap="none" normalizeH="0" baseline="0" dirty="0" smtClean="0">
              <a:ln>
                <a:noFill/>
              </a:ln>
              <a:solidFill>
                <a:schemeClr val="tx1"/>
              </a:solidFill>
              <a:effectLst/>
              <a:latin typeface="Calibri" pitchFamily="34" charset="0"/>
              <a:ea typeface="Calibri" pitchFamily="34" charset="0"/>
              <a:cs typeface="Calibri" pitchFamily="34"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lang="en-GB" sz="2800" dirty="0" smtClean="0">
                <a:latin typeface="Calibri" pitchFamily="34" charset="0"/>
                <a:ea typeface="Calibri" pitchFamily="34" charset="0"/>
                <a:cs typeface="Calibri" pitchFamily="34" charset="0"/>
              </a:rPr>
              <a:t>Data extracted from the openweathermap.org API is </a:t>
            </a:r>
            <a:r>
              <a:rPr lang="en-GB" sz="2800" dirty="0" smtClean="0">
                <a:latin typeface="Calibri" pitchFamily="34" charset="0"/>
                <a:ea typeface="Calibri" pitchFamily="34" charset="0"/>
                <a:cs typeface="Calibri" pitchFamily="34" charset="0"/>
              </a:rPr>
              <a:t>parsed (resolved).</a:t>
            </a:r>
            <a:endParaRPr lang="en-GB" sz="2800" dirty="0" smtClean="0">
              <a:latin typeface="Calibri" pitchFamily="34" charset="0"/>
              <a:ea typeface="Calibri" pitchFamily="34" charset="0"/>
              <a:cs typeface="Calibri" pitchFamily="34"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endParaRPr lang="en-GB" sz="2800" dirty="0" smtClean="0">
              <a:latin typeface="Calibri" pitchFamily="34" charset="0"/>
              <a:ea typeface="Calibri" pitchFamily="34" charset="0"/>
              <a:cs typeface="Calibri" pitchFamily="34"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GB" sz="28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All the outputs are connected to Graphical Meters.</a:t>
            </a: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endParaRPr kumimoji="0" lang="en-GB" sz="2800" b="0" i="0" u="none" strike="noStrike" cap="none" normalizeH="0" baseline="0" dirty="0" smtClean="0">
              <a:ln>
                <a:noFill/>
              </a:ln>
              <a:solidFill>
                <a:schemeClr val="tx1"/>
              </a:solidFill>
              <a:effectLst/>
              <a:latin typeface="Calibri" pitchFamily="34" charset="0"/>
              <a:ea typeface="Calibri" pitchFamily="34" charset="0"/>
              <a:cs typeface="Calibri" pitchFamily="34"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GB" sz="28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 </a:t>
            </a:r>
            <a:r>
              <a:rPr lang="en-GB" sz="2800" dirty="0" smtClean="0">
                <a:latin typeface="Calibri" pitchFamily="34" charset="0"/>
                <a:ea typeface="Calibri" pitchFamily="34" charset="0"/>
                <a:cs typeface="Calibri" pitchFamily="34" charset="0"/>
              </a:rPr>
              <a:t>Readings </a:t>
            </a:r>
            <a:r>
              <a:rPr kumimoji="0" lang="en-GB" sz="28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of Temperature, Humidity, Wind Speed, Wind Direction etc.</a:t>
            </a:r>
            <a:r>
              <a:rPr lang="en-US" sz="2800" dirty="0" smtClean="0">
                <a:latin typeface="Calibri" pitchFamily="34" charset="0"/>
                <a:cs typeface="Calibri" pitchFamily="34" charset="0"/>
              </a:rPr>
              <a:t> are displayed on graphical meters.</a:t>
            </a: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endParaRPr lang="en-US" sz="2800" dirty="0" smtClean="0">
              <a:latin typeface="Calibri" pitchFamily="34" charset="0"/>
              <a:cs typeface="Calibri" pitchFamily="34"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GB" sz="28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Other outputs include information regarding Sky, Cloud Coverage, Visibility etc.</a:t>
            </a:r>
            <a:endParaRPr kumimoji="0" lang="en-GB" sz="2800" b="0" i="0" u="none" strike="noStrike" cap="none" normalizeH="0" baseline="0" dirty="0" smtClean="0">
              <a:ln>
                <a:noFill/>
              </a:ln>
              <a:solidFill>
                <a:schemeClr val="tx1"/>
              </a:solidFill>
              <a:effectLst/>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2031</TotalTime>
  <Words>678</Words>
  <Application>Microsoft Office PowerPoint</Application>
  <PresentationFormat>Custom</PresentationFormat>
  <Paragraphs>95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Paper</vt:lpstr>
      <vt:lpstr>Slide 1</vt:lpstr>
      <vt:lpstr>Slide 2</vt:lpstr>
      <vt:lpstr>Introduction</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pallavi L</dc:creator>
  <cp:lastModifiedBy>admin</cp:lastModifiedBy>
  <cp:revision>308</cp:revision>
  <dcterms:created xsi:type="dcterms:W3CDTF">2019-03-03T11:39:35Z</dcterms:created>
  <dcterms:modified xsi:type="dcterms:W3CDTF">2021-08-10T06:13:51Z</dcterms:modified>
</cp:coreProperties>
</file>