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95" autoAdjust="0"/>
  </p:normalViewPr>
  <p:slideViewPr>
    <p:cSldViewPr snapToGrid="0" snapToObjects="1">
      <p:cViewPr varScale="1">
        <p:scale>
          <a:sx n="51" d="100"/>
          <a:sy n="51" d="100"/>
        </p:scale>
        <p:origin x="2133" y="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DF3C5-1B4D-464F-97C8-17E0E65EF2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330EC9-73A0-4D17-9DFB-190B4290075B}">
      <dgm:prSet/>
      <dgm:spPr/>
      <dgm:t>
        <a:bodyPr/>
        <a:lstStyle/>
        <a:p>
          <a:r>
            <a:rPr lang="en-US"/>
            <a:t>- 相同方法呼叫，不同物件可有不同行為</a:t>
          </a:r>
        </a:p>
      </dgm:t>
    </dgm:pt>
    <dgm:pt modelId="{DB68E428-45A5-443D-9713-EEDF43A8ECFD}" type="parTrans" cxnId="{8465AF9A-C28F-4D30-921F-CCD270BA3811}">
      <dgm:prSet/>
      <dgm:spPr/>
      <dgm:t>
        <a:bodyPr/>
        <a:lstStyle/>
        <a:p>
          <a:endParaRPr lang="en-US"/>
        </a:p>
      </dgm:t>
    </dgm:pt>
    <dgm:pt modelId="{63CFB612-F495-4586-909F-801EB7B8AAE1}" type="sibTrans" cxnId="{8465AF9A-C28F-4D30-921F-CCD270BA3811}">
      <dgm:prSet/>
      <dgm:spPr/>
      <dgm:t>
        <a:bodyPr/>
        <a:lstStyle/>
        <a:p>
          <a:endParaRPr lang="en-US"/>
        </a:p>
      </dgm:t>
    </dgm:pt>
    <dgm:pt modelId="{4D4AC997-0E90-49C2-89BC-4BE615F22C54}">
      <dgm:prSet/>
      <dgm:spPr/>
      <dgm:t>
        <a:bodyPr/>
        <a:lstStyle/>
        <a:p>
          <a:r>
            <a:rPr lang="en-US"/>
            <a:t>- 分為編譯時期多型（Overloading）與執行時期多型（Overriding）</a:t>
          </a:r>
        </a:p>
      </dgm:t>
    </dgm:pt>
    <dgm:pt modelId="{03673D48-880D-45C6-8977-B82C2ED3E7AD}" type="parTrans" cxnId="{41A2990C-2479-4A2B-97DC-D31E3A9DC6EA}">
      <dgm:prSet/>
      <dgm:spPr/>
      <dgm:t>
        <a:bodyPr/>
        <a:lstStyle/>
        <a:p>
          <a:endParaRPr lang="en-US"/>
        </a:p>
      </dgm:t>
    </dgm:pt>
    <dgm:pt modelId="{5B73AA53-C2AF-414D-872E-DBA45417F66E}" type="sibTrans" cxnId="{41A2990C-2479-4A2B-97DC-D31E3A9DC6EA}">
      <dgm:prSet/>
      <dgm:spPr/>
      <dgm:t>
        <a:bodyPr/>
        <a:lstStyle/>
        <a:p>
          <a:endParaRPr lang="en-US"/>
        </a:p>
      </dgm:t>
    </dgm:pt>
    <dgm:pt modelId="{774166CB-3F29-433C-8AD0-51EC9DC457C4}" type="pres">
      <dgm:prSet presAssocID="{375DF3C5-1B4D-464F-97C8-17E0E65EF2D2}" presName="linear" presStyleCnt="0">
        <dgm:presLayoutVars>
          <dgm:animLvl val="lvl"/>
          <dgm:resizeHandles val="exact"/>
        </dgm:presLayoutVars>
      </dgm:prSet>
      <dgm:spPr/>
    </dgm:pt>
    <dgm:pt modelId="{874409A4-477A-41B1-9520-640D8F4DD788}" type="pres">
      <dgm:prSet presAssocID="{A2330EC9-73A0-4D17-9DFB-190B4290075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930022-F479-4E03-BBEE-AFD5DDA043CE}" type="pres">
      <dgm:prSet presAssocID="{63CFB612-F495-4586-909F-801EB7B8AAE1}" presName="spacer" presStyleCnt="0"/>
      <dgm:spPr/>
    </dgm:pt>
    <dgm:pt modelId="{4CBE8D91-4F26-4C3D-8980-E6D3FB6941C7}" type="pres">
      <dgm:prSet presAssocID="{4D4AC997-0E90-49C2-89BC-4BE615F22C5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1A2990C-2479-4A2B-97DC-D31E3A9DC6EA}" srcId="{375DF3C5-1B4D-464F-97C8-17E0E65EF2D2}" destId="{4D4AC997-0E90-49C2-89BC-4BE615F22C54}" srcOrd="1" destOrd="0" parTransId="{03673D48-880D-45C6-8977-B82C2ED3E7AD}" sibTransId="{5B73AA53-C2AF-414D-872E-DBA45417F66E}"/>
    <dgm:cxn modelId="{56DE9626-13D3-48D9-8996-7E15E2E7AE05}" type="presOf" srcId="{375DF3C5-1B4D-464F-97C8-17E0E65EF2D2}" destId="{774166CB-3F29-433C-8AD0-51EC9DC457C4}" srcOrd="0" destOrd="0" presId="urn:microsoft.com/office/officeart/2005/8/layout/vList2"/>
    <dgm:cxn modelId="{BA404A3A-794F-4BE9-AF59-8CDA430A5615}" type="presOf" srcId="{4D4AC997-0E90-49C2-89BC-4BE615F22C54}" destId="{4CBE8D91-4F26-4C3D-8980-E6D3FB6941C7}" srcOrd="0" destOrd="0" presId="urn:microsoft.com/office/officeart/2005/8/layout/vList2"/>
    <dgm:cxn modelId="{8522E843-2FCA-4F90-928E-1BC9036904AF}" type="presOf" srcId="{A2330EC9-73A0-4D17-9DFB-190B4290075B}" destId="{874409A4-477A-41B1-9520-640D8F4DD788}" srcOrd="0" destOrd="0" presId="urn:microsoft.com/office/officeart/2005/8/layout/vList2"/>
    <dgm:cxn modelId="{8465AF9A-C28F-4D30-921F-CCD270BA3811}" srcId="{375DF3C5-1B4D-464F-97C8-17E0E65EF2D2}" destId="{A2330EC9-73A0-4D17-9DFB-190B4290075B}" srcOrd="0" destOrd="0" parTransId="{DB68E428-45A5-443D-9713-EEDF43A8ECFD}" sibTransId="{63CFB612-F495-4586-909F-801EB7B8AAE1}"/>
    <dgm:cxn modelId="{EB118989-A11A-4340-8167-0D14DEBC93E9}" type="presParOf" srcId="{774166CB-3F29-433C-8AD0-51EC9DC457C4}" destId="{874409A4-477A-41B1-9520-640D8F4DD788}" srcOrd="0" destOrd="0" presId="urn:microsoft.com/office/officeart/2005/8/layout/vList2"/>
    <dgm:cxn modelId="{6C828662-CA58-4CD2-A824-7EE4D12B8372}" type="presParOf" srcId="{774166CB-3F29-433C-8AD0-51EC9DC457C4}" destId="{B5930022-F479-4E03-BBEE-AFD5DDA043CE}" srcOrd="1" destOrd="0" presId="urn:microsoft.com/office/officeart/2005/8/layout/vList2"/>
    <dgm:cxn modelId="{00CEC2A2-4BA0-44E5-8425-8F9A2F3DD6A7}" type="presParOf" srcId="{774166CB-3F29-433C-8AD0-51EC9DC457C4}" destId="{4CBE8D91-4F26-4C3D-8980-E6D3FB6941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74CB5-7DED-45E0-95B0-8B41CBB79EB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9CF1C3-297D-4F26-9342-26984443A67D}">
      <dgm:prSet/>
      <dgm:spPr/>
      <dgm:t>
        <a:bodyPr/>
        <a:lstStyle/>
        <a:p>
          <a:pPr>
            <a:defRPr cap="all"/>
          </a:pPr>
          <a:r>
            <a:rPr lang="en-US"/>
            <a:t>- 建立彈性與可擴充架構</a:t>
          </a:r>
        </a:p>
      </dgm:t>
    </dgm:pt>
    <dgm:pt modelId="{3B9F659A-7E46-482F-9AA0-37850F151829}" type="parTrans" cxnId="{6F5B4821-5C3C-49E2-84A7-4D8D61F9183C}">
      <dgm:prSet/>
      <dgm:spPr/>
      <dgm:t>
        <a:bodyPr/>
        <a:lstStyle/>
        <a:p>
          <a:endParaRPr lang="en-US"/>
        </a:p>
      </dgm:t>
    </dgm:pt>
    <dgm:pt modelId="{1F577FD0-365C-4236-9162-1B0645A28444}" type="sibTrans" cxnId="{6F5B4821-5C3C-49E2-84A7-4D8D61F9183C}">
      <dgm:prSet/>
      <dgm:spPr/>
      <dgm:t>
        <a:bodyPr/>
        <a:lstStyle/>
        <a:p>
          <a:endParaRPr lang="en-US"/>
        </a:p>
      </dgm:t>
    </dgm:pt>
    <dgm:pt modelId="{9A85987D-86B0-49F2-815C-9C9D1F0297ED}">
      <dgm:prSet/>
      <dgm:spPr/>
      <dgm:t>
        <a:bodyPr/>
        <a:lstStyle/>
        <a:p>
          <a:pPr>
            <a:defRPr cap="all"/>
          </a:pPr>
          <a:r>
            <a:rPr lang="en-US"/>
            <a:t>- 減少耦合、提升可維護性</a:t>
          </a:r>
        </a:p>
      </dgm:t>
    </dgm:pt>
    <dgm:pt modelId="{81FD89A4-65F8-4D83-AE09-937EAEE96CF0}" type="parTrans" cxnId="{DEE754C6-26C5-4965-A2DA-58B1BF354FC1}">
      <dgm:prSet/>
      <dgm:spPr/>
      <dgm:t>
        <a:bodyPr/>
        <a:lstStyle/>
        <a:p>
          <a:endParaRPr lang="en-US"/>
        </a:p>
      </dgm:t>
    </dgm:pt>
    <dgm:pt modelId="{574B0BFD-A319-4D8A-92AF-413A19C58214}" type="sibTrans" cxnId="{DEE754C6-26C5-4965-A2DA-58B1BF354FC1}">
      <dgm:prSet/>
      <dgm:spPr/>
      <dgm:t>
        <a:bodyPr/>
        <a:lstStyle/>
        <a:p>
          <a:endParaRPr lang="en-US"/>
        </a:p>
      </dgm:t>
    </dgm:pt>
    <dgm:pt modelId="{9C839C41-286A-4EEA-B633-FD3AB6D377DC}">
      <dgm:prSet/>
      <dgm:spPr/>
      <dgm:t>
        <a:bodyPr/>
        <a:lstStyle/>
        <a:p>
          <a:pPr>
            <a:defRPr cap="all"/>
          </a:pPr>
          <a:r>
            <a:rPr lang="en-US"/>
            <a:t>- 常見於 GUI、API 設計、設計模式</a:t>
          </a:r>
        </a:p>
      </dgm:t>
    </dgm:pt>
    <dgm:pt modelId="{A52F6C48-EFC6-44F7-B78C-F9265C4D3783}" type="parTrans" cxnId="{1938C130-55F7-4CF7-93B8-F543A4EC75FB}">
      <dgm:prSet/>
      <dgm:spPr/>
      <dgm:t>
        <a:bodyPr/>
        <a:lstStyle/>
        <a:p>
          <a:endParaRPr lang="en-US"/>
        </a:p>
      </dgm:t>
    </dgm:pt>
    <dgm:pt modelId="{80C2F190-E0E0-485E-BCCF-485C52749B3C}" type="sibTrans" cxnId="{1938C130-55F7-4CF7-93B8-F543A4EC75FB}">
      <dgm:prSet/>
      <dgm:spPr/>
      <dgm:t>
        <a:bodyPr/>
        <a:lstStyle/>
        <a:p>
          <a:endParaRPr lang="en-US"/>
        </a:p>
      </dgm:t>
    </dgm:pt>
    <dgm:pt modelId="{124FAF6C-24F0-45EC-82AF-B03FC9471BF4}" type="pres">
      <dgm:prSet presAssocID="{E1D74CB5-7DED-45E0-95B0-8B41CBB79EB7}" presName="root" presStyleCnt="0">
        <dgm:presLayoutVars>
          <dgm:dir/>
          <dgm:resizeHandles val="exact"/>
        </dgm:presLayoutVars>
      </dgm:prSet>
      <dgm:spPr/>
    </dgm:pt>
    <dgm:pt modelId="{7E6FA2B3-1972-44F6-B968-8345E00770A5}" type="pres">
      <dgm:prSet presAssocID="{AB9CF1C3-297D-4F26-9342-26984443A67D}" presName="compNode" presStyleCnt="0"/>
      <dgm:spPr/>
    </dgm:pt>
    <dgm:pt modelId="{1EEF8A15-9CF6-4B8C-80EE-7BD80938B114}" type="pres">
      <dgm:prSet presAssocID="{AB9CF1C3-297D-4F26-9342-26984443A67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312D28F-58B5-420F-9285-1A13B1064778}" type="pres">
      <dgm:prSet presAssocID="{AB9CF1C3-297D-4F26-9342-26984443A6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834A6EFD-CFC4-4602-B9FA-5F96BDA70D97}" type="pres">
      <dgm:prSet presAssocID="{AB9CF1C3-297D-4F26-9342-26984443A67D}" presName="spaceRect" presStyleCnt="0"/>
      <dgm:spPr/>
    </dgm:pt>
    <dgm:pt modelId="{E67929C0-98BD-4F23-98F7-C0E6F0351484}" type="pres">
      <dgm:prSet presAssocID="{AB9CF1C3-297D-4F26-9342-26984443A67D}" presName="textRect" presStyleLbl="revTx" presStyleIdx="0" presStyleCnt="3">
        <dgm:presLayoutVars>
          <dgm:chMax val="1"/>
          <dgm:chPref val="1"/>
        </dgm:presLayoutVars>
      </dgm:prSet>
      <dgm:spPr/>
    </dgm:pt>
    <dgm:pt modelId="{BCC6AB16-6B59-4683-9EBB-79F355D6755A}" type="pres">
      <dgm:prSet presAssocID="{1F577FD0-365C-4236-9162-1B0645A28444}" presName="sibTrans" presStyleCnt="0"/>
      <dgm:spPr/>
    </dgm:pt>
    <dgm:pt modelId="{4AFD5820-CE02-4886-82FA-EFFBF93B1F16}" type="pres">
      <dgm:prSet presAssocID="{9A85987D-86B0-49F2-815C-9C9D1F0297ED}" presName="compNode" presStyleCnt="0"/>
      <dgm:spPr/>
    </dgm:pt>
    <dgm:pt modelId="{9C6D9218-8E4A-4E86-8A4A-18FD79A8AE43}" type="pres">
      <dgm:prSet presAssocID="{9A85987D-86B0-49F2-815C-9C9D1F0297E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9432AF-BF0D-40DA-8546-43705BB0B8F5}" type="pres">
      <dgm:prSet presAssocID="{9A85987D-86B0-49F2-815C-9C9D1F0297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2098B8F5-AF23-4DB3-BA20-199F3206701C}" type="pres">
      <dgm:prSet presAssocID="{9A85987D-86B0-49F2-815C-9C9D1F0297ED}" presName="spaceRect" presStyleCnt="0"/>
      <dgm:spPr/>
    </dgm:pt>
    <dgm:pt modelId="{7F66B0AB-CBE6-450B-9DC6-BC9762127A52}" type="pres">
      <dgm:prSet presAssocID="{9A85987D-86B0-49F2-815C-9C9D1F0297ED}" presName="textRect" presStyleLbl="revTx" presStyleIdx="1" presStyleCnt="3">
        <dgm:presLayoutVars>
          <dgm:chMax val="1"/>
          <dgm:chPref val="1"/>
        </dgm:presLayoutVars>
      </dgm:prSet>
      <dgm:spPr/>
    </dgm:pt>
    <dgm:pt modelId="{2D123D5F-2107-44C3-AB08-FE90DFE43387}" type="pres">
      <dgm:prSet presAssocID="{574B0BFD-A319-4D8A-92AF-413A19C58214}" presName="sibTrans" presStyleCnt="0"/>
      <dgm:spPr/>
    </dgm:pt>
    <dgm:pt modelId="{1406543D-F71A-44DE-AD06-9DE2A80F6789}" type="pres">
      <dgm:prSet presAssocID="{9C839C41-286A-4EEA-B633-FD3AB6D377DC}" presName="compNode" presStyleCnt="0"/>
      <dgm:spPr/>
    </dgm:pt>
    <dgm:pt modelId="{34261E8B-CFCA-4BB8-8C5F-D1C47B4F8818}" type="pres">
      <dgm:prSet presAssocID="{9C839C41-286A-4EEA-B633-FD3AB6D377D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5D654A6-2358-4CC3-8BA4-9979BEEDD5B9}" type="pres">
      <dgm:prSet presAssocID="{9C839C41-286A-4EEA-B633-FD3AB6D377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79A1F7B-4B9C-403F-802B-EC771A1B51C8}" type="pres">
      <dgm:prSet presAssocID="{9C839C41-286A-4EEA-B633-FD3AB6D377DC}" presName="spaceRect" presStyleCnt="0"/>
      <dgm:spPr/>
    </dgm:pt>
    <dgm:pt modelId="{7834F208-FC80-42BF-AEC9-BFBAD68C4573}" type="pres">
      <dgm:prSet presAssocID="{9C839C41-286A-4EEA-B633-FD3AB6D377D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F5B4821-5C3C-49E2-84A7-4D8D61F9183C}" srcId="{E1D74CB5-7DED-45E0-95B0-8B41CBB79EB7}" destId="{AB9CF1C3-297D-4F26-9342-26984443A67D}" srcOrd="0" destOrd="0" parTransId="{3B9F659A-7E46-482F-9AA0-37850F151829}" sibTransId="{1F577FD0-365C-4236-9162-1B0645A28444}"/>
    <dgm:cxn modelId="{1938C130-55F7-4CF7-93B8-F543A4EC75FB}" srcId="{E1D74CB5-7DED-45E0-95B0-8B41CBB79EB7}" destId="{9C839C41-286A-4EEA-B633-FD3AB6D377DC}" srcOrd="2" destOrd="0" parTransId="{A52F6C48-EFC6-44F7-B78C-F9265C4D3783}" sibTransId="{80C2F190-E0E0-485E-BCCF-485C52749B3C}"/>
    <dgm:cxn modelId="{3D1A2B4F-2487-4357-83CB-E0381B12D5A9}" type="presOf" srcId="{AB9CF1C3-297D-4F26-9342-26984443A67D}" destId="{E67929C0-98BD-4F23-98F7-C0E6F0351484}" srcOrd="0" destOrd="0" presId="urn:microsoft.com/office/officeart/2018/5/layout/IconLeafLabelList"/>
    <dgm:cxn modelId="{DEE754C6-26C5-4965-A2DA-58B1BF354FC1}" srcId="{E1D74CB5-7DED-45E0-95B0-8B41CBB79EB7}" destId="{9A85987D-86B0-49F2-815C-9C9D1F0297ED}" srcOrd="1" destOrd="0" parTransId="{81FD89A4-65F8-4D83-AE09-937EAEE96CF0}" sibTransId="{574B0BFD-A319-4D8A-92AF-413A19C58214}"/>
    <dgm:cxn modelId="{9B65FFD3-20EA-4107-A85A-2F1810374905}" type="presOf" srcId="{E1D74CB5-7DED-45E0-95B0-8B41CBB79EB7}" destId="{124FAF6C-24F0-45EC-82AF-B03FC9471BF4}" srcOrd="0" destOrd="0" presId="urn:microsoft.com/office/officeart/2018/5/layout/IconLeafLabelList"/>
    <dgm:cxn modelId="{09B22FF0-A554-410B-A2AD-4D0368A70A15}" type="presOf" srcId="{9C839C41-286A-4EEA-B633-FD3AB6D377DC}" destId="{7834F208-FC80-42BF-AEC9-BFBAD68C4573}" srcOrd="0" destOrd="0" presId="urn:microsoft.com/office/officeart/2018/5/layout/IconLeafLabelList"/>
    <dgm:cxn modelId="{943ADCFC-2A32-45D8-AA0F-5A94BBA0E6E5}" type="presOf" srcId="{9A85987D-86B0-49F2-815C-9C9D1F0297ED}" destId="{7F66B0AB-CBE6-450B-9DC6-BC9762127A52}" srcOrd="0" destOrd="0" presId="urn:microsoft.com/office/officeart/2018/5/layout/IconLeafLabelList"/>
    <dgm:cxn modelId="{95654E90-B0F8-44D8-ACCF-77F01FF28B9A}" type="presParOf" srcId="{124FAF6C-24F0-45EC-82AF-B03FC9471BF4}" destId="{7E6FA2B3-1972-44F6-B968-8345E00770A5}" srcOrd="0" destOrd="0" presId="urn:microsoft.com/office/officeart/2018/5/layout/IconLeafLabelList"/>
    <dgm:cxn modelId="{6EF2EF3F-11A8-4568-ADEB-64689915AB10}" type="presParOf" srcId="{7E6FA2B3-1972-44F6-B968-8345E00770A5}" destId="{1EEF8A15-9CF6-4B8C-80EE-7BD80938B114}" srcOrd="0" destOrd="0" presId="urn:microsoft.com/office/officeart/2018/5/layout/IconLeafLabelList"/>
    <dgm:cxn modelId="{42C20CAA-0E38-47AA-8A25-3ED1348F5268}" type="presParOf" srcId="{7E6FA2B3-1972-44F6-B968-8345E00770A5}" destId="{4312D28F-58B5-420F-9285-1A13B1064778}" srcOrd="1" destOrd="0" presId="urn:microsoft.com/office/officeart/2018/5/layout/IconLeafLabelList"/>
    <dgm:cxn modelId="{3CD04E5B-7977-425E-A7BF-7662885C9571}" type="presParOf" srcId="{7E6FA2B3-1972-44F6-B968-8345E00770A5}" destId="{834A6EFD-CFC4-4602-B9FA-5F96BDA70D97}" srcOrd="2" destOrd="0" presId="urn:microsoft.com/office/officeart/2018/5/layout/IconLeafLabelList"/>
    <dgm:cxn modelId="{F52EB0C1-3876-4196-927B-1007FBF80F8C}" type="presParOf" srcId="{7E6FA2B3-1972-44F6-B968-8345E00770A5}" destId="{E67929C0-98BD-4F23-98F7-C0E6F0351484}" srcOrd="3" destOrd="0" presId="urn:microsoft.com/office/officeart/2018/5/layout/IconLeafLabelList"/>
    <dgm:cxn modelId="{B2BE4DB1-D8C2-4F4D-AAAB-502D2D70DB35}" type="presParOf" srcId="{124FAF6C-24F0-45EC-82AF-B03FC9471BF4}" destId="{BCC6AB16-6B59-4683-9EBB-79F355D6755A}" srcOrd="1" destOrd="0" presId="urn:microsoft.com/office/officeart/2018/5/layout/IconLeafLabelList"/>
    <dgm:cxn modelId="{ED273DA7-09D7-437A-A129-AF4F14E920C4}" type="presParOf" srcId="{124FAF6C-24F0-45EC-82AF-B03FC9471BF4}" destId="{4AFD5820-CE02-4886-82FA-EFFBF93B1F16}" srcOrd="2" destOrd="0" presId="urn:microsoft.com/office/officeart/2018/5/layout/IconLeafLabelList"/>
    <dgm:cxn modelId="{369F9EC1-46FA-4673-AC86-8F20D8E4360D}" type="presParOf" srcId="{4AFD5820-CE02-4886-82FA-EFFBF93B1F16}" destId="{9C6D9218-8E4A-4E86-8A4A-18FD79A8AE43}" srcOrd="0" destOrd="0" presId="urn:microsoft.com/office/officeart/2018/5/layout/IconLeafLabelList"/>
    <dgm:cxn modelId="{6FD91962-A733-450B-B237-4D44CD16CCB7}" type="presParOf" srcId="{4AFD5820-CE02-4886-82FA-EFFBF93B1F16}" destId="{F59432AF-BF0D-40DA-8546-43705BB0B8F5}" srcOrd="1" destOrd="0" presId="urn:microsoft.com/office/officeart/2018/5/layout/IconLeafLabelList"/>
    <dgm:cxn modelId="{4A104AEF-C24C-4F09-A203-8A8D4B5AF275}" type="presParOf" srcId="{4AFD5820-CE02-4886-82FA-EFFBF93B1F16}" destId="{2098B8F5-AF23-4DB3-BA20-199F3206701C}" srcOrd="2" destOrd="0" presId="urn:microsoft.com/office/officeart/2018/5/layout/IconLeafLabelList"/>
    <dgm:cxn modelId="{AFA9E24E-912A-4273-BA89-DA052794129D}" type="presParOf" srcId="{4AFD5820-CE02-4886-82FA-EFFBF93B1F16}" destId="{7F66B0AB-CBE6-450B-9DC6-BC9762127A52}" srcOrd="3" destOrd="0" presId="urn:microsoft.com/office/officeart/2018/5/layout/IconLeafLabelList"/>
    <dgm:cxn modelId="{2AF9AD96-7A9A-4379-B42D-DC239173A47E}" type="presParOf" srcId="{124FAF6C-24F0-45EC-82AF-B03FC9471BF4}" destId="{2D123D5F-2107-44C3-AB08-FE90DFE43387}" srcOrd="3" destOrd="0" presId="urn:microsoft.com/office/officeart/2018/5/layout/IconLeafLabelList"/>
    <dgm:cxn modelId="{DEBB8619-A99C-4B37-9821-BE17F2CD8805}" type="presParOf" srcId="{124FAF6C-24F0-45EC-82AF-B03FC9471BF4}" destId="{1406543D-F71A-44DE-AD06-9DE2A80F6789}" srcOrd="4" destOrd="0" presId="urn:microsoft.com/office/officeart/2018/5/layout/IconLeafLabelList"/>
    <dgm:cxn modelId="{C9A34E54-C61D-4BFD-AFB1-11FEBCC40798}" type="presParOf" srcId="{1406543D-F71A-44DE-AD06-9DE2A80F6789}" destId="{34261E8B-CFCA-4BB8-8C5F-D1C47B4F8818}" srcOrd="0" destOrd="0" presId="urn:microsoft.com/office/officeart/2018/5/layout/IconLeafLabelList"/>
    <dgm:cxn modelId="{2FC9443D-1B52-4D96-9AF0-00AB0E6F284A}" type="presParOf" srcId="{1406543D-F71A-44DE-AD06-9DE2A80F6789}" destId="{05D654A6-2358-4CC3-8BA4-9979BEEDD5B9}" srcOrd="1" destOrd="0" presId="urn:microsoft.com/office/officeart/2018/5/layout/IconLeafLabelList"/>
    <dgm:cxn modelId="{BBA98CCC-53F8-425A-8368-9B35C07848E3}" type="presParOf" srcId="{1406543D-F71A-44DE-AD06-9DE2A80F6789}" destId="{B79A1F7B-4B9C-403F-802B-EC771A1B51C8}" srcOrd="2" destOrd="0" presId="urn:microsoft.com/office/officeart/2018/5/layout/IconLeafLabelList"/>
    <dgm:cxn modelId="{EA9272E1-6EC3-4A32-A482-64D594E3B2C4}" type="presParOf" srcId="{1406543D-F71A-44DE-AD06-9DE2A80F6789}" destId="{7834F208-FC80-42BF-AEC9-BFBAD68C457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409A4-477A-41B1-9520-640D8F4DD788}">
      <dsp:nvSpPr>
        <dsp:cNvPr id="0" name=""/>
        <dsp:cNvSpPr/>
      </dsp:nvSpPr>
      <dsp:spPr>
        <a:xfrm>
          <a:off x="0" y="54292"/>
          <a:ext cx="3621129" cy="27313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相同方法呼叫，不同物件可有不同行為</a:t>
          </a:r>
        </a:p>
      </dsp:txBody>
      <dsp:txXfrm>
        <a:off x="133334" y="187626"/>
        <a:ext cx="3354461" cy="2464697"/>
      </dsp:txXfrm>
    </dsp:sp>
    <dsp:sp modelId="{4CBE8D91-4F26-4C3D-8980-E6D3FB6941C7}">
      <dsp:nvSpPr>
        <dsp:cNvPr id="0" name=""/>
        <dsp:cNvSpPr/>
      </dsp:nvSpPr>
      <dsp:spPr>
        <a:xfrm>
          <a:off x="0" y="2866297"/>
          <a:ext cx="3621129" cy="273136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分為編譯時期多型（Overloading）與執行時期多型（Overriding）</a:t>
          </a:r>
        </a:p>
      </dsp:txBody>
      <dsp:txXfrm>
        <a:off x="133334" y="2999631"/>
        <a:ext cx="3354461" cy="2464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F8A15-9CF6-4B8C-80EE-7BD80938B114}">
      <dsp:nvSpPr>
        <dsp:cNvPr id="0" name=""/>
        <dsp:cNvSpPr/>
      </dsp:nvSpPr>
      <dsp:spPr>
        <a:xfrm>
          <a:off x="530099" y="69193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12D28F-58B5-420F-9285-1A13B1064778}">
      <dsp:nvSpPr>
        <dsp:cNvPr id="0" name=""/>
        <dsp:cNvSpPr/>
      </dsp:nvSpPr>
      <dsp:spPr>
        <a:xfrm>
          <a:off x="829912" y="991750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929C0-98BD-4F23-98F7-C0E6F0351484}">
      <dsp:nvSpPr>
        <dsp:cNvPr id="0" name=""/>
        <dsp:cNvSpPr/>
      </dsp:nvSpPr>
      <dsp:spPr>
        <a:xfrm>
          <a:off x="80381" y="253693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建立彈性與可擴充架構</a:t>
          </a:r>
        </a:p>
      </dsp:txBody>
      <dsp:txXfrm>
        <a:off x="80381" y="2536938"/>
        <a:ext cx="2306250" cy="720000"/>
      </dsp:txXfrm>
    </dsp:sp>
    <dsp:sp modelId="{9C6D9218-8E4A-4E86-8A4A-18FD79A8AE43}">
      <dsp:nvSpPr>
        <dsp:cNvPr id="0" name=""/>
        <dsp:cNvSpPr/>
      </dsp:nvSpPr>
      <dsp:spPr>
        <a:xfrm>
          <a:off x="3239943" y="69193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432AF-BF0D-40DA-8546-43705BB0B8F5}">
      <dsp:nvSpPr>
        <dsp:cNvPr id="0" name=""/>
        <dsp:cNvSpPr/>
      </dsp:nvSpPr>
      <dsp:spPr>
        <a:xfrm>
          <a:off x="3539756" y="991750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6B0AB-CBE6-450B-9DC6-BC9762127A52}">
      <dsp:nvSpPr>
        <dsp:cNvPr id="0" name=""/>
        <dsp:cNvSpPr/>
      </dsp:nvSpPr>
      <dsp:spPr>
        <a:xfrm>
          <a:off x="2790224" y="253693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減少耦合、提升可維護性</a:t>
          </a:r>
        </a:p>
      </dsp:txBody>
      <dsp:txXfrm>
        <a:off x="2790224" y="2536938"/>
        <a:ext cx="2306250" cy="720000"/>
      </dsp:txXfrm>
    </dsp:sp>
    <dsp:sp modelId="{34261E8B-CFCA-4BB8-8C5F-D1C47B4F8818}">
      <dsp:nvSpPr>
        <dsp:cNvPr id="0" name=""/>
        <dsp:cNvSpPr/>
      </dsp:nvSpPr>
      <dsp:spPr>
        <a:xfrm>
          <a:off x="5949787" y="69193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654A6-2358-4CC3-8BA4-9979BEEDD5B9}">
      <dsp:nvSpPr>
        <dsp:cNvPr id="0" name=""/>
        <dsp:cNvSpPr/>
      </dsp:nvSpPr>
      <dsp:spPr>
        <a:xfrm>
          <a:off x="6249600" y="991750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4F208-FC80-42BF-AEC9-BFBAD68C4573}">
      <dsp:nvSpPr>
        <dsp:cNvPr id="0" name=""/>
        <dsp:cNvSpPr/>
      </dsp:nvSpPr>
      <dsp:spPr>
        <a:xfrm>
          <a:off x="5500068" y="253693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常見於 GUI、API 設計、設計模式</a:t>
          </a:r>
        </a:p>
      </dsp:txBody>
      <dsp:txXfrm>
        <a:off x="5500068" y="2536938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68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這是今天簡報的主題，將介紹 Java 中兩個重要的 OOP 概念：繼承（Inheritance）與多型（Polymorphism）。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這裡說明 Java 的繼承概念與基本語法結構，包括 extends 關鍵字的用法。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展示如何使用 @Override 覆寫父類別方法，也提到 Java 限制只支援單一繼承。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多型讓我們撰寫更具彈性的程式，這裡介紹兩種多型形式的差異</a:t>
            </a:r>
            <a:r>
              <a:rPr dirty="0"/>
              <a:t>。</a:t>
            </a:r>
            <a:endParaRPr lang="en-US" dirty="0"/>
          </a:p>
          <a:p>
            <a:endParaRPr lang="en-US" dirty="0"/>
          </a:p>
          <a:p>
            <a:pPr algn="l">
              <a:buNone/>
            </a:pPr>
            <a:r>
              <a:rPr lang="zh-TW" altLang="en-US" b="1" i="0" dirty="0">
                <a:solidFill>
                  <a:srgbClr val="171D27"/>
                </a:solidFill>
                <a:effectLst/>
                <a:latin typeface="__Roboto_7d852e"/>
              </a:rPr>
              <a:t>何謂多型？ </a:t>
            </a:r>
            <a:r>
              <a:rPr lang="en-US" altLang="zh-TW" b="1" i="0" dirty="0">
                <a:solidFill>
                  <a:srgbClr val="171D27"/>
                </a:solidFill>
                <a:effectLst/>
                <a:latin typeface="__Roboto_7d852e"/>
              </a:rPr>
              <a:t>What is Polymorphism?</a:t>
            </a:r>
          </a:p>
          <a:p>
            <a:pPr algn="l"/>
            <a:r>
              <a:rPr lang="zh-TW" altLang="en-US" b="0" i="0" dirty="0">
                <a:solidFill>
                  <a:srgbClr val="171D27"/>
                </a:solidFill>
                <a:effectLst/>
                <a:latin typeface="__Roboto_7d852e"/>
              </a:rPr>
              <a:t>多型 </a:t>
            </a:r>
            <a:r>
              <a:rPr lang="en-US" altLang="zh-TW" b="0" i="0" dirty="0">
                <a:solidFill>
                  <a:srgbClr val="171D27"/>
                </a:solidFill>
                <a:effectLst/>
                <a:latin typeface="__Roboto_7d852e"/>
              </a:rPr>
              <a:t>Polymorphism </a:t>
            </a:r>
            <a:r>
              <a:rPr lang="zh-TW" altLang="en-US" b="0" i="0" dirty="0">
                <a:solidFill>
                  <a:srgbClr val="171D27"/>
                </a:solidFill>
                <a:effectLst/>
                <a:latin typeface="__Roboto_7d852e"/>
              </a:rPr>
              <a:t>一詞是指生物學中一個生物或物種可以有不同的形式或階段。 在物件導向程式設計的概念中，利用父類別提供的方法呼叫，子類別可以有自己特有的行為。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這個例子展示了執行時期多型：即使使用 Animal 型別定義，但執行的是 Dog 的方法。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透過表格比較兩種常見的多型型態，幫助學生理解差異。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使用 abstract 類別定義通用行為，但不實作，由子類別負責實作具體內容。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透過 interface 定義行為契約，允許類別實作多個介面，補足單一繼承限制。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說明實務上如何運用繼承與多型，例如</a:t>
            </a:r>
            <a:r>
              <a:rPr dirty="0"/>
              <a:t> GUI </a:t>
            </a:r>
            <a:r>
              <a:rPr dirty="0" err="1"/>
              <a:t>框架或設計模式</a:t>
            </a:r>
            <a:r>
              <a:rPr dirty="0"/>
              <a:t>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https://ithelp.ithome.com.tw/m/articles/10318200</a:t>
            </a:r>
          </a:p>
          <a:p>
            <a:endParaRPr lang="en-US" dirty="0"/>
          </a:p>
          <a:p>
            <a:r>
              <a:rPr lang="en-US" dirty="0"/>
              <a:t>https://yubin551.gitbook.io/java-note/object_oriented_programming/polymorphism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 OOP：繼承與多型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理解物件導向核心概念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4200">
                <a:solidFill>
                  <a:schemeClr val="bg1"/>
                </a:solidFill>
              </a:rPr>
              <a:t>什麼是繼承 </a:t>
            </a:r>
            <a:r>
              <a:rPr lang="en-US" altLang="zh-TW" sz="4200">
                <a:solidFill>
                  <a:schemeClr val="bg1"/>
                </a:solidFill>
              </a:rPr>
              <a:t>(</a:t>
            </a:r>
            <a:r>
              <a:rPr lang="en-US" sz="4200">
                <a:solidFill>
                  <a:schemeClr val="bg1"/>
                </a:solidFill>
              </a:rPr>
              <a:t>Inheritance)?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r>
              <a:rPr lang="zh-TW" altLang="en-US" sz="1600">
                <a:solidFill>
                  <a:schemeClr val="tx2"/>
                </a:solidFill>
              </a:rPr>
              <a:t>子類別使用 </a:t>
            </a:r>
            <a:r>
              <a:rPr lang="en-US" sz="1600">
                <a:solidFill>
                  <a:schemeClr val="tx2"/>
                </a:solidFill>
              </a:rPr>
              <a:t>extends </a:t>
            </a:r>
            <a:r>
              <a:rPr lang="zh-TW" altLang="en-US" sz="1600">
                <a:solidFill>
                  <a:schemeClr val="tx2"/>
                </a:solidFill>
              </a:rPr>
              <a:t>關鍵字繼承父類別的屬性與方法。</a:t>
            </a:r>
          </a:p>
          <a:p>
            <a:endParaRPr lang="zh-TW" altLang="en-US" sz="1600">
              <a:solidFill>
                <a:schemeClr val="tx2"/>
              </a:solidFill>
            </a:endParaRPr>
          </a:p>
          <a:p>
            <a:r>
              <a:rPr lang="zh-TW" altLang="en-US" sz="1600">
                <a:solidFill>
                  <a:schemeClr val="tx2"/>
                </a:solidFill>
              </a:rPr>
              <a:t>範例：</a:t>
            </a:r>
          </a:p>
          <a:p>
            <a:r>
              <a:rPr lang="en-US" sz="1600">
                <a:solidFill>
                  <a:schemeClr val="tx2"/>
                </a:solidFill>
              </a:rPr>
              <a:t>class Animal {</a:t>
            </a:r>
          </a:p>
          <a:p>
            <a:r>
              <a:rPr lang="en-US" sz="1600">
                <a:solidFill>
                  <a:schemeClr val="tx2"/>
                </a:solidFill>
              </a:rPr>
              <a:t>    void speak() {</a:t>
            </a:r>
          </a:p>
          <a:p>
            <a:r>
              <a:rPr lang="en-US" sz="1600">
                <a:solidFill>
                  <a:schemeClr val="tx2"/>
                </a:solidFill>
              </a:rPr>
              <a:t>        System.out.println("Animal sound");</a:t>
            </a:r>
          </a:p>
          <a:p>
            <a:r>
              <a:rPr lang="en-US" sz="1600">
                <a:solidFill>
                  <a:schemeClr val="tx2"/>
                </a:solidFill>
              </a:rPr>
              <a:t>    }</a:t>
            </a:r>
          </a:p>
          <a:p>
            <a:r>
              <a:rPr lang="en-US" sz="1600">
                <a:solidFill>
                  <a:schemeClr val="tx2"/>
                </a:solidFill>
              </a:rPr>
              <a:t>}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class Dog extends Animal {</a:t>
            </a:r>
          </a:p>
          <a:p>
            <a:r>
              <a:rPr lang="en-US" sz="1600">
                <a:solidFill>
                  <a:schemeClr val="tx2"/>
                </a:solidFill>
              </a:rPr>
              <a:t>    void bark() {</a:t>
            </a:r>
          </a:p>
          <a:p>
            <a:r>
              <a:rPr lang="en-US" sz="1600">
                <a:solidFill>
                  <a:schemeClr val="tx2"/>
                </a:solidFill>
              </a:rPr>
              <a:t>        System.out.println("Woof!");</a:t>
            </a:r>
          </a:p>
          <a:p>
            <a:r>
              <a:rPr lang="en-US" sz="1600">
                <a:solidFill>
                  <a:schemeClr val="tx2"/>
                </a:solidFill>
              </a:rPr>
              <a:t>    }</a:t>
            </a:r>
          </a:p>
          <a:p>
            <a:r>
              <a:rPr lang="en-US" sz="1600">
                <a:solidFill>
                  <a:schemeClr val="tx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zh-TW" altLang="en-US" sz="3500"/>
              <a:t>繼承的特性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altLang="zh-TW" sz="1700"/>
              <a:t>- </a:t>
            </a:r>
            <a:r>
              <a:rPr lang="zh-TW" altLang="en-US" sz="1700"/>
              <a:t>子類別可覆寫父類別的方法</a:t>
            </a:r>
          </a:p>
          <a:p>
            <a:r>
              <a:rPr lang="en-US" altLang="zh-TW" sz="1700"/>
              <a:t>- </a:t>
            </a:r>
            <a:r>
              <a:rPr lang="en-US" sz="1700"/>
              <a:t>Java </a:t>
            </a:r>
            <a:r>
              <a:rPr lang="zh-TW" altLang="en-US" sz="1700"/>
              <a:t>僅支援單一繼承</a:t>
            </a:r>
          </a:p>
          <a:p>
            <a:r>
              <a:rPr lang="en-US" altLang="zh-TW" sz="1700"/>
              <a:t>- </a:t>
            </a:r>
            <a:r>
              <a:rPr lang="zh-TW" altLang="en-US" sz="1700"/>
              <a:t>可使用 </a:t>
            </a:r>
            <a:r>
              <a:rPr lang="en-US" sz="1700"/>
              <a:t>super </a:t>
            </a:r>
            <a:r>
              <a:rPr lang="zh-TW" altLang="en-US" sz="1700"/>
              <a:t>呼叫父類別建構子</a:t>
            </a:r>
          </a:p>
          <a:p>
            <a:endParaRPr lang="zh-TW" altLang="en-US" sz="1700"/>
          </a:p>
          <a:p>
            <a:r>
              <a:rPr lang="zh-TW" altLang="en-US" sz="1700"/>
              <a:t>範例：</a:t>
            </a:r>
          </a:p>
          <a:p>
            <a:r>
              <a:rPr lang="en-US" sz="1700"/>
              <a:t>class Dog extends Animal {</a:t>
            </a:r>
          </a:p>
          <a:p>
            <a:r>
              <a:rPr lang="en-US" sz="1700"/>
              <a:t>    @Override</a:t>
            </a:r>
          </a:p>
          <a:p>
            <a:r>
              <a:rPr lang="en-US" sz="1700"/>
              <a:t>    void speak() {</a:t>
            </a:r>
          </a:p>
          <a:p>
            <a:r>
              <a:rPr lang="en-US" sz="1700"/>
              <a:t>        System.out.println("Dog barks");</a:t>
            </a:r>
          </a:p>
          <a:p>
            <a:r>
              <a:rPr lang="en-US" sz="1700"/>
              <a:t>    }</a:t>
            </a:r>
          </a:p>
          <a:p>
            <a:r>
              <a:rPr lang="en-US" sz="1700"/>
              <a:t>}</a:t>
            </a:r>
          </a:p>
        </p:txBody>
      </p:sp>
      <p:pic>
        <p:nvPicPr>
          <p:cNvPr id="5" name="Picture 4" descr="不同品種的狗的圖示">
            <a:extLst>
              <a:ext uri="{FF2B5EF4-FFF2-40B4-BE49-F238E27FC236}">
                <a16:creationId xmlns:a16="http://schemas.microsoft.com/office/drawing/2014/main" id="{3A35E905-0CF2-DCF6-735B-CB686648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19" r="30279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zh-TW" altLang="en-US" sz="3900">
                <a:solidFill>
                  <a:schemeClr val="bg1"/>
                </a:solidFill>
              </a:rPr>
              <a:t>什麼是多型 </a:t>
            </a:r>
            <a:r>
              <a:rPr lang="en-US" altLang="zh-TW" sz="3900">
                <a:solidFill>
                  <a:schemeClr val="bg1"/>
                </a:solidFill>
              </a:rPr>
              <a:t>(</a:t>
            </a:r>
            <a:r>
              <a:rPr lang="en-US" sz="3900">
                <a:solidFill>
                  <a:schemeClr val="bg1"/>
                </a:solidFill>
              </a:rPr>
              <a:t>Polymorphism)?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B73BA76C-EC37-D964-812A-B273240BA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792296"/>
              </p:ext>
            </p:extLst>
          </p:nvPr>
        </p:nvGraphicFramePr>
        <p:xfrm>
          <a:off x="4894221" y="529388"/>
          <a:ext cx="3621129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zh-TW" altLang="en-US" sz="3500"/>
              <a:t>執行時期多型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zh-TW" altLang="en-US" sz="1700"/>
              <a:t>範例：</a:t>
            </a:r>
          </a:p>
          <a:p>
            <a:r>
              <a:rPr lang="en-US" sz="1700"/>
              <a:t>Animal a = new Dog();</a:t>
            </a:r>
          </a:p>
          <a:p>
            <a:r>
              <a:rPr lang="en-US" sz="1700"/>
              <a:t>a.speak(); // Output: Dog barks</a:t>
            </a:r>
          </a:p>
        </p:txBody>
      </p:sp>
      <p:pic>
        <p:nvPicPr>
          <p:cNvPr id="5" name="Picture 4" descr="一隻棕色的小狗正在跑">
            <a:extLst>
              <a:ext uri="{FF2B5EF4-FFF2-40B4-BE49-F238E27FC236}">
                <a16:creationId xmlns:a16="http://schemas.microsoft.com/office/drawing/2014/main" id="{C0A25252-09F3-F4E4-3308-98FD7A0F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52" r="43198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144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30275"/>
          </a:xfrm>
        </p:spPr>
        <p:txBody>
          <a:bodyPr>
            <a:normAutofit/>
          </a:bodyPr>
          <a:lstStyle/>
          <a:p>
            <a:r>
              <a:rPr lang="zh-TW" altLang="en-US"/>
              <a:t>方法多載 </a:t>
            </a:r>
            <a:r>
              <a:rPr lang="en-US" altLang="zh-TW"/>
              <a:t>vs </a:t>
            </a:r>
            <a:r>
              <a:rPr lang="zh-TW" altLang="en-US"/>
              <a:t>方法覆寫</a:t>
            </a:r>
          </a:p>
        </p:txBody>
      </p:sp>
      <p:graphicFrame>
        <p:nvGraphicFramePr>
          <p:cNvPr id="31" name="內容版面配置區 30">
            <a:extLst>
              <a:ext uri="{FF2B5EF4-FFF2-40B4-BE49-F238E27FC236}">
                <a16:creationId xmlns:a16="http://schemas.microsoft.com/office/drawing/2014/main" id="{EBF5BECB-E42C-54DC-73D4-3CD6F3432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091922"/>
              </p:ext>
            </p:extLst>
          </p:nvPr>
        </p:nvGraphicFramePr>
        <p:xfrm>
          <a:off x="628650" y="2456997"/>
          <a:ext cx="7886702" cy="326957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2362934">
                  <a:extLst>
                    <a:ext uri="{9D8B030D-6E8A-4147-A177-3AD203B41FA5}">
                      <a16:colId xmlns:a16="http://schemas.microsoft.com/office/drawing/2014/main" val="487755731"/>
                    </a:ext>
                  </a:extLst>
                </a:gridCol>
                <a:gridCol w="2860970">
                  <a:extLst>
                    <a:ext uri="{9D8B030D-6E8A-4147-A177-3AD203B41FA5}">
                      <a16:colId xmlns:a16="http://schemas.microsoft.com/office/drawing/2014/main" val="2304010121"/>
                    </a:ext>
                  </a:extLst>
                </a:gridCol>
                <a:gridCol w="2662798">
                  <a:extLst>
                    <a:ext uri="{9D8B030D-6E8A-4147-A177-3AD203B41FA5}">
                      <a16:colId xmlns:a16="http://schemas.microsoft.com/office/drawing/2014/main" val="1165063904"/>
                    </a:ext>
                  </a:extLst>
                </a:gridCol>
              </a:tblGrid>
              <a:tr h="6539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特性</a:t>
                      </a:r>
                      <a:endParaRPr lang="zh-TW" altLang="en-US" sz="1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3">
                        <a:lumMod val="75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Overloading</a:t>
                      </a:r>
                      <a:endParaRPr lang="en-US" sz="1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3">
                        <a:lumMod val="75000"/>
                        <a:alpha val="3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Overriding</a:t>
                      </a:r>
                      <a:endParaRPr lang="en-US" sz="1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3">
                        <a:lumMod val="75000"/>
                        <a:alpha val="3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8586"/>
                  </a:ext>
                </a:extLst>
              </a:tr>
              <a:tr h="6539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發生時間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編譯時期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執行時期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377089"/>
                  </a:ext>
                </a:extLst>
              </a:tr>
              <a:tr h="6539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方法名稱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相同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相同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781431"/>
                  </a:ext>
                </a:extLst>
              </a:tr>
              <a:tr h="6539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參數類型</a:t>
                      </a:r>
                      <a:r>
                        <a:rPr lang="en-US" altLang="zh-TW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數量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不同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相同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618173"/>
                  </a:ext>
                </a:extLst>
              </a:tr>
              <a:tr h="65391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所在類別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同一類別</a:t>
                      </a:r>
                      <a:endParaRPr lang="zh-TW" altLang="en-US" sz="1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父 </a:t>
                      </a:r>
                      <a:r>
                        <a:rPr lang="en-US" sz="1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vs </a:t>
                      </a:r>
                      <a:r>
                        <a:rPr lang="zh-TW" altLang="en-US" sz="1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子類別</a:t>
                      </a:r>
                      <a:endParaRPr lang="zh-TW" altLang="en-US" sz="1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306522" marR="159391" marT="159391" marB="1593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2326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從桌子窺視的貓">
            <a:extLst>
              <a:ext uri="{FF2B5EF4-FFF2-40B4-BE49-F238E27FC236}">
                <a16:creationId xmlns:a16="http://schemas.microsoft.com/office/drawing/2014/main" id="{1C27EE56-AB28-F0AC-F150-02BA612C5C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13" r="26338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zh-TW" altLang="en-US" sz="3500"/>
              <a:t>抽象類別與多型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1700"/>
              <a:t>abstract class Animal {</a:t>
            </a:r>
          </a:p>
          <a:p>
            <a:r>
              <a:rPr lang="en-US" sz="1700"/>
              <a:t>    abstract void speak();</a:t>
            </a:r>
          </a:p>
          <a:p>
            <a:r>
              <a:rPr lang="en-US" sz="1700"/>
              <a:t>}</a:t>
            </a:r>
          </a:p>
          <a:p>
            <a:endParaRPr lang="en-US" sz="1700"/>
          </a:p>
          <a:p>
            <a:r>
              <a:rPr lang="en-US" sz="1700"/>
              <a:t>class Cat extends Animal {</a:t>
            </a:r>
          </a:p>
          <a:p>
            <a:r>
              <a:rPr lang="en-US" sz="1700"/>
              <a:t>    void speak() {</a:t>
            </a:r>
          </a:p>
          <a:p>
            <a:r>
              <a:rPr lang="en-US" sz="1700"/>
              <a:t>        System.out.println("Meow");</a:t>
            </a:r>
          </a:p>
          <a:p>
            <a:r>
              <a:rPr lang="en-US" sz="1700"/>
              <a:t>    }</a:t>
            </a:r>
          </a:p>
          <a:p>
            <a:r>
              <a:rPr lang="en-US" sz="17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zh-TW" altLang="en-US" sz="3500"/>
              <a:t>介面與多型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interface Movable {</a:t>
            </a:r>
          </a:p>
          <a:p>
            <a:r>
              <a:rPr lang="en-US" sz="1700"/>
              <a:t>    void move();</a:t>
            </a:r>
          </a:p>
          <a:p>
            <a:r>
              <a:rPr lang="en-US" sz="1700"/>
              <a:t>}</a:t>
            </a:r>
          </a:p>
          <a:p>
            <a:endParaRPr lang="en-US" sz="1700"/>
          </a:p>
          <a:p>
            <a:r>
              <a:rPr lang="en-US" sz="1700"/>
              <a:t>class Car implements Movable {</a:t>
            </a:r>
          </a:p>
          <a:p>
            <a:r>
              <a:rPr lang="en-US" sz="1700"/>
              <a:t>    public void move() {</a:t>
            </a:r>
          </a:p>
          <a:p>
            <a:r>
              <a:rPr lang="en-US" sz="1700"/>
              <a:t>        System.out.println("Car is moving");</a:t>
            </a:r>
          </a:p>
          <a:p>
            <a:r>
              <a:rPr lang="en-US" sz="1700"/>
              <a:t>    }</a:t>
            </a:r>
          </a:p>
          <a:p>
            <a:r>
              <a:rPr lang="en-US" sz="1700"/>
              <a:t>}</a:t>
            </a:r>
          </a:p>
        </p:txBody>
      </p:sp>
      <p:pic>
        <p:nvPicPr>
          <p:cNvPr id="18" name="Picture 17" descr="計速器">
            <a:extLst>
              <a:ext uri="{FF2B5EF4-FFF2-40B4-BE49-F238E27FC236}">
                <a16:creationId xmlns:a16="http://schemas.microsoft.com/office/drawing/2014/main" id="{79EFEEA8-0E01-BD89-FD0A-7C743DFE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998" r="30745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zh-TW" altLang="en-US" sz="4700"/>
              <a:t>繼承與多型的應用情境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4B1A02-B8E2-94C0-F308-D2A44EB61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19971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455</Words>
  <Application>Microsoft Office PowerPoint</Application>
  <PresentationFormat>如螢幕大小 (4:3)</PresentationFormat>
  <Paragraphs>92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__Roboto_7d852e</vt:lpstr>
      <vt:lpstr>新細明體</vt:lpstr>
      <vt:lpstr>Arial</vt:lpstr>
      <vt:lpstr>Calibri</vt:lpstr>
      <vt:lpstr>Office Theme</vt:lpstr>
      <vt:lpstr>Java OOP：繼承與多型</vt:lpstr>
      <vt:lpstr>什麼是繼承 (Inheritance)?</vt:lpstr>
      <vt:lpstr>繼承的特性</vt:lpstr>
      <vt:lpstr>什麼是多型 (Polymorphism)?</vt:lpstr>
      <vt:lpstr>執行時期多型</vt:lpstr>
      <vt:lpstr>方法多載 vs 方法覆寫</vt:lpstr>
      <vt:lpstr>抽象類別與多型</vt:lpstr>
      <vt:lpstr>介面與多型</vt:lpstr>
      <vt:lpstr>繼承與多型的應用情境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Lyndon Yeh</cp:lastModifiedBy>
  <cp:revision>2</cp:revision>
  <dcterms:created xsi:type="dcterms:W3CDTF">2013-01-27T09:14:16Z</dcterms:created>
  <dcterms:modified xsi:type="dcterms:W3CDTF">2025-04-10T00:13:37Z</dcterms:modified>
  <cp:category/>
</cp:coreProperties>
</file>