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47" r:id="rId2"/>
    <p:sldId id="433" r:id="rId3"/>
    <p:sldId id="454" r:id="rId4"/>
    <p:sldId id="469" r:id="rId5"/>
    <p:sldId id="458" r:id="rId6"/>
    <p:sldId id="448" r:id="rId7"/>
    <p:sldId id="452" r:id="rId8"/>
    <p:sldId id="449" r:id="rId9"/>
    <p:sldId id="447" r:id="rId10"/>
    <p:sldId id="446" r:id="rId11"/>
    <p:sldId id="459" r:id="rId12"/>
    <p:sldId id="460" r:id="rId13"/>
    <p:sldId id="468" r:id="rId14"/>
    <p:sldId id="461" r:id="rId15"/>
    <p:sldId id="462" r:id="rId16"/>
    <p:sldId id="463" r:id="rId17"/>
    <p:sldId id="464" r:id="rId18"/>
    <p:sldId id="465" r:id="rId19"/>
    <p:sldId id="466" r:id="rId20"/>
    <p:sldId id="467" r:id="rId21"/>
    <p:sldId id="418" r:id="rId22"/>
    <p:sldId id="445" r:id="rId23"/>
    <p:sldId id="438" r:id="rId24"/>
    <p:sldId id="455" r:id="rId25"/>
    <p:sldId id="4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r Regev" initials="NR" lastIdx="1" clrIdx="0">
    <p:extLst>
      <p:ext uri="{19B8F6BF-5375-455C-9EA6-DF929625EA0E}">
        <p15:presenceInfo xmlns:p15="http://schemas.microsoft.com/office/powerpoint/2012/main" userId="642f3ba300e522e7" providerId="Windows Live"/>
      </p:ext>
    </p:extLst>
  </p:cmAuthor>
  <p:cmAuthor id="2" name="Nir Regev" initials="NR [2]" lastIdx="1" clrIdx="1">
    <p:extLst>
      <p:ext uri="{19B8F6BF-5375-455C-9EA6-DF929625EA0E}">
        <p15:presenceInfo xmlns:p15="http://schemas.microsoft.com/office/powerpoint/2012/main" userId="S-1-5-21-3111128373-281846510-878961187-11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CB05"/>
    <a:srgbClr val="FF9427"/>
    <a:srgbClr val="2F5597"/>
    <a:srgbClr val="FFC000"/>
    <a:srgbClr val="C85B33"/>
    <a:srgbClr val="BE5108"/>
    <a:srgbClr val="262626"/>
    <a:srgbClr val="E8C2A9"/>
    <a:srgbClr val="8FC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8192" autoAdjust="0"/>
  </p:normalViewPr>
  <p:slideViewPr>
    <p:cSldViewPr snapToGrid="0">
      <p:cViewPr varScale="1">
        <p:scale>
          <a:sx n="101" d="100"/>
          <a:sy n="101" d="100"/>
        </p:scale>
        <p:origin x="336" y="102"/>
      </p:cViewPr>
      <p:guideLst/>
    </p:cSldViewPr>
  </p:slideViewPr>
  <p:notesTextViewPr>
    <p:cViewPr>
      <p:scale>
        <a:sx n="3" d="2"/>
        <a:sy n="3" d="2"/>
      </p:scale>
      <p:origin x="0" y="0"/>
    </p:cViewPr>
  </p:notesTextViewPr>
  <p:sorterViewPr>
    <p:cViewPr>
      <p:scale>
        <a:sx n="100" d="100"/>
        <a:sy n="100" d="100"/>
      </p:scale>
      <p:origin x="0" y="-38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2ECCF-D2B3-4754-8342-2838B3B97A3D}" type="datetimeFigureOut">
              <a:rPr lang="en-US" smtClean="0"/>
              <a:t>5/24/2017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EAEFF-E41C-451B-8F88-974832A5E9B3}" type="slidenum">
              <a:rPr lang="en-US" smtClean="0"/>
              <a:t>‹#›</a:t>
            </a:fld>
            <a:endParaRPr lang="en-US"/>
          </a:p>
        </p:txBody>
      </p:sp>
    </p:spTree>
    <p:extLst>
      <p:ext uri="{BB962C8B-B14F-4D97-AF65-F5344CB8AC3E}">
        <p14:creationId xmlns:p14="http://schemas.microsoft.com/office/powerpoint/2010/main" val="354329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2</a:t>
            </a:fld>
            <a:endParaRPr lang="en-US"/>
          </a:p>
        </p:txBody>
      </p:sp>
    </p:spTree>
    <p:extLst>
      <p:ext uri="{BB962C8B-B14F-4D97-AF65-F5344CB8AC3E}">
        <p14:creationId xmlns:p14="http://schemas.microsoft.com/office/powerpoint/2010/main" val="273215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 This talk might get techy</a:t>
            </a:r>
            <a:r>
              <a:rPr lang="en-US" baseline="0" dirty="0"/>
              <a:t> with some R code snippets and some data science terminology</a:t>
            </a:r>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6</a:t>
            </a:fld>
            <a:endParaRPr lang="en-US"/>
          </a:p>
        </p:txBody>
      </p:sp>
    </p:spTree>
    <p:extLst>
      <p:ext uri="{BB962C8B-B14F-4D97-AF65-F5344CB8AC3E}">
        <p14:creationId xmlns:p14="http://schemas.microsoft.com/office/powerpoint/2010/main" val="364915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CRAN</a:t>
            </a:r>
            <a:r>
              <a:rPr lang="en-US" baseline="0" dirty="0"/>
              <a:t> – Comprehensive R Archive Network</a:t>
            </a:r>
            <a:endParaRPr lang="he-IL" dirty="0"/>
          </a:p>
          <a:p>
            <a:r>
              <a:rPr lang="en-US" dirty="0"/>
              <a:t>Facebook: EDA, Big Data Visualization,</a:t>
            </a:r>
            <a:r>
              <a:rPr lang="en-US" baseline="0" dirty="0"/>
              <a:t> user behavior analysis related to status updates</a:t>
            </a:r>
          </a:p>
          <a:p>
            <a:r>
              <a:rPr lang="en-US" baseline="0" dirty="0"/>
              <a:t>Google: Advertising effectiveness, Economic Forecasting and Big Data statistical modeling</a:t>
            </a:r>
          </a:p>
          <a:p>
            <a:r>
              <a:rPr lang="en-US" baseline="0" dirty="0"/>
              <a:t>Twitter: Data Visualization and Semantic Clustering</a:t>
            </a:r>
          </a:p>
          <a:p>
            <a:r>
              <a:rPr lang="en-US" baseline="0" dirty="0"/>
              <a:t>Microsoft: Xbox recommendation system for matchmaking</a:t>
            </a:r>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7</a:t>
            </a:fld>
            <a:endParaRPr lang="en-US"/>
          </a:p>
        </p:txBody>
      </p:sp>
    </p:spTree>
    <p:extLst>
      <p:ext uri="{BB962C8B-B14F-4D97-AF65-F5344CB8AC3E}">
        <p14:creationId xmlns:p14="http://schemas.microsoft.com/office/powerpoint/2010/main" val="46036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Business Understanding</a:t>
            </a:r>
            <a:r>
              <a:rPr lang="en-US" dirty="0"/>
              <a:t>: </a:t>
            </a:r>
            <a:r>
              <a:rPr lang="en-US" sz="1200" b="0" i="0" kern="1200" dirty="0">
                <a:solidFill>
                  <a:schemeClr val="tx1"/>
                </a:solidFill>
                <a:effectLst/>
                <a:latin typeface="+mn-lt"/>
                <a:ea typeface="+mn-ea"/>
                <a:cs typeface="+mn-cs"/>
              </a:rPr>
              <a:t>understanding the project goals and requirements from a business point of view, transform this knowledge into a data mining problem definition and a detailed plan to achieve these goals</a:t>
            </a:r>
          </a:p>
          <a:p>
            <a:r>
              <a:rPr lang="en-US" b="1" u="sng" baseline="0" dirty="0"/>
              <a:t>Data Understanding</a:t>
            </a:r>
            <a:r>
              <a:rPr lang="en-US" baseline="0" dirty="0"/>
              <a:t>: we get samples of data extracts representing the business processes mapped in the previous step, get to know the data scheme, map data sources and how they connect,  carry out basic exploratory data analysis : includes descriptive statistics, analysis of how variables are distributed, visualize, build correlation matrix, covariance matrix)</a:t>
            </a:r>
          </a:p>
          <a:p>
            <a:r>
              <a:rPr lang="en-US" b="1" u="sng" baseline="0" dirty="0"/>
              <a:t>Data preparation</a:t>
            </a:r>
            <a:r>
              <a:rPr lang="en-US" baseline="0" dirty="0"/>
              <a:t>: data cleansing (e.g., filtering out inconsistent data records), missing values, outlier detection,  perform feature selection process: Select variables\features that have high predictive power with regarding to the target\outcome variable (what you want to classify or predict), you might want to extract new features by aggregating data, joining data from multiple sources, perform data manipulations (diff dates, scaling/normalizing, discretizing, arithmetic operation (Log, </a:t>
            </a:r>
            <a:r>
              <a:rPr lang="en-US" baseline="0" dirty="0" err="1"/>
              <a:t>Exp</a:t>
            </a:r>
            <a:r>
              <a:rPr lang="en-US" baseline="0" dirty="0"/>
              <a:t>)</a:t>
            </a:r>
          </a:p>
          <a:p>
            <a:r>
              <a:rPr lang="en-US" b="1" u="sng" baseline="0" dirty="0"/>
              <a:t>Modeling</a:t>
            </a:r>
            <a:r>
              <a:rPr lang="en-US" baseline="0" dirty="0"/>
              <a:t>: Build, train and fit models (linear regression, logistics regression, decision tree, neural network) to the data using the variables built on the preparation phase. Validate and testing the model from a data science point of view (confusion matrix, ROC, precision, recall, R squared)</a:t>
            </a:r>
          </a:p>
          <a:p>
            <a:r>
              <a:rPr lang="en-US" b="1" u="sng" baseline="0" dirty="0"/>
              <a:t>Evaluation</a:t>
            </a:r>
            <a:r>
              <a:rPr lang="en-US" baseline="0" dirty="0"/>
              <a:t>: Try, together with the project business owner and stake holders, to evaluate if the data mining model tackles all business aspects of the problem. </a:t>
            </a:r>
          </a:p>
          <a:p>
            <a:r>
              <a:rPr lang="en-US" b="1" u="sng" baseline="0" dirty="0"/>
              <a:t>Deployment</a:t>
            </a:r>
            <a:r>
              <a:rPr lang="en-US" baseline="0" dirty="0"/>
              <a:t>: Take the required step to transform the data mining models results into effective decision and actions in the organization business processes</a:t>
            </a:r>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8</a:t>
            </a:fld>
            <a:endParaRPr lang="en-US"/>
          </a:p>
        </p:txBody>
      </p:sp>
    </p:spTree>
    <p:extLst>
      <p:ext uri="{BB962C8B-B14F-4D97-AF65-F5344CB8AC3E}">
        <p14:creationId xmlns:p14="http://schemas.microsoft.com/office/powerpoint/2010/main" val="2064700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Currently, the CRAN package repository features 8330 available packages.</a:t>
            </a:r>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9</a:t>
            </a:fld>
            <a:endParaRPr lang="en-US"/>
          </a:p>
        </p:txBody>
      </p:sp>
    </p:spTree>
    <p:extLst>
      <p:ext uri="{BB962C8B-B14F-4D97-AF65-F5344CB8AC3E}">
        <p14:creationId xmlns:p14="http://schemas.microsoft.com/office/powerpoint/2010/main" val="51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http://localhost:8081/app/main#/dashboards/571f4a00437ddafc2e00000c/widgets/571f9284437ddafc2e000030</a:t>
            </a:r>
          </a:p>
          <a:p>
            <a:endParaRPr lang="en-US" dirty="0"/>
          </a:p>
        </p:txBody>
      </p:sp>
      <p:sp>
        <p:nvSpPr>
          <p:cNvPr id="4" name="Slide Number Placeholder 3"/>
          <p:cNvSpPr>
            <a:spLocks noGrp="1"/>
          </p:cNvSpPr>
          <p:nvPr>
            <p:ph type="sldNum" sz="quarter" idx="10"/>
          </p:nvPr>
        </p:nvSpPr>
        <p:spPr/>
        <p:txBody>
          <a:bodyPr/>
          <a:lstStyle/>
          <a:p>
            <a:fld id="{29DEAEFF-E41C-451B-8F88-974832A5E9B3}" type="slidenum">
              <a:rPr lang="en-US" smtClean="0"/>
              <a:t>10</a:t>
            </a:fld>
            <a:endParaRPr lang="en-US"/>
          </a:p>
        </p:txBody>
      </p:sp>
    </p:spTree>
    <p:extLst>
      <p:ext uri="{BB962C8B-B14F-4D97-AF65-F5344CB8AC3E}">
        <p14:creationId xmlns:p14="http://schemas.microsoft.com/office/powerpoint/2010/main" val="128399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DEAEFF-E41C-451B-8F88-974832A5E9B3}" type="slidenum">
              <a:rPr lang="en-US" smtClean="0"/>
              <a:t>22</a:t>
            </a:fld>
            <a:endParaRPr lang="en-US"/>
          </a:p>
        </p:txBody>
      </p:sp>
    </p:spTree>
    <p:extLst>
      <p:ext uri="{BB962C8B-B14F-4D97-AF65-F5344CB8AC3E}">
        <p14:creationId xmlns:p14="http://schemas.microsoft.com/office/powerpoint/2010/main" val="399943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http://www.sisense.com/documentation/sisense-odbc/</a:t>
            </a:r>
          </a:p>
        </p:txBody>
      </p:sp>
      <p:sp>
        <p:nvSpPr>
          <p:cNvPr id="4" name="Slide Number Placeholder 3"/>
          <p:cNvSpPr>
            <a:spLocks noGrp="1"/>
          </p:cNvSpPr>
          <p:nvPr>
            <p:ph type="sldNum" sz="quarter" idx="10"/>
          </p:nvPr>
        </p:nvSpPr>
        <p:spPr/>
        <p:txBody>
          <a:bodyPr/>
          <a:lstStyle/>
          <a:p>
            <a:fld id="{29DEAEFF-E41C-451B-8F88-974832A5E9B3}" type="slidenum">
              <a:rPr lang="en-US" smtClean="0"/>
              <a:t>23</a:t>
            </a:fld>
            <a:endParaRPr lang="en-US"/>
          </a:p>
        </p:txBody>
      </p:sp>
    </p:spTree>
    <p:extLst>
      <p:ext uri="{BB962C8B-B14F-4D97-AF65-F5344CB8AC3E}">
        <p14:creationId xmlns:p14="http://schemas.microsoft.com/office/powerpoint/2010/main" val="213722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FB627A-A5B6-41ED-A157-410898365B7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255854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B627A-A5B6-41ED-A157-410898365B7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415346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B627A-A5B6-41ED-A157-410898365B7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1956908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307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636000" y="3419936"/>
            <a:ext cx="3556000" cy="34380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3"/>
          <p:cNvSpPr>
            <a:spLocks noGrp="1"/>
          </p:cNvSpPr>
          <p:nvPr>
            <p:ph type="body" sz="quarter" idx="10" hasCustomPrompt="1"/>
          </p:nvPr>
        </p:nvSpPr>
        <p:spPr>
          <a:xfrm>
            <a:off x="3048000" y="2946400"/>
            <a:ext cx="6096000" cy="1600200"/>
          </a:xfrm>
          <a:prstGeom prst="rect">
            <a:avLst/>
          </a:prstGeom>
        </p:spPr>
        <p:txBody>
          <a:bodyPr/>
          <a:lstStyle>
            <a:lvl1pPr marL="0" indent="0" algn="ctr">
              <a:buNone/>
              <a:defRPr baseline="0">
                <a:solidFill>
                  <a:schemeClr val="tx1"/>
                </a:solidFill>
                <a:latin typeface="Squada One" panose="02000000000000000000" pitchFamily="2" charset="0"/>
              </a:defRPr>
            </a:lvl1pPr>
          </a:lstStyle>
          <a:p>
            <a:pPr lvl="0"/>
            <a:r>
              <a:rPr lang="en-US" dirty="0"/>
              <a:t>Add text</a:t>
            </a:r>
          </a:p>
        </p:txBody>
      </p:sp>
    </p:spTree>
    <p:extLst>
      <p:ext uri="{BB962C8B-B14F-4D97-AF65-F5344CB8AC3E}">
        <p14:creationId xmlns:p14="http://schemas.microsoft.com/office/powerpoint/2010/main" val="197325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B627A-A5B6-41ED-A157-410898365B7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267625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B627A-A5B6-41ED-A157-410898365B7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312482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FB627A-A5B6-41ED-A157-410898365B7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30882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FB627A-A5B6-41ED-A157-410898365B76}"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281114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FB627A-A5B6-41ED-A157-410898365B76}"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348543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B627A-A5B6-41ED-A157-410898365B76}"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128082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FB627A-A5B6-41ED-A157-410898365B7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157320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FB627A-A5B6-41ED-A157-410898365B7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FD441-5DCD-48F5-9806-74F71B00ED0F}" type="slidenum">
              <a:rPr lang="en-US" smtClean="0"/>
              <a:t>‹#›</a:t>
            </a:fld>
            <a:endParaRPr lang="en-US"/>
          </a:p>
        </p:txBody>
      </p:sp>
    </p:spTree>
    <p:extLst>
      <p:ext uri="{BB962C8B-B14F-4D97-AF65-F5344CB8AC3E}">
        <p14:creationId xmlns:p14="http://schemas.microsoft.com/office/powerpoint/2010/main" val="176674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B627A-A5B6-41ED-A157-410898365B76}" type="datetimeFigureOut">
              <a:rPr lang="en-US" smtClean="0"/>
              <a:t>5/24/2017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FD441-5DCD-48F5-9806-74F71B00ED0F}" type="slidenum">
              <a:rPr lang="en-US" smtClean="0"/>
              <a:t>‹#›</a:t>
            </a:fld>
            <a:endParaRPr lang="en-US"/>
          </a:p>
        </p:txBody>
      </p:sp>
    </p:spTree>
    <p:extLst>
      <p:ext uri="{BB962C8B-B14F-4D97-AF65-F5344CB8AC3E}">
        <p14:creationId xmlns:p14="http://schemas.microsoft.com/office/powerpoint/2010/main" val="2783759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r.Regev@sisense.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support.sisense.com/hc/en-us/articles/230652908-Connecting-Sisense-to-R-Server"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8381" y="1702321"/>
            <a:ext cx="7862139" cy="8078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400" dirty="0">
              <a:solidFill>
                <a:schemeClr val="tx1"/>
              </a:solidFill>
              <a:latin typeface="Squada One" panose="02000000000000000000" pitchFamily="2" charset="0"/>
            </a:endParaRPr>
          </a:p>
        </p:txBody>
      </p:sp>
      <p:sp>
        <p:nvSpPr>
          <p:cNvPr id="4" name="TextBox 3"/>
          <p:cNvSpPr txBox="1"/>
          <p:nvPr/>
        </p:nvSpPr>
        <p:spPr>
          <a:xfrm>
            <a:off x="794549" y="902534"/>
            <a:ext cx="10222212" cy="1200329"/>
          </a:xfrm>
          <a:prstGeom prst="rect">
            <a:avLst/>
          </a:prstGeom>
          <a:noFill/>
        </p:spPr>
        <p:txBody>
          <a:bodyPr wrap="square" rtlCol="0">
            <a:spAutoFit/>
          </a:bodyPr>
          <a:lstStyle/>
          <a:p>
            <a:r>
              <a:rPr lang="en-US" sz="7200" dirty="0"/>
              <a:t>Sisense R Integration</a:t>
            </a:r>
          </a:p>
        </p:txBody>
      </p:sp>
      <p:sp>
        <p:nvSpPr>
          <p:cNvPr id="2" name="TextBox 1"/>
          <p:cNvSpPr txBox="1"/>
          <p:nvPr/>
        </p:nvSpPr>
        <p:spPr>
          <a:xfrm>
            <a:off x="2760785" y="3314700"/>
            <a:ext cx="4939426" cy="2862322"/>
          </a:xfrm>
          <a:prstGeom prst="rect">
            <a:avLst/>
          </a:prstGeom>
          <a:noFill/>
        </p:spPr>
        <p:txBody>
          <a:bodyPr wrap="square" rtlCol="0">
            <a:spAutoFit/>
          </a:bodyPr>
          <a:lstStyle/>
          <a:p>
            <a:r>
              <a:rPr lang="en-US" sz="3600" dirty="0"/>
              <a:t>Nir Regev</a:t>
            </a:r>
          </a:p>
          <a:p>
            <a:r>
              <a:rPr lang="en-US" sz="3600" dirty="0"/>
              <a:t>Chief Data Scientist</a:t>
            </a:r>
          </a:p>
          <a:p>
            <a:r>
              <a:rPr lang="en-US" sz="3600" dirty="0">
                <a:hlinkClick r:id="rId2"/>
              </a:rPr>
              <a:t>Nir.Regev@sisense.com</a:t>
            </a:r>
            <a:endParaRPr lang="en-US" sz="3600" dirty="0"/>
          </a:p>
          <a:p>
            <a:r>
              <a:rPr lang="en-US" sz="3600" dirty="0"/>
              <a:t>June, 14th</a:t>
            </a:r>
          </a:p>
          <a:p>
            <a:endParaRPr lang="en-US" sz="3600" dirty="0"/>
          </a:p>
        </p:txBody>
      </p:sp>
    </p:spTree>
    <p:extLst>
      <p:ext uri="{BB962C8B-B14F-4D97-AF65-F5344CB8AC3E}">
        <p14:creationId xmlns:p14="http://schemas.microsoft.com/office/powerpoint/2010/main" val="73962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5422" y="207765"/>
            <a:ext cx="9833316" cy="830997"/>
          </a:xfrm>
          <a:prstGeom prst="rect">
            <a:avLst/>
          </a:prstGeom>
          <a:noFill/>
        </p:spPr>
        <p:txBody>
          <a:bodyPr wrap="square" rtlCol="0">
            <a:spAutoFit/>
          </a:bodyPr>
          <a:lstStyle/>
          <a:p>
            <a:r>
              <a:rPr lang="en-US" sz="4800" dirty="0">
                <a:solidFill>
                  <a:srgbClr val="444444"/>
                </a:solidFill>
              </a:rPr>
              <a:t>What’s in a formula</a:t>
            </a:r>
          </a:p>
        </p:txBody>
      </p:sp>
      <p:sp>
        <p:nvSpPr>
          <p:cNvPr id="5" name="Rectangle 4"/>
          <p:cNvSpPr/>
          <p:nvPr/>
        </p:nvSpPr>
        <p:spPr>
          <a:xfrm>
            <a:off x="447822" y="1028767"/>
            <a:ext cx="11465169" cy="1569660"/>
          </a:xfrm>
          <a:prstGeom prst="rect">
            <a:avLst/>
          </a:prstGeom>
        </p:spPr>
        <p:txBody>
          <a:bodyPr wrap="square">
            <a:spAutoFit/>
          </a:bodyPr>
          <a:lstStyle/>
          <a:p>
            <a:endParaRPr lang="en-US" sz="3200" dirty="0">
              <a:solidFill>
                <a:srgbClr val="444444"/>
              </a:solidFill>
            </a:endParaRPr>
          </a:p>
          <a:p>
            <a:endParaRPr lang="en-US" sz="3200" dirty="0">
              <a:solidFill>
                <a:srgbClr val="444444"/>
              </a:solidFill>
            </a:endParaRPr>
          </a:p>
          <a:p>
            <a:r>
              <a:rPr lang="en-US" sz="3200" dirty="0">
                <a:solidFill>
                  <a:srgbClr val="444444"/>
                </a:solidFill>
              </a:rPr>
              <a:t>	 </a:t>
            </a:r>
            <a:endParaRPr lang="en-US" sz="3200" dirty="0"/>
          </a:p>
        </p:txBody>
      </p:sp>
      <p:sp>
        <p:nvSpPr>
          <p:cNvPr id="7" name="Rectangle 6"/>
          <p:cNvSpPr/>
          <p:nvPr/>
        </p:nvSpPr>
        <p:spPr>
          <a:xfrm>
            <a:off x="152548" y="1128712"/>
            <a:ext cx="9833316" cy="6186309"/>
          </a:xfrm>
          <a:prstGeom prst="rect">
            <a:avLst/>
          </a:prstGeom>
        </p:spPr>
        <p:txBody>
          <a:bodyPr wrap="square">
            <a:spAutoFit/>
          </a:bodyPr>
          <a:lstStyle/>
          <a:p>
            <a:pPr marL="285750" indent="-285750">
              <a:buFont typeface="Arial" panose="020B0604020202020204" pitchFamily="34" charset="0"/>
              <a:buChar char="•"/>
            </a:pPr>
            <a:r>
              <a:rPr lang="en-US" sz="2800" dirty="0"/>
              <a:t>Calling R script (‘source’) – the neat and reuse approach</a:t>
            </a:r>
          </a:p>
          <a:p>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r>
              <a:rPr lang="en-US" sz="2800" dirty="0"/>
              <a:t>  </a:t>
            </a:r>
          </a:p>
          <a:p>
            <a:endParaRPr lang="en-US" sz="2800" dirty="0"/>
          </a:p>
        </p:txBody>
      </p:sp>
      <p:sp>
        <p:nvSpPr>
          <p:cNvPr id="15" name="TextBox 14">
            <a:hlinkClick r:id="rId3" action="ppaction://hlinksldjump"/>
          </p:cNvPr>
          <p:cNvSpPr txBox="1"/>
          <p:nvPr/>
        </p:nvSpPr>
        <p:spPr>
          <a:xfrm>
            <a:off x="1190046" y="5770283"/>
            <a:ext cx="1463040" cy="37900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b="1" dirty="0">
                <a:solidFill>
                  <a:schemeClr val="tx2"/>
                </a:solidFill>
              </a:rPr>
              <a:t>Back</a:t>
            </a:r>
          </a:p>
        </p:txBody>
      </p:sp>
      <p:pic>
        <p:nvPicPr>
          <p:cNvPr id="21" name="Picture 20"/>
          <p:cNvPicPr>
            <a:picLocks noChangeAspect="1"/>
          </p:cNvPicPr>
          <p:nvPr/>
        </p:nvPicPr>
        <p:blipFill>
          <a:blip r:embed="rId4"/>
          <a:stretch>
            <a:fillRect/>
          </a:stretch>
        </p:blipFill>
        <p:spPr>
          <a:xfrm>
            <a:off x="1320488" y="1936587"/>
            <a:ext cx="6832912" cy="3416457"/>
          </a:xfrm>
          <a:prstGeom prst="rect">
            <a:avLst/>
          </a:prstGeom>
          <a:ln>
            <a:solidFill>
              <a:schemeClr val="accent1">
                <a:shade val="50000"/>
              </a:schemeClr>
            </a:solidFill>
          </a:ln>
        </p:spPr>
      </p:pic>
      <p:sp>
        <p:nvSpPr>
          <p:cNvPr id="17" name="Rectangle 16"/>
          <p:cNvSpPr/>
          <p:nvPr/>
        </p:nvSpPr>
        <p:spPr>
          <a:xfrm>
            <a:off x="1695450" y="2714124"/>
            <a:ext cx="3600450" cy="102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486400" y="2762250"/>
            <a:ext cx="466725"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064201" y="2668071"/>
            <a:ext cx="1552575"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t>R code</a:t>
            </a:r>
          </a:p>
        </p:txBody>
      </p:sp>
      <p:sp>
        <p:nvSpPr>
          <p:cNvPr id="25" name="Right Arrow 24"/>
          <p:cNvSpPr/>
          <p:nvPr/>
        </p:nvSpPr>
        <p:spPr>
          <a:xfrm>
            <a:off x="7143340" y="4093565"/>
            <a:ext cx="466725"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721141" y="3999386"/>
            <a:ext cx="3127834"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err="1"/>
              <a:t>args</a:t>
            </a:r>
            <a:r>
              <a:rPr lang="en-US" dirty="0"/>
              <a:t> (widget data sent to R)</a:t>
            </a:r>
          </a:p>
        </p:txBody>
      </p:sp>
    </p:spTree>
    <p:extLst>
      <p:ext uri="{BB962C8B-B14F-4D97-AF65-F5344CB8AC3E}">
        <p14:creationId xmlns:p14="http://schemas.microsoft.com/office/powerpoint/2010/main" val="228935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00350" y="307975"/>
            <a:ext cx="6096000" cy="1600200"/>
          </a:xfrm>
        </p:spPr>
        <p:txBody>
          <a:bodyPr/>
          <a:lstStyle/>
          <a:p>
            <a:r>
              <a:rPr lang="he-IL" dirty="0"/>
              <a:t> </a:t>
            </a:r>
            <a:r>
              <a:rPr lang="en-US" dirty="0"/>
              <a:t>Use Case – Predict NYC city bike demand at a given date</a:t>
            </a:r>
          </a:p>
        </p:txBody>
      </p:sp>
      <p:pic>
        <p:nvPicPr>
          <p:cNvPr id="3" name="Picture 2"/>
          <p:cNvPicPr>
            <a:picLocks noChangeAspect="1"/>
          </p:cNvPicPr>
          <p:nvPr/>
        </p:nvPicPr>
        <p:blipFill>
          <a:blip r:embed="rId2"/>
          <a:stretch>
            <a:fillRect/>
          </a:stretch>
        </p:blipFill>
        <p:spPr>
          <a:xfrm>
            <a:off x="1371601" y="1249861"/>
            <a:ext cx="8302124" cy="4665164"/>
          </a:xfrm>
          <a:prstGeom prst="rect">
            <a:avLst/>
          </a:prstGeom>
        </p:spPr>
      </p:pic>
    </p:spTree>
    <p:extLst>
      <p:ext uri="{BB962C8B-B14F-4D97-AF65-F5344CB8AC3E}">
        <p14:creationId xmlns:p14="http://schemas.microsoft.com/office/powerpoint/2010/main" val="294598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5" y="336550"/>
            <a:ext cx="6096000" cy="835025"/>
          </a:xfrm>
        </p:spPr>
        <p:txBody>
          <a:bodyPr>
            <a:normAutofit/>
          </a:bodyPr>
          <a:lstStyle/>
          <a:p>
            <a:r>
              <a:rPr lang="en-US" sz="4400" dirty="0"/>
              <a:t>First things first (1)</a:t>
            </a:r>
          </a:p>
        </p:txBody>
      </p:sp>
      <p:sp>
        <p:nvSpPr>
          <p:cNvPr id="3" name="Rectangle 2"/>
          <p:cNvSpPr/>
          <p:nvPr/>
        </p:nvSpPr>
        <p:spPr>
          <a:xfrm>
            <a:off x="426574" y="1014340"/>
            <a:ext cx="11437034" cy="830997"/>
          </a:xfrm>
          <a:prstGeom prst="rect">
            <a:avLst/>
          </a:prstGeom>
        </p:spPr>
        <p:txBody>
          <a:bodyPr wrap="square">
            <a:spAutoFit/>
          </a:bodyPr>
          <a:lstStyle/>
          <a:p>
            <a:pPr marL="571500" indent="-571500">
              <a:buFont typeface="Arial" panose="020B0604020202020204" pitchFamily="34" charset="0"/>
              <a:buChar char="•"/>
            </a:pPr>
            <a:r>
              <a:rPr lang="en-US" sz="2400" dirty="0"/>
              <a:t>Did you install R and </a:t>
            </a:r>
            <a:r>
              <a:rPr lang="en-US" sz="2400" dirty="0" err="1"/>
              <a:t>Rstudio</a:t>
            </a:r>
            <a:r>
              <a:rPr lang="en-US" sz="2400" dirty="0"/>
              <a:t> ?</a:t>
            </a:r>
          </a:p>
          <a:p>
            <a:pPr marL="1028700" lvl="1" indent="-571500">
              <a:buFont typeface="Arial" panose="020B0604020202020204" pitchFamily="34" charset="0"/>
              <a:buChar char="•"/>
            </a:pPr>
            <a:r>
              <a:rPr lang="en-US" sz="2400" dirty="0"/>
              <a:t>If yes – make sure you have a valid connection</a:t>
            </a:r>
          </a:p>
        </p:txBody>
      </p:sp>
      <p:pic>
        <p:nvPicPr>
          <p:cNvPr id="4" name="Picture 3"/>
          <p:cNvPicPr>
            <a:picLocks noChangeAspect="1"/>
          </p:cNvPicPr>
          <p:nvPr/>
        </p:nvPicPr>
        <p:blipFill>
          <a:blip r:embed="rId2"/>
          <a:stretch>
            <a:fillRect/>
          </a:stretch>
        </p:blipFill>
        <p:spPr>
          <a:xfrm>
            <a:off x="426573" y="1845337"/>
            <a:ext cx="10270001" cy="4893613"/>
          </a:xfrm>
          <a:prstGeom prst="rect">
            <a:avLst/>
          </a:prstGeom>
        </p:spPr>
      </p:pic>
      <p:sp>
        <p:nvSpPr>
          <p:cNvPr id="5" name="Rectangle: Rounded Corners 4"/>
          <p:cNvSpPr/>
          <p:nvPr/>
        </p:nvSpPr>
        <p:spPr>
          <a:xfrm>
            <a:off x="4210050" y="4505325"/>
            <a:ext cx="3438525" cy="171450"/>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23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a:bodyPr>
          <a:lstStyle/>
          <a:p>
            <a:r>
              <a:rPr lang="en-US" sz="4400" dirty="0"/>
              <a:t>First things first (2)</a:t>
            </a:r>
          </a:p>
        </p:txBody>
      </p:sp>
      <p:sp>
        <p:nvSpPr>
          <p:cNvPr id="3" name="Rectangle 2"/>
          <p:cNvSpPr/>
          <p:nvPr/>
        </p:nvSpPr>
        <p:spPr>
          <a:xfrm>
            <a:off x="458847" y="896006"/>
            <a:ext cx="11437034" cy="3046988"/>
          </a:xfrm>
          <a:prstGeom prst="rect">
            <a:avLst/>
          </a:prstGeom>
        </p:spPr>
        <p:txBody>
          <a:bodyPr wrap="square">
            <a:spAutoFit/>
          </a:bodyPr>
          <a:lstStyle/>
          <a:p>
            <a:pPr marL="571500" indent="-571500">
              <a:buFont typeface="Arial" panose="020B0604020202020204" pitchFamily="34" charset="0"/>
              <a:buChar char="•"/>
            </a:pPr>
            <a:r>
              <a:rPr lang="en-US" sz="2400" dirty="0"/>
              <a:t>Save the following files into c:/citybike</a:t>
            </a:r>
          </a:p>
          <a:p>
            <a:pPr marL="1028700" lvl="1" indent="-571500">
              <a:buFont typeface="Arial" panose="020B0604020202020204" pitchFamily="34" charset="0"/>
              <a:buChar char="•"/>
            </a:pPr>
            <a:r>
              <a:rPr lang="en-US" sz="2400" dirty="0" err="1"/>
              <a:t>citibike.ecdata</a:t>
            </a:r>
            <a:endParaRPr lang="en-US" sz="2400" dirty="0"/>
          </a:p>
          <a:p>
            <a:pPr marL="1028700" lvl="1" indent="-571500">
              <a:buFont typeface="Arial" panose="020B0604020202020204" pitchFamily="34" charset="0"/>
              <a:buChar char="•"/>
            </a:pPr>
            <a:r>
              <a:rPr lang="en-US" sz="2400" dirty="0" err="1"/>
              <a:t>NYCConnectTemplate.dash</a:t>
            </a:r>
            <a:endParaRPr lang="en-US" sz="2400" dirty="0"/>
          </a:p>
          <a:p>
            <a:pPr marL="1028700" lvl="1" indent="-571500">
              <a:buFont typeface="Arial" panose="020B0604020202020204" pitchFamily="34" charset="0"/>
              <a:buChar char="•"/>
            </a:pPr>
            <a:r>
              <a:rPr lang="en-US" sz="2400" dirty="0" err="1"/>
              <a:t>lrmodel.R</a:t>
            </a:r>
            <a:endParaRPr lang="en-US" sz="2400" dirty="0"/>
          </a:p>
          <a:p>
            <a:pPr marL="1028700" lvl="1" indent="-571500">
              <a:buFont typeface="Arial" panose="020B0604020202020204" pitchFamily="34" charset="0"/>
              <a:buChar char="•"/>
            </a:pPr>
            <a:r>
              <a:rPr lang="en-US" sz="2400" dirty="0"/>
              <a:t>citibike.csv</a:t>
            </a:r>
          </a:p>
          <a:p>
            <a:pPr marL="1028700" lvl="1" indent="-571500">
              <a:buFont typeface="Arial" panose="020B0604020202020204" pitchFamily="34" charset="0"/>
              <a:buChar char="•"/>
            </a:pPr>
            <a:r>
              <a:rPr lang="en-US" sz="2400" dirty="0" err="1"/>
              <a:t>args</a:t>
            </a:r>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107618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a:bodyPr>
          <a:lstStyle/>
          <a:p>
            <a:r>
              <a:rPr lang="en-US" sz="4400" dirty="0"/>
              <a:t>First things first (3)</a:t>
            </a:r>
          </a:p>
        </p:txBody>
      </p:sp>
      <p:sp>
        <p:nvSpPr>
          <p:cNvPr id="3" name="Rectangle 2"/>
          <p:cNvSpPr/>
          <p:nvPr/>
        </p:nvSpPr>
        <p:spPr>
          <a:xfrm>
            <a:off x="458847" y="896006"/>
            <a:ext cx="11437034" cy="2308324"/>
          </a:xfrm>
          <a:prstGeom prst="rect">
            <a:avLst/>
          </a:prstGeom>
        </p:spPr>
        <p:txBody>
          <a:bodyPr wrap="square">
            <a:spAutoFit/>
          </a:bodyPr>
          <a:lstStyle/>
          <a:p>
            <a:pPr marL="571500" indent="-571500">
              <a:buFont typeface="Arial" panose="020B0604020202020204" pitchFamily="34" charset="0"/>
              <a:buChar char="•"/>
            </a:pPr>
            <a:r>
              <a:rPr lang="en-US" sz="2400" dirty="0"/>
              <a:t>Install and load </a:t>
            </a:r>
            <a:r>
              <a:rPr lang="en-US" sz="2400" dirty="0" err="1"/>
              <a:t>RServe</a:t>
            </a:r>
            <a:r>
              <a:rPr lang="en-US" sz="2400" dirty="0"/>
              <a:t> package </a:t>
            </a:r>
          </a:p>
          <a:p>
            <a:pPr marL="1028700" lvl="1" indent="-571500">
              <a:buFont typeface="Arial" panose="020B0604020202020204" pitchFamily="34" charset="0"/>
              <a:buChar char="•"/>
            </a:pPr>
            <a:r>
              <a:rPr lang="en-US" sz="2400" dirty="0" err="1"/>
              <a:t>install.packages</a:t>
            </a:r>
            <a:r>
              <a:rPr lang="en-US" sz="2400" dirty="0"/>
              <a:t>("</a:t>
            </a:r>
            <a:r>
              <a:rPr lang="en-US" sz="2400" dirty="0" err="1"/>
              <a:t>Rserve</a:t>
            </a:r>
            <a:r>
              <a:rPr lang="en-US" sz="2400" dirty="0"/>
              <a:t>“)</a:t>
            </a:r>
          </a:p>
          <a:p>
            <a:pPr marL="1028700" lvl="1" indent="-571500">
              <a:buFont typeface="Arial" panose="020B0604020202020204" pitchFamily="34" charset="0"/>
              <a:buChar char="•"/>
            </a:pPr>
            <a:r>
              <a:rPr lang="en-US" sz="2400" dirty="0"/>
              <a:t>library(</a:t>
            </a:r>
            <a:r>
              <a:rPr lang="en-US" sz="2400" dirty="0" err="1"/>
              <a:t>Rserve</a:t>
            </a:r>
            <a:r>
              <a:rPr lang="en-US" sz="2400" dirty="0"/>
              <a:t>)</a:t>
            </a:r>
          </a:p>
          <a:p>
            <a:pPr marL="571500" indent="-571500">
              <a:buFont typeface="Arial" panose="020B0604020202020204" pitchFamily="34" charset="0"/>
              <a:buChar char="•"/>
            </a:pPr>
            <a:r>
              <a:rPr lang="en-US" sz="2400" dirty="0"/>
              <a:t>Attach the elastic cube so we’ll have data</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pic>
        <p:nvPicPr>
          <p:cNvPr id="11" name="Picture 10"/>
          <p:cNvPicPr>
            <a:picLocks noChangeAspect="1"/>
          </p:cNvPicPr>
          <p:nvPr/>
        </p:nvPicPr>
        <p:blipFill>
          <a:blip r:embed="rId2"/>
          <a:stretch>
            <a:fillRect/>
          </a:stretch>
        </p:blipFill>
        <p:spPr>
          <a:xfrm>
            <a:off x="1285261" y="2466975"/>
            <a:ext cx="4948459" cy="3186508"/>
          </a:xfrm>
          <a:prstGeom prst="rect">
            <a:avLst/>
          </a:prstGeom>
        </p:spPr>
      </p:pic>
    </p:spTree>
    <p:extLst>
      <p:ext uri="{BB962C8B-B14F-4D97-AF65-F5344CB8AC3E}">
        <p14:creationId xmlns:p14="http://schemas.microsoft.com/office/powerpoint/2010/main" val="337052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a:bodyPr>
          <a:lstStyle/>
          <a:p>
            <a:r>
              <a:rPr lang="en-US" sz="4400" dirty="0"/>
              <a:t>First things first (4)</a:t>
            </a:r>
          </a:p>
        </p:txBody>
      </p:sp>
      <p:sp>
        <p:nvSpPr>
          <p:cNvPr id="3" name="Rectangle 2"/>
          <p:cNvSpPr/>
          <p:nvPr/>
        </p:nvSpPr>
        <p:spPr>
          <a:xfrm>
            <a:off x="458847" y="896006"/>
            <a:ext cx="11437034" cy="1200329"/>
          </a:xfrm>
          <a:prstGeom prst="rect">
            <a:avLst/>
          </a:prstGeom>
        </p:spPr>
        <p:txBody>
          <a:bodyPr wrap="square">
            <a:spAutoFit/>
          </a:bodyPr>
          <a:lstStyle/>
          <a:p>
            <a:pPr marL="571500" indent="-571500">
              <a:buFont typeface="Arial" panose="020B0604020202020204" pitchFamily="34" charset="0"/>
              <a:buChar char="•"/>
            </a:pPr>
            <a:r>
              <a:rPr lang="en-US" sz="2400" dirty="0"/>
              <a:t>Import a dashboard template I’ve prepared for you (</a:t>
            </a:r>
            <a:r>
              <a:rPr lang="en-US" sz="2400" dirty="0" err="1"/>
              <a:t>NYCConnectTemplate.dash</a:t>
            </a:r>
            <a:r>
              <a:rPr lang="en-US" sz="2400" dirty="0"/>
              <a:t>)</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pic>
        <p:nvPicPr>
          <p:cNvPr id="4" name="Picture 3"/>
          <p:cNvPicPr>
            <a:picLocks noChangeAspect="1"/>
          </p:cNvPicPr>
          <p:nvPr/>
        </p:nvPicPr>
        <p:blipFill>
          <a:blip r:embed="rId2"/>
          <a:stretch>
            <a:fillRect/>
          </a:stretch>
        </p:blipFill>
        <p:spPr>
          <a:xfrm>
            <a:off x="1014110" y="1486644"/>
            <a:ext cx="6624940" cy="4528255"/>
          </a:xfrm>
          <a:prstGeom prst="rect">
            <a:avLst/>
          </a:prstGeom>
        </p:spPr>
      </p:pic>
      <p:sp>
        <p:nvSpPr>
          <p:cNvPr id="5" name="Oval 4"/>
          <p:cNvSpPr/>
          <p:nvPr/>
        </p:nvSpPr>
        <p:spPr>
          <a:xfrm>
            <a:off x="4657725" y="4029075"/>
            <a:ext cx="304800" cy="2762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cxnSpLocks/>
          </p:cNvCxnSpPr>
          <p:nvPr/>
        </p:nvCxnSpPr>
        <p:spPr>
          <a:xfrm>
            <a:off x="4114800" y="3844409"/>
            <a:ext cx="542925" cy="2513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09838" y="3659743"/>
            <a:ext cx="1533525" cy="369332"/>
          </a:xfrm>
          <a:prstGeom prst="rect">
            <a:avLst/>
          </a:prstGeom>
          <a:solidFill>
            <a:schemeClr val="accent2"/>
          </a:solidFill>
        </p:spPr>
        <p:txBody>
          <a:bodyPr wrap="square" rtlCol="0">
            <a:spAutoFit/>
          </a:bodyPr>
          <a:lstStyle/>
          <a:p>
            <a:pPr algn="ctr"/>
            <a:r>
              <a:rPr lang="en-US" b="1" dirty="0"/>
              <a:t>Press here</a:t>
            </a:r>
          </a:p>
        </p:txBody>
      </p:sp>
    </p:spTree>
    <p:extLst>
      <p:ext uri="{BB962C8B-B14F-4D97-AF65-F5344CB8AC3E}">
        <p14:creationId xmlns:p14="http://schemas.microsoft.com/office/powerpoint/2010/main" val="3688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85000" lnSpcReduction="10000"/>
          </a:bodyPr>
          <a:lstStyle/>
          <a:p>
            <a:r>
              <a:rPr lang="en-US" sz="4400" dirty="0"/>
              <a:t>(1) Write your first Sisense R code</a:t>
            </a:r>
          </a:p>
        </p:txBody>
      </p:sp>
      <p:sp>
        <p:nvSpPr>
          <p:cNvPr id="3" name="Rectangle 2"/>
          <p:cNvSpPr/>
          <p:nvPr/>
        </p:nvSpPr>
        <p:spPr>
          <a:xfrm>
            <a:off x="458847" y="896006"/>
            <a:ext cx="11437034" cy="3785652"/>
          </a:xfrm>
          <a:prstGeom prst="rect">
            <a:avLst/>
          </a:prstGeom>
        </p:spPr>
        <p:txBody>
          <a:bodyPr wrap="square">
            <a:spAutoFit/>
          </a:bodyPr>
          <a:lstStyle/>
          <a:p>
            <a:pPr marL="571500" indent="-571500">
              <a:buFont typeface="Arial" panose="020B0604020202020204" pitchFamily="34" charset="0"/>
              <a:buChar char="•"/>
            </a:pPr>
            <a:r>
              <a:rPr lang="en-US" sz="2400" dirty="0"/>
              <a:t>Go into the pivot widget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Add a new ‘Values’ formula</a:t>
            </a:r>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pic>
        <p:nvPicPr>
          <p:cNvPr id="6" name="Picture 5"/>
          <p:cNvPicPr>
            <a:picLocks noChangeAspect="1"/>
          </p:cNvPicPr>
          <p:nvPr/>
        </p:nvPicPr>
        <p:blipFill>
          <a:blip r:embed="rId2"/>
          <a:stretch>
            <a:fillRect/>
          </a:stretch>
        </p:blipFill>
        <p:spPr>
          <a:xfrm>
            <a:off x="458847" y="1399822"/>
            <a:ext cx="9305944" cy="1676753"/>
          </a:xfrm>
          <a:prstGeom prst="rect">
            <a:avLst/>
          </a:prstGeom>
        </p:spPr>
      </p:pic>
      <p:pic>
        <p:nvPicPr>
          <p:cNvPr id="9" name="Picture 8"/>
          <p:cNvPicPr>
            <a:picLocks noChangeAspect="1"/>
          </p:cNvPicPr>
          <p:nvPr/>
        </p:nvPicPr>
        <p:blipFill>
          <a:blip r:embed="rId3"/>
          <a:stretch>
            <a:fillRect/>
          </a:stretch>
        </p:blipFill>
        <p:spPr>
          <a:xfrm>
            <a:off x="1213775" y="3962399"/>
            <a:ext cx="6406225" cy="2639789"/>
          </a:xfrm>
          <a:prstGeom prst="rect">
            <a:avLst/>
          </a:prstGeom>
        </p:spPr>
      </p:pic>
      <p:cxnSp>
        <p:nvCxnSpPr>
          <p:cNvPr id="12" name="Straight Arrow Connector 11"/>
          <p:cNvCxnSpPr/>
          <p:nvPr/>
        </p:nvCxnSpPr>
        <p:spPr>
          <a:xfrm flipH="1">
            <a:off x="3067050" y="4681658"/>
            <a:ext cx="390525" cy="50381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7575" y="4312326"/>
            <a:ext cx="1533525" cy="369332"/>
          </a:xfrm>
          <a:prstGeom prst="rect">
            <a:avLst/>
          </a:prstGeom>
          <a:solidFill>
            <a:schemeClr val="accent2"/>
          </a:solidFill>
        </p:spPr>
        <p:txBody>
          <a:bodyPr wrap="square" rtlCol="0">
            <a:spAutoFit/>
          </a:bodyPr>
          <a:lstStyle/>
          <a:p>
            <a:pPr algn="ctr"/>
            <a:r>
              <a:rPr lang="en-US" b="1" dirty="0"/>
              <a:t>Press here</a:t>
            </a:r>
          </a:p>
        </p:txBody>
      </p:sp>
    </p:spTree>
    <p:extLst>
      <p:ext uri="{BB962C8B-B14F-4D97-AF65-F5344CB8AC3E}">
        <p14:creationId xmlns:p14="http://schemas.microsoft.com/office/powerpoint/2010/main" val="205347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85000" lnSpcReduction="10000"/>
          </a:bodyPr>
          <a:lstStyle/>
          <a:p>
            <a:r>
              <a:rPr lang="en-US" sz="4400" dirty="0"/>
              <a:t>(1) Write your first Sisense R code</a:t>
            </a:r>
          </a:p>
        </p:txBody>
      </p:sp>
      <p:sp>
        <p:nvSpPr>
          <p:cNvPr id="3" name="Rectangle 2"/>
          <p:cNvSpPr/>
          <p:nvPr/>
        </p:nvSpPr>
        <p:spPr>
          <a:xfrm>
            <a:off x="458847" y="896006"/>
            <a:ext cx="11437034" cy="3785652"/>
          </a:xfrm>
          <a:prstGeom prst="rect">
            <a:avLst/>
          </a:prstGeom>
        </p:spPr>
        <p:txBody>
          <a:bodyPr wrap="square">
            <a:spAutoFit/>
          </a:bodyPr>
          <a:lstStyle/>
          <a:p>
            <a:pPr marL="571500" indent="-571500">
              <a:buFont typeface="Arial" panose="020B0604020202020204" pitchFamily="34" charset="0"/>
              <a:buChar char="•"/>
            </a:pPr>
            <a:r>
              <a:rPr lang="en-US" sz="2400" dirty="0"/>
              <a:t>Write a formula that will multiply the demand (actual rides) by 2</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pic>
        <p:nvPicPr>
          <p:cNvPr id="5" name="Picture 4"/>
          <p:cNvPicPr>
            <a:picLocks noChangeAspect="1"/>
          </p:cNvPicPr>
          <p:nvPr/>
        </p:nvPicPr>
        <p:blipFill>
          <a:blip r:embed="rId2"/>
          <a:stretch>
            <a:fillRect/>
          </a:stretch>
        </p:blipFill>
        <p:spPr>
          <a:xfrm>
            <a:off x="809182" y="1304662"/>
            <a:ext cx="7315643" cy="2866001"/>
          </a:xfrm>
          <a:prstGeom prst="rect">
            <a:avLst/>
          </a:prstGeom>
        </p:spPr>
      </p:pic>
      <p:sp>
        <p:nvSpPr>
          <p:cNvPr id="7" name="Oval 6"/>
          <p:cNvSpPr/>
          <p:nvPr/>
        </p:nvSpPr>
        <p:spPr>
          <a:xfrm>
            <a:off x="1733549" y="1567053"/>
            <a:ext cx="1143001" cy="356997"/>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905124" y="1666875"/>
            <a:ext cx="0" cy="25717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05124" y="1924050"/>
            <a:ext cx="409575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905124" y="1666875"/>
            <a:ext cx="411480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28700" y="2038350"/>
            <a:ext cx="1609724"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638424" y="1857375"/>
            <a:ext cx="0" cy="1524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028700" y="1838325"/>
            <a:ext cx="1609724"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809875" y="1762125"/>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886200" y="1752600"/>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91075" y="1762125"/>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43575" y="1762125"/>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896100" y="1771650"/>
            <a:ext cx="104775" cy="1143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496175" y="1266825"/>
            <a:ext cx="628650" cy="291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713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77500" lnSpcReduction="20000"/>
          </a:bodyPr>
          <a:lstStyle/>
          <a:p>
            <a:r>
              <a:rPr lang="en-US" sz="4400" dirty="0"/>
              <a:t>(2) Write your second Sisense R code</a:t>
            </a:r>
          </a:p>
        </p:txBody>
      </p:sp>
      <p:sp>
        <p:nvSpPr>
          <p:cNvPr id="3" name="Rectangle 2"/>
          <p:cNvSpPr/>
          <p:nvPr/>
        </p:nvSpPr>
        <p:spPr>
          <a:xfrm>
            <a:off x="458847" y="896006"/>
            <a:ext cx="11437034" cy="3785652"/>
          </a:xfrm>
          <a:prstGeom prst="rect">
            <a:avLst/>
          </a:prstGeom>
        </p:spPr>
        <p:txBody>
          <a:bodyPr wrap="square">
            <a:spAutoFit/>
          </a:bodyPr>
          <a:lstStyle/>
          <a:p>
            <a:pPr marL="571500" indent="-571500">
              <a:buFont typeface="Arial" panose="020B0604020202020204" pitchFamily="34" charset="0"/>
              <a:buChar char="•"/>
            </a:pPr>
            <a:r>
              <a:rPr lang="en-US" sz="2400" dirty="0"/>
              <a:t>Write a formula that will calculate the </a:t>
            </a:r>
            <a:r>
              <a:rPr lang="en-US" sz="2400" b="1" dirty="0">
                <a:solidFill>
                  <a:srgbClr val="FF0000"/>
                </a:solidFill>
              </a:rPr>
              <a:t>correlation</a:t>
            </a:r>
            <a:r>
              <a:rPr lang="en-US" sz="2400" dirty="0"/>
              <a:t> between snow and actual rides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30" name="Rectangle 29"/>
          <p:cNvSpPr/>
          <p:nvPr/>
        </p:nvSpPr>
        <p:spPr>
          <a:xfrm>
            <a:off x="7496175" y="1266825"/>
            <a:ext cx="628650" cy="291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233361" y="1379997"/>
            <a:ext cx="10906125" cy="4991297"/>
          </a:xfrm>
          <a:prstGeom prst="rect">
            <a:avLst/>
          </a:prstGeom>
        </p:spPr>
      </p:pic>
    </p:spTree>
    <p:extLst>
      <p:ext uri="{BB962C8B-B14F-4D97-AF65-F5344CB8AC3E}">
        <p14:creationId xmlns:p14="http://schemas.microsoft.com/office/powerpoint/2010/main" val="68170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77500" lnSpcReduction="20000"/>
          </a:bodyPr>
          <a:lstStyle/>
          <a:p>
            <a:r>
              <a:rPr lang="en-US" sz="4400" dirty="0"/>
              <a:t>Call an R script for Predicting bike demand (1)</a:t>
            </a:r>
          </a:p>
        </p:txBody>
      </p:sp>
      <p:sp>
        <p:nvSpPr>
          <p:cNvPr id="3" name="Rectangle 2"/>
          <p:cNvSpPr/>
          <p:nvPr/>
        </p:nvSpPr>
        <p:spPr>
          <a:xfrm>
            <a:off x="458847" y="896006"/>
            <a:ext cx="11437034" cy="9325630"/>
          </a:xfrm>
          <a:prstGeom prst="rect">
            <a:avLst/>
          </a:prstGeom>
        </p:spPr>
        <p:txBody>
          <a:bodyPr wrap="square">
            <a:spAutoFit/>
          </a:bodyPr>
          <a:lstStyle/>
          <a:p>
            <a:pPr marL="571500" indent="-571500">
              <a:buFont typeface="Arial" panose="020B0604020202020204" pitchFamily="34" charset="0"/>
              <a:buChar char="•"/>
            </a:pPr>
            <a:r>
              <a:rPr lang="en-US" sz="2400" dirty="0"/>
              <a:t>Save my script @ c:/citybike</a:t>
            </a:r>
          </a:p>
          <a:p>
            <a:pPr marL="571500" indent="-571500">
              <a:buFont typeface="Arial" panose="020B0604020202020204" pitchFamily="34" charset="0"/>
              <a:buChar char="•"/>
            </a:pPr>
            <a:r>
              <a:rPr lang="en-US" sz="2400" dirty="0"/>
              <a:t>Create a new </a:t>
            </a:r>
            <a:r>
              <a:rPr lang="en-US" sz="2400" b="1" dirty="0">
                <a:solidFill>
                  <a:srgbClr val="FF0000"/>
                </a:solidFill>
              </a:rPr>
              <a:t>line chart </a:t>
            </a:r>
            <a:r>
              <a:rPr lang="en-US" sz="2400" dirty="0"/>
              <a:t>widget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Add the field date to X-AXIS</a:t>
            </a:r>
          </a:p>
          <a:p>
            <a:pPr marL="571500" indent="-571500">
              <a:buFont typeface="Arial" panose="020B0604020202020204" pitchFamily="34" charset="0"/>
              <a:buChar char="•"/>
            </a:pPr>
            <a:r>
              <a:rPr lang="en-US" sz="2400" dirty="0"/>
              <a:t>Add the field [Total </a:t>
            </a:r>
            <a:r>
              <a:rPr lang="en-US" sz="2400" dirty="0" err="1"/>
              <a:t>actual_rides</a:t>
            </a:r>
            <a:r>
              <a:rPr lang="en-US" sz="2400" dirty="0"/>
              <a:t>] and name it Actual Demand</a:t>
            </a:r>
          </a:p>
          <a:p>
            <a:pPr marL="571500" indent="-571500">
              <a:buFont typeface="Arial" panose="020B0604020202020204" pitchFamily="34" charset="0"/>
              <a:buChar char="•"/>
            </a:pPr>
            <a:r>
              <a:rPr lang="en-US" sz="2400" dirty="0"/>
              <a:t>Add a new VALUES formula…</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30" name="Rectangle 29"/>
          <p:cNvSpPr/>
          <p:nvPr/>
        </p:nvSpPr>
        <p:spPr>
          <a:xfrm>
            <a:off x="7496175" y="1266825"/>
            <a:ext cx="628650" cy="291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58847" y="1731031"/>
            <a:ext cx="9334500" cy="3421994"/>
          </a:xfrm>
          <a:prstGeom prst="rect">
            <a:avLst/>
          </a:prstGeom>
        </p:spPr>
      </p:pic>
    </p:spTree>
    <p:extLst>
      <p:ext uri="{BB962C8B-B14F-4D97-AF65-F5344CB8AC3E}">
        <p14:creationId xmlns:p14="http://schemas.microsoft.com/office/powerpoint/2010/main" val="199674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36099" y="201099"/>
            <a:ext cx="9833316" cy="830997"/>
          </a:xfrm>
          <a:prstGeom prst="rect">
            <a:avLst/>
          </a:prstGeom>
          <a:noFill/>
        </p:spPr>
        <p:txBody>
          <a:bodyPr wrap="square" rtlCol="0">
            <a:spAutoFit/>
          </a:bodyPr>
          <a:lstStyle/>
          <a:p>
            <a:r>
              <a:rPr lang="en-US" sz="4800" dirty="0"/>
              <a:t>Agenda</a:t>
            </a:r>
          </a:p>
        </p:txBody>
      </p:sp>
      <p:sp>
        <p:nvSpPr>
          <p:cNvPr id="5" name="Rectangle 4"/>
          <p:cNvSpPr/>
          <p:nvPr/>
        </p:nvSpPr>
        <p:spPr>
          <a:xfrm>
            <a:off x="436099" y="1370477"/>
            <a:ext cx="9947615" cy="4524315"/>
          </a:xfrm>
          <a:prstGeom prst="rect">
            <a:avLst/>
          </a:prstGeom>
        </p:spPr>
        <p:txBody>
          <a:bodyPr wrap="square">
            <a:spAutoFit/>
          </a:bodyPr>
          <a:lstStyle/>
          <a:p>
            <a:pPr marL="457200" indent="-457200">
              <a:buFont typeface="Arial" panose="020B0604020202020204" pitchFamily="34" charset="0"/>
              <a:buChar char="•"/>
            </a:pPr>
            <a:r>
              <a:rPr lang="en-US" sz="3200" dirty="0">
                <a:solidFill>
                  <a:srgbClr val="444444"/>
                </a:solidFill>
              </a:rPr>
              <a:t>R and Data Science</a:t>
            </a:r>
          </a:p>
          <a:p>
            <a:pPr marL="457200" indent="-457200">
              <a:buFont typeface="Arial" panose="020B0604020202020204" pitchFamily="34" charset="0"/>
              <a:buChar char="•"/>
            </a:pPr>
            <a:r>
              <a:rPr lang="en-US" sz="3200" dirty="0">
                <a:solidFill>
                  <a:schemeClr val="tx2"/>
                </a:solidFill>
              </a:rPr>
              <a:t>Frontend R usage</a:t>
            </a:r>
          </a:p>
          <a:p>
            <a:pPr marL="457200" indent="-457200">
              <a:buFont typeface="Arial" panose="020B0604020202020204" pitchFamily="34" charset="0"/>
              <a:buChar char="•"/>
            </a:pPr>
            <a:r>
              <a:rPr lang="en-US" sz="3200" dirty="0">
                <a:solidFill>
                  <a:schemeClr val="tx2"/>
                </a:solidFill>
              </a:rPr>
              <a:t>Backend Elastic cube usage (RODBC)</a:t>
            </a:r>
          </a:p>
          <a:p>
            <a:pPr marL="457200" indent="-457200">
              <a:buFont typeface="Arial" panose="020B0604020202020204" pitchFamily="34" charset="0"/>
              <a:buChar char="•"/>
            </a:pPr>
            <a:r>
              <a:rPr lang="en-US" sz="3200" dirty="0">
                <a:solidFill>
                  <a:srgbClr val="444444"/>
                </a:solidFill>
              </a:rPr>
              <a:t>Hands-On case study</a:t>
            </a:r>
          </a:p>
          <a:p>
            <a:pPr marL="914400" lvl="1" indent="-457200">
              <a:buFont typeface="Arial" panose="020B0604020202020204" pitchFamily="34" charset="0"/>
              <a:buChar char="•"/>
            </a:pPr>
            <a:r>
              <a:rPr lang="en-US" sz="3200" dirty="0">
                <a:solidFill>
                  <a:srgbClr val="444444"/>
                </a:solidFill>
              </a:rPr>
              <a:t>NYC </a:t>
            </a:r>
            <a:r>
              <a:rPr lang="en-US" sz="3200" dirty="0" err="1">
                <a:solidFill>
                  <a:srgbClr val="444444"/>
                </a:solidFill>
              </a:rPr>
              <a:t>citibike</a:t>
            </a:r>
            <a:r>
              <a:rPr lang="en-US" sz="3200" dirty="0">
                <a:solidFill>
                  <a:srgbClr val="444444"/>
                </a:solidFill>
              </a:rPr>
              <a:t> project</a:t>
            </a:r>
          </a:p>
          <a:p>
            <a:pPr marL="914400" lvl="1" indent="-457200">
              <a:buFont typeface="Arial" panose="020B0604020202020204" pitchFamily="34" charset="0"/>
              <a:buChar char="•"/>
            </a:pPr>
            <a:r>
              <a:rPr lang="en-US" sz="3200" dirty="0">
                <a:solidFill>
                  <a:srgbClr val="444444"/>
                </a:solidFill>
              </a:rPr>
              <a:t>Predict bicycle demand</a:t>
            </a:r>
          </a:p>
          <a:p>
            <a:pPr marL="457200" indent="-457200">
              <a:buFont typeface="Arial" panose="020B0604020202020204" pitchFamily="34" charset="0"/>
              <a:buChar char="•"/>
            </a:pPr>
            <a:endParaRPr lang="en-US" sz="3200" dirty="0">
              <a:solidFill>
                <a:srgbClr val="444444"/>
              </a:solidFill>
            </a:endParaRPr>
          </a:p>
          <a:p>
            <a:endParaRPr lang="en-US" sz="3200" dirty="0">
              <a:solidFill>
                <a:srgbClr val="444444"/>
              </a:solidFill>
            </a:endParaRPr>
          </a:p>
          <a:p>
            <a:r>
              <a:rPr lang="en-US" sz="3200" dirty="0">
                <a:solidFill>
                  <a:srgbClr val="444444"/>
                </a:solidFill>
              </a:rPr>
              <a:t>	 </a:t>
            </a:r>
            <a:endParaRPr lang="en-US" sz="3200" dirty="0"/>
          </a:p>
        </p:txBody>
      </p:sp>
    </p:spTree>
    <p:extLst>
      <p:ext uri="{BB962C8B-B14F-4D97-AF65-F5344CB8AC3E}">
        <p14:creationId xmlns:p14="http://schemas.microsoft.com/office/powerpoint/2010/main" val="269212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77500" lnSpcReduction="20000"/>
          </a:bodyPr>
          <a:lstStyle/>
          <a:p>
            <a:r>
              <a:rPr lang="en-US" sz="4400" dirty="0"/>
              <a:t>Call an R script for Predicting bike demand (2)</a:t>
            </a:r>
          </a:p>
        </p:txBody>
      </p:sp>
      <p:sp>
        <p:nvSpPr>
          <p:cNvPr id="3" name="Rectangle 2"/>
          <p:cNvSpPr/>
          <p:nvPr/>
        </p:nvSpPr>
        <p:spPr>
          <a:xfrm>
            <a:off x="458847" y="896006"/>
            <a:ext cx="11437034" cy="3785652"/>
          </a:xfrm>
          <a:prstGeom prst="rect">
            <a:avLst/>
          </a:prstGeom>
        </p:spPr>
        <p:txBody>
          <a:bodyPr wrap="square">
            <a:spAutoFit/>
          </a:bodyPr>
          <a:lstStyle/>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a:p>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
        <p:nvSpPr>
          <p:cNvPr id="30" name="Rectangle 29"/>
          <p:cNvSpPr/>
          <p:nvPr/>
        </p:nvSpPr>
        <p:spPr>
          <a:xfrm>
            <a:off x="7496175" y="1266825"/>
            <a:ext cx="628650" cy="291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275424" y="3367023"/>
            <a:ext cx="9335302" cy="2841053"/>
          </a:xfrm>
          <a:prstGeom prst="rect">
            <a:avLst/>
          </a:prstGeom>
        </p:spPr>
      </p:pic>
      <p:sp>
        <p:nvSpPr>
          <p:cNvPr id="7" name="TextBox 6"/>
          <p:cNvSpPr txBox="1"/>
          <p:nvPr/>
        </p:nvSpPr>
        <p:spPr>
          <a:xfrm>
            <a:off x="275424" y="896006"/>
            <a:ext cx="1104027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the R code section surrounded by double quotes, statements separated by semi-column:</a:t>
            </a:r>
          </a:p>
          <a:p>
            <a:pPr marL="800100" lvl="1" indent="-342900">
              <a:buFont typeface="+mj-lt"/>
              <a:buAutoNum type="arabicPeriod"/>
            </a:pPr>
            <a:r>
              <a:rPr lang="en-US" dirty="0"/>
              <a:t>Set working directory to c:/citybike (if path doesn’t exist, create it)</a:t>
            </a:r>
          </a:p>
          <a:p>
            <a:pPr marL="800100" lvl="1" indent="-342900">
              <a:buFont typeface="+mj-lt"/>
              <a:buAutoNum type="arabicPeriod"/>
            </a:pPr>
            <a:r>
              <a:rPr lang="en-US" dirty="0"/>
              <a:t>Save the Sisense data into a file (for debugging purposes)</a:t>
            </a:r>
          </a:p>
          <a:p>
            <a:pPr marL="800100" lvl="1" indent="-342900">
              <a:buFont typeface="+mj-lt"/>
              <a:buAutoNum type="arabicPeriod"/>
            </a:pPr>
            <a:r>
              <a:rPr lang="en-US" dirty="0"/>
              <a:t>Load (source) the R script containing the forecasting/prediction model </a:t>
            </a:r>
          </a:p>
          <a:p>
            <a:pPr marL="800100" lvl="1" indent="-342900">
              <a:buFont typeface="+mj-lt"/>
              <a:buAutoNum type="arabicPeriod"/>
            </a:pPr>
            <a:r>
              <a:rPr lang="en-US" dirty="0"/>
              <a:t>Call the R script function ‘</a:t>
            </a:r>
            <a:r>
              <a:rPr lang="en-US" dirty="0" err="1"/>
              <a:t>lrmodel</a:t>
            </a:r>
            <a:r>
              <a:rPr lang="en-US" dirty="0"/>
              <a:t>’ with </a:t>
            </a:r>
            <a:r>
              <a:rPr lang="en-US" dirty="0" err="1"/>
              <a:t>args</a:t>
            </a:r>
            <a:r>
              <a:rPr lang="en-US" dirty="0"/>
              <a:t> (Data) and return the values into a new variable names </a:t>
            </a:r>
            <a:r>
              <a:rPr lang="en-US" b="1" dirty="0">
                <a:solidFill>
                  <a:schemeClr val="accent6"/>
                </a:solidFill>
              </a:rPr>
              <a:t>‘</a:t>
            </a:r>
            <a:r>
              <a:rPr lang="en-US" b="1" dirty="0" err="1">
                <a:solidFill>
                  <a:schemeClr val="accent6"/>
                </a:solidFill>
              </a:rPr>
              <a:t>predicted.values</a:t>
            </a:r>
            <a:r>
              <a:rPr lang="en-US" b="1" dirty="0">
                <a:solidFill>
                  <a:schemeClr val="accent6"/>
                </a:solidFill>
              </a:rPr>
              <a:t>’</a:t>
            </a:r>
          </a:p>
          <a:p>
            <a:pPr marL="800100" lvl="1" indent="-342900">
              <a:buFont typeface="+mj-lt"/>
              <a:buAutoNum type="arabicPeriod"/>
            </a:pPr>
            <a:r>
              <a:rPr lang="en-US" dirty="0"/>
              <a:t>Return to Sisense widget formula the </a:t>
            </a:r>
            <a:r>
              <a:rPr lang="en-US" b="1" dirty="0">
                <a:solidFill>
                  <a:schemeClr val="accent6"/>
                </a:solidFill>
              </a:rPr>
              <a:t>‘</a:t>
            </a:r>
            <a:r>
              <a:rPr lang="en-US" b="1" dirty="0" err="1">
                <a:solidFill>
                  <a:schemeClr val="accent6"/>
                </a:solidFill>
              </a:rPr>
              <a:t>predicted.values</a:t>
            </a:r>
            <a:r>
              <a:rPr lang="en-US" b="1" dirty="0">
                <a:solidFill>
                  <a:schemeClr val="accent6"/>
                </a:solidFill>
              </a:rPr>
              <a:t>’</a:t>
            </a:r>
          </a:p>
          <a:p>
            <a:pPr marL="742950" lvl="1" indent="-285750">
              <a:buFont typeface="Arial" panose="020B0604020202020204" pitchFamily="34" charset="0"/>
              <a:buChar char="•"/>
            </a:pPr>
            <a:endParaRPr lang="en-US" dirty="0"/>
          </a:p>
        </p:txBody>
      </p:sp>
      <p:sp>
        <p:nvSpPr>
          <p:cNvPr id="8" name="TextBox 7"/>
          <p:cNvSpPr txBox="1"/>
          <p:nvPr/>
        </p:nvSpPr>
        <p:spPr>
          <a:xfrm>
            <a:off x="2828926" y="4819650"/>
            <a:ext cx="152400" cy="215444"/>
          </a:xfrm>
          <a:prstGeom prst="rect">
            <a:avLst/>
          </a:prstGeom>
          <a:noFill/>
        </p:spPr>
        <p:txBody>
          <a:bodyPr wrap="square" rtlCol="0">
            <a:spAutoFit/>
          </a:bodyPr>
          <a:lstStyle/>
          <a:p>
            <a:r>
              <a:rPr lang="en-US" sz="800" b="1" dirty="0">
                <a:highlight>
                  <a:srgbClr val="FF0000"/>
                </a:highlight>
              </a:rPr>
              <a:t>1</a:t>
            </a:r>
          </a:p>
        </p:txBody>
      </p:sp>
      <p:sp>
        <p:nvSpPr>
          <p:cNvPr id="10" name="TextBox 9"/>
          <p:cNvSpPr txBox="1"/>
          <p:nvPr/>
        </p:nvSpPr>
        <p:spPr>
          <a:xfrm>
            <a:off x="4105276" y="4810125"/>
            <a:ext cx="152400" cy="215444"/>
          </a:xfrm>
          <a:prstGeom prst="rect">
            <a:avLst/>
          </a:prstGeom>
          <a:noFill/>
        </p:spPr>
        <p:txBody>
          <a:bodyPr wrap="square" rtlCol="0">
            <a:spAutoFit/>
          </a:bodyPr>
          <a:lstStyle/>
          <a:p>
            <a:r>
              <a:rPr lang="en-US" sz="800" b="1" dirty="0">
                <a:highlight>
                  <a:srgbClr val="FF0000"/>
                </a:highlight>
              </a:rPr>
              <a:t>2</a:t>
            </a:r>
          </a:p>
        </p:txBody>
      </p:sp>
      <p:sp>
        <p:nvSpPr>
          <p:cNvPr id="11" name="TextBox 10"/>
          <p:cNvSpPr txBox="1"/>
          <p:nvPr/>
        </p:nvSpPr>
        <p:spPr>
          <a:xfrm>
            <a:off x="3524251" y="4962525"/>
            <a:ext cx="152400" cy="215444"/>
          </a:xfrm>
          <a:prstGeom prst="rect">
            <a:avLst/>
          </a:prstGeom>
          <a:noFill/>
        </p:spPr>
        <p:txBody>
          <a:bodyPr wrap="square" rtlCol="0">
            <a:spAutoFit/>
          </a:bodyPr>
          <a:lstStyle/>
          <a:p>
            <a:r>
              <a:rPr lang="en-US" sz="800" b="1" dirty="0">
                <a:highlight>
                  <a:srgbClr val="FF0000"/>
                </a:highlight>
              </a:rPr>
              <a:t>3</a:t>
            </a:r>
          </a:p>
        </p:txBody>
      </p:sp>
      <p:sp>
        <p:nvSpPr>
          <p:cNvPr id="12" name="TextBox 11"/>
          <p:cNvSpPr txBox="1"/>
          <p:nvPr/>
        </p:nvSpPr>
        <p:spPr>
          <a:xfrm>
            <a:off x="4629151" y="4981575"/>
            <a:ext cx="152400" cy="215444"/>
          </a:xfrm>
          <a:prstGeom prst="rect">
            <a:avLst/>
          </a:prstGeom>
          <a:noFill/>
        </p:spPr>
        <p:txBody>
          <a:bodyPr wrap="square" rtlCol="0">
            <a:spAutoFit/>
          </a:bodyPr>
          <a:lstStyle/>
          <a:p>
            <a:r>
              <a:rPr lang="en-US" sz="800" b="1" dirty="0">
                <a:highlight>
                  <a:srgbClr val="FF0000"/>
                </a:highlight>
              </a:rPr>
              <a:t>4</a:t>
            </a:r>
          </a:p>
        </p:txBody>
      </p:sp>
      <p:sp>
        <p:nvSpPr>
          <p:cNvPr id="13" name="TextBox 12"/>
          <p:cNvSpPr txBox="1"/>
          <p:nvPr/>
        </p:nvSpPr>
        <p:spPr>
          <a:xfrm>
            <a:off x="3152776" y="5086350"/>
            <a:ext cx="152400" cy="215444"/>
          </a:xfrm>
          <a:prstGeom prst="rect">
            <a:avLst/>
          </a:prstGeom>
          <a:noFill/>
        </p:spPr>
        <p:txBody>
          <a:bodyPr wrap="square" rtlCol="0">
            <a:spAutoFit/>
          </a:bodyPr>
          <a:lstStyle/>
          <a:p>
            <a:r>
              <a:rPr lang="en-US" sz="800" b="1" dirty="0">
                <a:highlight>
                  <a:srgbClr val="FF0000"/>
                </a:highlight>
              </a:rPr>
              <a:t>5</a:t>
            </a:r>
          </a:p>
        </p:txBody>
      </p:sp>
    </p:spTree>
    <p:extLst>
      <p:ext uri="{BB962C8B-B14F-4D97-AF65-F5344CB8AC3E}">
        <p14:creationId xmlns:p14="http://schemas.microsoft.com/office/powerpoint/2010/main" val="185608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8381" y="1702321"/>
            <a:ext cx="7862139" cy="8078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400" dirty="0">
              <a:solidFill>
                <a:schemeClr val="tx1"/>
              </a:solidFill>
              <a:latin typeface="Squada One" panose="02000000000000000000" pitchFamily="2" charset="0"/>
            </a:endParaRPr>
          </a:p>
        </p:txBody>
      </p:sp>
      <p:sp>
        <p:nvSpPr>
          <p:cNvPr id="4" name="TextBox 3"/>
          <p:cNvSpPr txBox="1"/>
          <p:nvPr/>
        </p:nvSpPr>
        <p:spPr>
          <a:xfrm>
            <a:off x="4214624" y="2510180"/>
            <a:ext cx="5885896" cy="1569660"/>
          </a:xfrm>
          <a:prstGeom prst="rect">
            <a:avLst/>
          </a:prstGeom>
          <a:noFill/>
        </p:spPr>
        <p:txBody>
          <a:bodyPr wrap="square" rtlCol="0">
            <a:spAutoFit/>
          </a:bodyPr>
          <a:lstStyle/>
          <a:p>
            <a:r>
              <a:rPr lang="en-US" sz="9600" dirty="0"/>
              <a:t>Q&amp;A</a:t>
            </a:r>
          </a:p>
        </p:txBody>
      </p:sp>
    </p:spTree>
    <p:extLst>
      <p:ext uri="{BB962C8B-B14F-4D97-AF65-F5344CB8AC3E}">
        <p14:creationId xmlns:p14="http://schemas.microsoft.com/office/powerpoint/2010/main" val="509690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328" y="123280"/>
            <a:ext cx="11294088" cy="707886"/>
          </a:xfrm>
          <a:prstGeom prst="rect">
            <a:avLst/>
          </a:prstGeom>
          <a:noFill/>
        </p:spPr>
        <p:txBody>
          <a:bodyPr wrap="square" rtlCol="0">
            <a:spAutoFit/>
          </a:bodyPr>
          <a:lstStyle/>
          <a:p>
            <a:pPr algn="ctr"/>
            <a:r>
              <a:rPr lang="en-US" sz="4000" dirty="0">
                <a:solidFill>
                  <a:schemeClr val="tx2"/>
                </a:solidFill>
              </a:rPr>
              <a:t>Typical Data Science Process</a:t>
            </a:r>
            <a:endParaRPr lang="en-US" sz="4000" dirty="0"/>
          </a:p>
        </p:txBody>
      </p:sp>
      <p:pic>
        <p:nvPicPr>
          <p:cNvPr id="5" name="Picture 4"/>
          <p:cNvPicPr>
            <a:picLocks noChangeAspect="1"/>
          </p:cNvPicPr>
          <p:nvPr/>
        </p:nvPicPr>
        <p:blipFill>
          <a:blip r:embed="rId3"/>
          <a:stretch>
            <a:fillRect/>
          </a:stretch>
        </p:blipFill>
        <p:spPr>
          <a:xfrm>
            <a:off x="1003653" y="1535242"/>
            <a:ext cx="2357724" cy="2067795"/>
          </a:xfrm>
          <a:prstGeom prst="rect">
            <a:avLst/>
          </a:prstGeom>
        </p:spPr>
      </p:pic>
      <p:sp>
        <p:nvSpPr>
          <p:cNvPr id="6" name="TextBox 5"/>
          <p:cNvSpPr txBox="1"/>
          <p:nvPr/>
        </p:nvSpPr>
        <p:spPr>
          <a:xfrm>
            <a:off x="1038224" y="1046609"/>
            <a:ext cx="2323153"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Data Exploration</a:t>
            </a:r>
          </a:p>
        </p:txBody>
      </p:sp>
      <p:sp>
        <p:nvSpPr>
          <p:cNvPr id="8" name="TextBox 7"/>
          <p:cNvSpPr txBox="1"/>
          <p:nvPr/>
        </p:nvSpPr>
        <p:spPr>
          <a:xfrm>
            <a:off x="6399697" y="1046609"/>
            <a:ext cx="3598741"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Feature Selection (GLM)</a:t>
            </a:r>
          </a:p>
        </p:txBody>
      </p:sp>
      <p:pic>
        <p:nvPicPr>
          <p:cNvPr id="9" name="Picture 8"/>
          <p:cNvPicPr>
            <a:picLocks noChangeAspect="1"/>
          </p:cNvPicPr>
          <p:nvPr/>
        </p:nvPicPr>
        <p:blipFill>
          <a:blip r:embed="rId4"/>
          <a:stretch>
            <a:fillRect/>
          </a:stretch>
        </p:blipFill>
        <p:spPr>
          <a:xfrm>
            <a:off x="6292179" y="1732121"/>
            <a:ext cx="3458523" cy="1710532"/>
          </a:xfrm>
          <a:prstGeom prst="rect">
            <a:avLst/>
          </a:prstGeom>
        </p:spPr>
      </p:pic>
      <p:sp>
        <p:nvSpPr>
          <p:cNvPr id="13" name="Right Arrow 12"/>
          <p:cNvSpPr/>
          <p:nvPr/>
        </p:nvSpPr>
        <p:spPr>
          <a:xfrm>
            <a:off x="4492865" y="2184285"/>
            <a:ext cx="667825"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26030" y="5116479"/>
            <a:ext cx="440282"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a:stretch>
            <a:fillRect/>
          </a:stretch>
        </p:blipFill>
        <p:spPr>
          <a:xfrm>
            <a:off x="666312" y="4051754"/>
            <a:ext cx="4205491" cy="2643801"/>
          </a:xfrm>
          <a:prstGeom prst="rect">
            <a:avLst/>
          </a:prstGeom>
        </p:spPr>
      </p:pic>
      <p:sp>
        <p:nvSpPr>
          <p:cNvPr id="17" name="TextBox 16"/>
          <p:cNvSpPr txBox="1"/>
          <p:nvPr/>
        </p:nvSpPr>
        <p:spPr>
          <a:xfrm>
            <a:off x="847026" y="3888996"/>
            <a:ext cx="4457645"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Fit a model and test on new data</a:t>
            </a:r>
          </a:p>
        </p:txBody>
      </p:sp>
      <p:sp>
        <p:nvSpPr>
          <p:cNvPr id="19" name="TextBox 18"/>
          <p:cNvSpPr txBox="1"/>
          <p:nvPr/>
        </p:nvSpPr>
        <p:spPr>
          <a:xfrm>
            <a:off x="6867005" y="3887265"/>
            <a:ext cx="1149653"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Predict </a:t>
            </a:r>
          </a:p>
        </p:txBody>
      </p:sp>
      <p:sp>
        <p:nvSpPr>
          <p:cNvPr id="20" name="Right Arrow 19"/>
          <p:cNvSpPr/>
          <p:nvPr/>
        </p:nvSpPr>
        <p:spPr>
          <a:xfrm>
            <a:off x="5109801" y="5259255"/>
            <a:ext cx="440282"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5785255" y="4800760"/>
            <a:ext cx="3313154" cy="1431341"/>
          </a:xfrm>
          <a:prstGeom prst="rect">
            <a:avLst/>
          </a:prstGeom>
        </p:spPr>
      </p:pic>
    </p:spTree>
    <p:extLst>
      <p:ext uri="{BB962C8B-B14F-4D97-AF65-F5344CB8AC3E}">
        <p14:creationId xmlns:p14="http://schemas.microsoft.com/office/powerpoint/2010/main" val="52247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randombar(horizont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randombar(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randombar(horizontal)">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P spid="15" grpId="0" animBg="1"/>
      <p:bldP spid="17" grpId="0" animBg="1"/>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5422" y="182001"/>
            <a:ext cx="9833316" cy="707886"/>
          </a:xfrm>
          <a:prstGeom prst="rect">
            <a:avLst/>
          </a:prstGeom>
          <a:noFill/>
        </p:spPr>
        <p:txBody>
          <a:bodyPr wrap="square" rtlCol="0">
            <a:spAutoFit/>
          </a:bodyPr>
          <a:lstStyle/>
          <a:p>
            <a:r>
              <a:rPr lang="en-US" sz="4000" dirty="0">
                <a:solidFill>
                  <a:srgbClr val="444444"/>
                </a:solidFill>
              </a:rPr>
              <a:t>Sisense R Integration – Backend usage</a:t>
            </a:r>
          </a:p>
        </p:txBody>
      </p:sp>
      <p:pic>
        <p:nvPicPr>
          <p:cNvPr id="4" name="Picture 3"/>
          <p:cNvPicPr/>
          <p:nvPr/>
        </p:nvPicPr>
        <p:blipFill>
          <a:blip r:embed="rId3"/>
          <a:stretch>
            <a:fillRect/>
          </a:stretch>
        </p:blipFill>
        <p:spPr>
          <a:xfrm>
            <a:off x="295421" y="1572231"/>
            <a:ext cx="4171648" cy="2361595"/>
          </a:xfrm>
          <a:prstGeom prst="rect">
            <a:avLst/>
          </a:prstGeom>
        </p:spPr>
      </p:pic>
      <p:pic>
        <p:nvPicPr>
          <p:cNvPr id="6" name="Picture 5"/>
          <p:cNvPicPr/>
          <p:nvPr/>
        </p:nvPicPr>
        <p:blipFill>
          <a:blip r:embed="rId4"/>
          <a:stretch>
            <a:fillRect/>
          </a:stretch>
        </p:blipFill>
        <p:spPr>
          <a:xfrm>
            <a:off x="5876312" y="1267179"/>
            <a:ext cx="5134429" cy="3229870"/>
          </a:xfrm>
          <a:prstGeom prst="rect">
            <a:avLst/>
          </a:prstGeom>
        </p:spPr>
      </p:pic>
      <p:sp>
        <p:nvSpPr>
          <p:cNvPr id="2" name="TextBox 1"/>
          <p:cNvSpPr txBox="1"/>
          <p:nvPr/>
        </p:nvSpPr>
        <p:spPr>
          <a:xfrm>
            <a:off x="8073122" y="1037604"/>
            <a:ext cx="1885950" cy="400110"/>
          </a:xfrm>
          <a:prstGeom prst="rect">
            <a:avLst/>
          </a:prstGeom>
          <a:noFill/>
        </p:spPr>
        <p:txBody>
          <a:bodyPr wrap="square" rtlCol="0">
            <a:spAutoFit/>
          </a:bodyPr>
          <a:lstStyle/>
          <a:p>
            <a:r>
              <a:rPr lang="en-US" sz="2000" dirty="0"/>
              <a:t>R Console:</a:t>
            </a:r>
          </a:p>
        </p:txBody>
      </p:sp>
      <p:sp>
        <p:nvSpPr>
          <p:cNvPr id="3" name="Right Arrow 2"/>
          <p:cNvSpPr/>
          <p:nvPr/>
        </p:nvSpPr>
        <p:spPr>
          <a:xfrm>
            <a:off x="5095142" y="2938780"/>
            <a:ext cx="667825"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468726" y="5640773"/>
            <a:ext cx="7409524" cy="847619"/>
          </a:xfrm>
          <a:prstGeom prst="rect">
            <a:avLst/>
          </a:prstGeom>
        </p:spPr>
      </p:pic>
      <p:sp>
        <p:nvSpPr>
          <p:cNvPr id="11" name="Down Arrow 10"/>
          <p:cNvSpPr/>
          <p:nvPr/>
        </p:nvSpPr>
        <p:spPr>
          <a:xfrm>
            <a:off x="6793387" y="5090869"/>
            <a:ext cx="576185" cy="582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98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28472" y="353102"/>
            <a:ext cx="6096000" cy="1145914"/>
          </a:xfrm>
        </p:spPr>
        <p:txBody>
          <a:bodyPr>
            <a:normAutofit/>
          </a:bodyPr>
          <a:lstStyle/>
          <a:p>
            <a:r>
              <a:rPr lang="en-US" sz="3200" dirty="0"/>
              <a:t>Wind Turbine Recurrent Failures Prediction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614" y="1319135"/>
            <a:ext cx="7087888" cy="4965166"/>
          </a:xfrm>
          <a:prstGeom prst="rect">
            <a:avLst/>
          </a:prstGeom>
        </p:spPr>
      </p:pic>
    </p:spTree>
    <p:extLst>
      <p:ext uri="{BB962C8B-B14F-4D97-AF65-F5344CB8AC3E}">
        <p14:creationId xmlns:p14="http://schemas.microsoft.com/office/powerpoint/2010/main" val="108863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4834" y="1244183"/>
            <a:ext cx="10043410" cy="4696397"/>
          </a:xfrm>
          <a:prstGeom prst="rect">
            <a:avLst/>
          </a:prstGeom>
        </p:spPr>
      </p:pic>
      <p:sp>
        <p:nvSpPr>
          <p:cNvPr id="4" name="TextBox 3"/>
          <p:cNvSpPr txBox="1"/>
          <p:nvPr/>
        </p:nvSpPr>
        <p:spPr>
          <a:xfrm>
            <a:off x="494675" y="149902"/>
            <a:ext cx="8664315" cy="523220"/>
          </a:xfrm>
          <a:prstGeom prst="rect">
            <a:avLst/>
          </a:prstGeom>
        </p:spPr>
        <p:txBody>
          <a:bodyPr vert="horz" lIns="91440" tIns="45720" rIns="91440" bIns="45720" rtlCol="0">
            <a:normAutofit lnSpcReduction="10000"/>
          </a:bodyPr>
          <a:lstStyle>
            <a:lvl1pPr indent="0" algn="ctr">
              <a:lnSpc>
                <a:spcPct val="90000"/>
              </a:lnSpc>
              <a:spcBef>
                <a:spcPts val="1000"/>
              </a:spcBef>
              <a:buFont typeface="Arial" panose="020B0604020202020204" pitchFamily="34" charset="0"/>
              <a:buNone/>
              <a:defRPr sz="3200" baseline="0">
                <a:latin typeface="Squada One" panose="020000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Use Sisense to Discover, Explore, Analyze and Predict</a:t>
            </a:r>
          </a:p>
        </p:txBody>
      </p:sp>
    </p:spTree>
    <p:extLst>
      <p:ext uri="{BB962C8B-B14F-4D97-AF65-F5344CB8AC3E}">
        <p14:creationId xmlns:p14="http://schemas.microsoft.com/office/powerpoint/2010/main" val="382881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07960" y="194872"/>
            <a:ext cx="6096000" cy="884420"/>
          </a:xfrm>
        </p:spPr>
        <p:txBody>
          <a:bodyPr>
            <a:noAutofit/>
          </a:bodyPr>
          <a:lstStyle/>
          <a:p>
            <a:r>
              <a:rPr lang="en-US" sz="3600" dirty="0"/>
              <a:t>List of prerequisites and installations (1)</a:t>
            </a:r>
          </a:p>
        </p:txBody>
      </p:sp>
      <p:sp>
        <p:nvSpPr>
          <p:cNvPr id="3" name="TextBox 2"/>
          <p:cNvSpPr txBox="1"/>
          <p:nvPr/>
        </p:nvSpPr>
        <p:spPr>
          <a:xfrm>
            <a:off x="704538" y="1558978"/>
            <a:ext cx="9773587"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Basic statistical knowledge (linear regression) and programming experience</a:t>
            </a:r>
          </a:p>
          <a:p>
            <a:pPr marL="285750" indent="-285750">
              <a:buFont typeface="Arial" panose="020B0604020202020204" pitchFamily="34" charset="0"/>
              <a:buChar char="•"/>
            </a:pPr>
            <a:r>
              <a:rPr lang="en-US" sz="2000" dirty="0"/>
              <a:t>Install R recent version </a:t>
            </a:r>
          </a:p>
          <a:p>
            <a:pPr marL="285750" indent="-285750">
              <a:buFont typeface="Arial" panose="020B0604020202020204" pitchFamily="34" charset="0"/>
              <a:buChar char="•"/>
            </a:pPr>
            <a:r>
              <a:rPr lang="en-US" sz="2000" dirty="0"/>
              <a:t>Install </a:t>
            </a:r>
            <a:r>
              <a:rPr lang="en-US" sz="2000" dirty="0" err="1"/>
              <a:t>Rstudio</a:t>
            </a:r>
            <a:r>
              <a:rPr lang="en-US" sz="2000" dirty="0"/>
              <a:t> development environment recent version </a:t>
            </a:r>
          </a:p>
          <a:p>
            <a:pPr marL="285750" indent="-285750">
              <a:buFont typeface="Arial" panose="020B0604020202020204" pitchFamily="34" charset="0"/>
              <a:buChar char="•"/>
            </a:pPr>
            <a:r>
              <a:rPr lang="en-US" sz="2000" dirty="0"/>
              <a:t>Install </a:t>
            </a:r>
            <a:r>
              <a:rPr lang="en-US" sz="2000" dirty="0" err="1"/>
              <a:t>Sisense</a:t>
            </a:r>
            <a:endParaRPr lang="en-US" sz="2000" dirty="0"/>
          </a:p>
          <a:p>
            <a:pPr marL="342900" indent="-342900">
              <a:buFont typeface="Arial" panose="020B0604020202020204" pitchFamily="34" charset="0"/>
              <a:buChar char="•"/>
            </a:pPr>
            <a:r>
              <a:rPr lang="en-US" sz="2000" dirty="0"/>
              <a:t>Establish Connection To R Server:</a:t>
            </a:r>
            <a:endParaRPr lang="en-US" sz="2000" dirty="0">
              <a:hlinkClick r:id="rId2"/>
            </a:endParaRPr>
          </a:p>
          <a:p>
            <a:pPr lvl="1"/>
            <a:r>
              <a:rPr lang="en-US" sz="2000" dirty="0">
                <a:hlinkClick r:id="rId2"/>
              </a:rPr>
              <a:t>https://support.sisense.com/hc/en-us/articles/230652908-Connecting-Sisense-to-R-Server</a:t>
            </a:r>
            <a:endParaRPr lang="en-US" sz="2000" dirty="0"/>
          </a:p>
          <a:p>
            <a:pPr marL="285750" indent="-285750">
              <a:buFont typeface="Arial" panose="020B0604020202020204" pitchFamily="34" charset="0"/>
              <a:buChar char="•"/>
            </a:pPr>
            <a:r>
              <a:rPr lang="en-US" sz="2000" dirty="0"/>
              <a:t>Install workshop cube, dashboards and R script (will be handed by me prior to workshop)</a:t>
            </a:r>
          </a:p>
        </p:txBody>
      </p:sp>
    </p:spTree>
    <p:extLst>
      <p:ext uri="{BB962C8B-B14F-4D97-AF65-F5344CB8AC3E}">
        <p14:creationId xmlns:p14="http://schemas.microsoft.com/office/powerpoint/2010/main" val="320738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38424" y="179315"/>
            <a:ext cx="6096000" cy="835025"/>
          </a:xfrm>
        </p:spPr>
        <p:txBody>
          <a:bodyPr>
            <a:normAutofit fontScale="77500" lnSpcReduction="20000"/>
          </a:bodyPr>
          <a:lstStyle/>
          <a:p>
            <a:r>
              <a:rPr lang="en-US" sz="4400" dirty="0"/>
              <a:t>List of prerequisites and installations (2)</a:t>
            </a:r>
          </a:p>
        </p:txBody>
      </p:sp>
      <p:sp>
        <p:nvSpPr>
          <p:cNvPr id="3" name="Rectangle 2"/>
          <p:cNvSpPr/>
          <p:nvPr/>
        </p:nvSpPr>
        <p:spPr>
          <a:xfrm>
            <a:off x="458847" y="896006"/>
            <a:ext cx="11437034" cy="3046988"/>
          </a:xfrm>
          <a:prstGeom prst="rect">
            <a:avLst/>
          </a:prstGeom>
        </p:spPr>
        <p:txBody>
          <a:bodyPr wrap="square">
            <a:spAutoFit/>
          </a:bodyPr>
          <a:lstStyle/>
          <a:p>
            <a:pPr marL="571500" indent="-571500">
              <a:buFont typeface="Arial" panose="020B0604020202020204" pitchFamily="34" charset="0"/>
              <a:buChar char="•"/>
            </a:pPr>
            <a:r>
              <a:rPr lang="en-US" sz="2400" dirty="0"/>
              <a:t>Save the following files into c:/citybike</a:t>
            </a:r>
          </a:p>
          <a:p>
            <a:pPr marL="1028700" lvl="1" indent="-571500">
              <a:buFont typeface="Arial" panose="020B0604020202020204" pitchFamily="34" charset="0"/>
              <a:buChar char="•"/>
            </a:pPr>
            <a:r>
              <a:rPr lang="en-US" sz="2400" dirty="0" err="1"/>
              <a:t>citibike.ecdata</a:t>
            </a:r>
            <a:endParaRPr lang="en-US" sz="2400" dirty="0"/>
          </a:p>
          <a:p>
            <a:pPr marL="1028700" lvl="1" indent="-571500">
              <a:buFont typeface="Arial" panose="020B0604020202020204" pitchFamily="34" charset="0"/>
              <a:buChar char="•"/>
            </a:pPr>
            <a:r>
              <a:rPr lang="en-US" sz="2400" dirty="0" err="1"/>
              <a:t>NYCConnectTemplate.dash</a:t>
            </a:r>
            <a:endParaRPr lang="en-US" sz="2400" dirty="0"/>
          </a:p>
          <a:p>
            <a:pPr marL="1028700" lvl="1" indent="-571500">
              <a:buFont typeface="Arial" panose="020B0604020202020204" pitchFamily="34" charset="0"/>
              <a:buChar char="•"/>
            </a:pPr>
            <a:r>
              <a:rPr lang="en-US" sz="2400" dirty="0" err="1"/>
              <a:t>lrmodel.R</a:t>
            </a:r>
            <a:endParaRPr lang="en-US" sz="2400" dirty="0"/>
          </a:p>
          <a:p>
            <a:pPr marL="1028700" lvl="1" indent="-571500">
              <a:buFont typeface="Arial" panose="020B0604020202020204" pitchFamily="34" charset="0"/>
              <a:buChar char="•"/>
            </a:pPr>
            <a:r>
              <a:rPr lang="en-US" sz="2400" dirty="0"/>
              <a:t>citibike.csv</a:t>
            </a:r>
          </a:p>
          <a:p>
            <a:pPr marL="1028700" lvl="1" indent="-571500">
              <a:buFont typeface="Arial" panose="020B0604020202020204" pitchFamily="34" charset="0"/>
              <a:buChar char="•"/>
            </a:pPr>
            <a:r>
              <a:rPr lang="en-US" sz="2400" dirty="0" err="1"/>
              <a:t>args</a:t>
            </a:r>
            <a:endParaRPr lang="en-US" sz="2400" dirty="0"/>
          </a:p>
          <a:p>
            <a:pPr marL="1028700" lvl="1" indent="-571500">
              <a:buFont typeface="Arial" panose="020B0604020202020204" pitchFamily="34" charset="0"/>
              <a:buChar char="•"/>
            </a:pPr>
            <a:endParaRPr lang="en-US" sz="2400" dirty="0"/>
          </a:p>
          <a:p>
            <a:pPr marL="1028700" lvl="1"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160188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318492"/>
            <a:ext cx="11625792" cy="6539508"/>
          </a:xfrm>
          <a:prstGeom prst="rect">
            <a:avLst/>
          </a:prstGeom>
        </p:spPr>
      </p:pic>
    </p:spTree>
    <p:extLst>
      <p:ext uri="{BB962C8B-B14F-4D97-AF65-F5344CB8AC3E}">
        <p14:creationId xmlns:p14="http://schemas.microsoft.com/office/powerpoint/2010/main" val="143209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8381" y="1702321"/>
            <a:ext cx="7862139" cy="8078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400" dirty="0">
              <a:solidFill>
                <a:schemeClr val="tx1"/>
              </a:solidFill>
              <a:latin typeface="Squada One" panose="02000000000000000000" pitchFamily="2" charset="0"/>
            </a:endParaRPr>
          </a:p>
        </p:txBody>
      </p:sp>
      <p:sp>
        <p:nvSpPr>
          <p:cNvPr id="3" name="Rectangle 2"/>
          <p:cNvSpPr/>
          <p:nvPr/>
        </p:nvSpPr>
        <p:spPr>
          <a:xfrm>
            <a:off x="436099" y="1223890"/>
            <a:ext cx="11437034" cy="4031873"/>
          </a:xfrm>
          <a:prstGeom prst="rect">
            <a:avLst/>
          </a:prstGeom>
        </p:spPr>
        <p:txBody>
          <a:bodyPr wrap="square">
            <a:spAutoFit/>
          </a:bodyPr>
          <a:lstStyle/>
          <a:p>
            <a:pPr marL="571500" indent="-571500">
              <a:buFont typeface="Arial" panose="020B0604020202020204" pitchFamily="34" charset="0"/>
              <a:buChar char="•"/>
            </a:pPr>
            <a:r>
              <a:rPr lang="en-US" sz="3200" dirty="0"/>
              <a:t>Please raise your hand if you ever developed in R</a:t>
            </a:r>
          </a:p>
          <a:p>
            <a:pPr marL="571500" indent="-571500">
              <a:buFont typeface="Arial" panose="020B0604020202020204" pitchFamily="34" charset="0"/>
              <a:buChar char="•"/>
            </a:pPr>
            <a:r>
              <a:rPr lang="en-US" sz="3200" dirty="0"/>
              <a:t>Please raise your hand if you ever developed in any statistical scripting environment (R, python, </a:t>
            </a:r>
            <a:r>
              <a:rPr lang="en-US" sz="3200" dirty="0" err="1"/>
              <a:t>Matlab</a:t>
            </a:r>
            <a:r>
              <a:rPr lang="en-US" sz="3200" dirty="0"/>
              <a:t>…)</a:t>
            </a:r>
          </a:p>
          <a:p>
            <a:pPr marL="571500" indent="-571500">
              <a:buFont typeface="Arial" panose="020B0604020202020204" pitchFamily="34" charset="0"/>
              <a:buChar char="•"/>
            </a:pPr>
            <a:r>
              <a:rPr lang="en-US" sz="3200" dirty="0"/>
              <a:t>Please raise your hand if you’re familiar with some Data Science common practices (data exploration, supervised/unsupervised learning, training\fitting a model, validation/testing….) </a:t>
            </a:r>
          </a:p>
          <a:p>
            <a:pPr marL="571500" indent="-571500">
              <a:buFont typeface="Arial" panose="020B0604020202020204" pitchFamily="34" charset="0"/>
              <a:buChar char="•"/>
            </a:pPr>
            <a:r>
              <a:rPr lang="en-US" sz="3200" dirty="0"/>
              <a:t>Please raise your hand if you have data scientists in your organization (or if you are one)</a:t>
            </a:r>
          </a:p>
        </p:txBody>
      </p:sp>
      <p:sp>
        <p:nvSpPr>
          <p:cNvPr id="8" name="TextBox 7"/>
          <p:cNvSpPr txBox="1"/>
          <p:nvPr/>
        </p:nvSpPr>
        <p:spPr>
          <a:xfrm>
            <a:off x="436099" y="201855"/>
            <a:ext cx="7736351" cy="830997"/>
          </a:xfrm>
          <a:prstGeom prst="rect">
            <a:avLst/>
          </a:prstGeom>
          <a:noFill/>
        </p:spPr>
        <p:txBody>
          <a:bodyPr wrap="square" rtlCol="0">
            <a:spAutoFit/>
          </a:bodyPr>
          <a:lstStyle/>
          <a:p>
            <a:r>
              <a:rPr lang="en-US" sz="4800" dirty="0"/>
              <a:t>R/Data Science short survey</a:t>
            </a:r>
          </a:p>
        </p:txBody>
      </p:sp>
    </p:spTree>
    <p:extLst>
      <p:ext uri="{BB962C8B-B14F-4D97-AF65-F5344CB8AC3E}">
        <p14:creationId xmlns:p14="http://schemas.microsoft.com/office/powerpoint/2010/main" val="110700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38381" y="1702321"/>
            <a:ext cx="7862139" cy="8078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400" dirty="0">
              <a:solidFill>
                <a:schemeClr val="tx1"/>
              </a:solidFill>
              <a:latin typeface="Squada One" panose="02000000000000000000" pitchFamily="2" charset="0"/>
            </a:endParaRPr>
          </a:p>
        </p:txBody>
      </p:sp>
      <p:sp>
        <p:nvSpPr>
          <p:cNvPr id="3" name="Rectangle 2"/>
          <p:cNvSpPr/>
          <p:nvPr/>
        </p:nvSpPr>
        <p:spPr>
          <a:xfrm>
            <a:off x="436099" y="1223890"/>
            <a:ext cx="11437034" cy="5509200"/>
          </a:xfrm>
          <a:prstGeom prst="rect">
            <a:avLst/>
          </a:prstGeom>
        </p:spPr>
        <p:txBody>
          <a:bodyPr wrap="square">
            <a:spAutoFit/>
          </a:bodyPr>
          <a:lstStyle/>
          <a:p>
            <a:pPr marL="571500" indent="-571500">
              <a:buFont typeface="Arial" panose="020B0604020202020204" pitchFamily="34" charset="0"/>
              <a:buChar char="•"/>
            </a:pPr>
            <a:r>
              <a:rPr lang="en-US" sz="3200" dirty="0"/>
              <a:t>R is an extremely rich open source interpreted programming language for statistics, data science and visualization</a:t>
            </a:r>
          </a:p>
          <a:p>
            <a:pPr marL="571500" indent="-571500">
              <a:buFont typeface="Arial" panose="020B0604020202020204" pitchFamily="34" charset="0"/>
              <a:buChar char="•"/>
            </a:pPr>
            <a:r>
              <a:rPr lang="en-US" sz="3200" dirty="0"/>
              <a:t>Over 5000 CRAN packages and many more community packages</a:t>
            </a:r>
          </a:p>
          <a:p>
            <a:pPr marL="571500" indent="-571500">
              <a:buFont typeface="Arial" panose="020B0604020202020204" pitchFamily="34" charset="0"/>
              <a:buChar char="•"/>
            </a:pPr>
            <a:r>
              <a:rPr lang="en-US" sz="3200" dirty="0"/>
              <a:t>It is widely used in many fields and organizations</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p>
          <a:p>
            <a:endParaRPr lang="en-US" sz="3200" dirty="0"/>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Rich documentation,</a:t>
            </a:r>
          </a:p>
          <a:p>
            <a:r>
              <a:rPr lang="en-US" sz="3200" dirty="0"/>
              <a:t>	many tutorials and online courses</a:t>
            </a:r>
          </a:p>
          <a:p>
            <a:pPr marL="1028700" lvl="1" indent="-571500">
              <a:buFont typeface="Arial" panose="020B0604020202020204" pitchFamily="34" charset="0"/>
              <a:buChar char="•"/>
            </a:pPr>
            <a:endParaRPr lang="en-US" sz="3200" dirty="0"/>
          </a:p>
        </p:txBody>
      </p:sp>
      <p:sp>
        <p:nvSpPr>
          <p:cNvPr id="8" name="TextBox 7"/>
          <p:cNvSpPr txBox="1"/>
          <p:nvPr/>
        </p:nvSpPr>
        <p:spPr>
          <a:xfrm>
            <a:off x="436099" y="201855"/>
            <a:ext cx="5998437" cy="830997"/>
          </a:xfrm>
          <a:prstGeom prst="rect">
            <a:avLst/>
          </a:prstGeom>
          <a:noFill/>
        </p:spPr>
        <p:txBody>
          <a:bodyPr wrap="square" rtlCol="0">
            <a:spAutoFit/>
          </a:bodyPr>
          <a:lstStyle/>
          <a:p>
            <a:r>
              <a:rPr lang="en-US" sz="4800" dirty="0"/>
              <a:t>What is R?</a:t>
            </a:r>
          </a:p>
        </p:txBody>
      </p:sp>
      <p:pic>
        <p:nvPicPr>
          <p:cNvPr id="4" name="Picture 3"/>
          <p:cNvPicPr>
            <a:picLocks noChangeAspect="1"/>
          </p:cNvPicPr>
          <p:nvPr/>
        </p:nvPicPr>
        <p:blipFill>
          <a:blip r:embed="rId3"/>
          <a:stretch>
            <a:fillRect/>
          </a:stretch>
        </p:blipFill>
        <p:spPr>
          <a:xfrm>
            <a:off x="2161319" y="3426051"/>
            <a:ext cx="2167659" cy="752580"/>
          </a:xfrm>
          <a:prstGeom prst="rect">
            <a:avLst/>
          </a:prstGeom>
        </p:spPr>
      </p:pic>
      <p:pic>
        <p:nvPicPr>
          <p:cNvPr id="5" name="Picture 4"/>
          <p:cNvPicPr>
            <a:picLocks noChangeAspect="1"/>
          </p:cNvPicPr>
          <p:nvPr/>
        </p:nvPicPr>
        <p:blipFill>
          <a:blip r:embed="rId4"/>
          <a:stretch>
            <a:fillRect/>
          </a:stretch>
        </p:blipFill>
        <p:spPr>
          <a:xfrm>
            <a:off x="4617447" y="3426051"/>
            <a:ext cx="2206436" cy="810209"/>
          </a:xfrm>
          <a:prstGeom prst="rect">
            <a:avLst/>
          </a:prstGeom>
        </p:spPr>
      </p:pic>
      <p:pic>
        <p:nvPicPr>
          <p:cNvPr id="6" name="Picture 5"/>
          <p:cNvPicPr>
            <a:picLocks noChangeAspect="1"/>
          </p:cNvPicPr>
          <p:nvPr/>
        </p:nvPicPr>
        <p:blipFill>
          <a:blip r:embed="rId5"/>
          <a:stretch>
            <a:fillRect/>
          </a:stretch>
        </p:blipFill>
        <p:spPr>
          <a:xfrm>
            <a:off x="2161319" y="4309789"/>
            <a:ext cx="2167659" cy="805104"/>
          </a:xfrm>
          <a:prstGeom prst="rect">
            <a:avLst/>
          </a:prstGeom>
        </p:spPr>
      </p:pic>
      <p:pic>
        <p:nvPicPr>
          <p:cNvPr id="9" name="Picture 8"/>
          <p:cNvPicPr>
            <a:picLocks noChangeAspect="1"/>
          </p:cNvPicPr>
          <p:nvPr/>
        </p:nvPicPr>
        <p:blipFill>
          <a:blip r:embed="rId6"/>
          <a:stretch>
            <a:fillRect/>
          </a:stretch>
        </p:blipFill>
        <p:spPr>
          <a:xfrm>
            <a:off x="4817660" y="4348711"/>
            <a:ext cx="2402006" cy="766182"/>
          </a:xfrm>
          <a:prstGeom prst="rect">
            <a:avLst/>
          </a:prstGeom>
        </p:spPr>
      </p:pic>
    </p:spTree>
    <p:extLst>
      <p:ext uri="{BB962C8B-B14F-4D97-AF65-F5344CB8AC3E}">
        <p14:creationId xmlns:p14="http://schemas.microsoft.com/office/powerpoint/2010/main" val="316744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913964" y="689713"/>
            <a:ext cx="6144311" cy="5668008"/>
          </a:xfrm>
          <a:prstGeom prst="rect">
            <a:avLst/>
          </a:prstGeom>
        </p:spPr>
      </p:pic>
      <p:sp>
        <p:nvSpPr>
          <p:cNvPr id="6" name="TextBox 5"/>
          <p:cNvSpPr txBox="1"/>
          <p:nvPr/>
        </p:nvSpPr>
        <p:spPr>
          <a:xfrm>
            <a:off x="533400" y="152400"/>
            <a:ext cx="5372100" cy="523220"/>
          </a:xfrm>
          <a:prstGeom prst="rect">
            <a:avLst/>
          </a:prstGeom>
          <a:noFill/>
        </p:spPr>
        <p:txBody>
          <a:bodyPr wrap="square" rtlCol="0">
            <a:spAutoFit/>
          </a:bodyPr>
          <a:lstStyle/>
          <a:p>
            <a:r>
              <a:rPr lang="en-US" sz="2800" dirty="0"/>
              <a:t>Data Mining Process Model</a:t>
            </a:r>
          </a:p>
        </p:txBody>
      </p:sp>
      <p:pic>
        <p:nvPicPr>
          <p:cNvPr id="2" name="Picture 1"/>
          <p:cNvPicPr>
            <a:picLocks noChangeAspect="1"/>
          </p:cNvPicPr>
          <p:nvPr/>
        </p:nvPicPr>
        <p:blipFill>
          <a:blip r:embed="rId4"/>
          <a:stretch>
            <a:fillRect/>
          </a:stretch>
        </p:blipFill>
        <p:spPr>
          <a:xfrm>
            <a:off x="306799" y="1226799"/>
            <a:ext cx="1998321" cy="2656943"/>
          </a:xfrm>
          <a:prstGeom prst="rect">
            <a:avLst/>
          </a:prstGeom>
        </p:spPr>
      </p:pic>
      <p:sp>
        <p:nvSpPr>
          <p:cNvPr id="3" name="Oval 2"/>
          <p:cNvSpPr/>
          <p:nvPr/>
        </p:nvSpPr>
        <p:spPr>
          <a:xfrm rot="1197674">
            <a:off x="3538427" y="1310831"/>
            <a:ext cx="5628813" cy="1693888"/>
          </a:xfrm>
          <a:prstGeom prst="ellipse">
            <a:avLst/>
          </a:prstGeom>
          <a:noFill/>
          <a:ln w="34925">
            <a:solidFill>
              <a:srgbClr val="FF94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peech Bubble: Oval 4"/>
          <p:cNvSpPr/>
          <p:nvPr/>
        </p:nvSpPr>
        <p:spPr>
          <a:xfrm>
            <a:off x="9058275" y="1469037"/>
            <a:ext cx="2274289" cy="914400"/>
          </a:xfrm>
          <a:prstGeom prst="wedgeEllipseCallout">
            <a:avLst>
              <a:gd name="adj1" fmla="val -43973"/>
              <a:gd name="adj2" fmla="val 110985"/>
            </a:avLst>
          </a:prstGeom>
          <a:noFill/>
          <a:ln w="254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667119" y="1708879"/>
            <a:ext cx="1334125" cy="400110"/>
          </a:xfrm>
          <a:prstGeom prst="rect">
            <a:avLst/>
          </a:prstGeom>
          <a:noFill/>
        </p:spPr>
        <p:txBody>
          <a:bodyPr wrap="square" rtlCol="0">
            <a:spAutoFit/>
          </a:bodyPr>
          <a:lstStyle/>
          <a:p>
            <a:r>
              <a:rPr lang="en-US" sz="2000" b="1" dirty="0">
                <a:solidFill>
                  <a:schemeClr val="accent1"/>
                </a:solidFill>
              </a:rPr>
              <a:t>&gt; 80%</a:t>
            </a:r>
          </a:p>
        </p:txBody>
      </p:sp>
    </p:spTree>
    <p:extLst>
      <p:ext uri="{BB962C8B-B14F-4D97-AF65-F5344CB8AC3E}">
        <p14:creationId xmlns:p14="http://schemas.microsoft.com/office/powerpoint/2010/main" val="226242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1088" y="201855"/>
            <a:ext cx="11929403" cy="523220"/>
          </a:xfrm>
          <a:prstGeom prst="rect">
            <a:avLst/>
          </a:prstGeom>
          <a:noFill/>
        </p:spPr>
        <p:txBody>
          <a:bodyPr wrap="square" rtlCol="0">
            <a:spAutoFit/>
          </a:bodyPr>
          <a:lstStyle/>
          <a:p>
            <a:r>
              <a:rPr lang="en-US" sz="2800" dirty="0">
                <a:solidFill>
                  <a:srgbClr val="444444"/>
                </a:solidFill>
              </a:rPr>
              <a:t>Basic Frontend R Code Integration Use-Case</a:t>
            </a:r>
          </a:p>
        </p:txBody>
      </p:sp>
      <p:pic>
        <p:nvPicPr>
          <p:cNvPr id="4" name="Picture 3"/>
          <p:cNvPicPr>
            <a:picLocks noChangeAspect="1"/>
          </p:cNvPicPr>
          <p:nvPr/>
        </p:nvPicPr>
        <p:blipFill>
          <a:blip r:embed="rId3"/>
          <a:stretch>
            <a:fillRect/>
          </a:stretch>
        </p:blipFill>
        <p:spPr>
          <a:xfrm>
            <a:off x="1020208" y="1393796"/>
            <a:ext cx="1193575" cy="1198330"/>
          </a:xfrm>
          <a:prstGeom prst="rect">
            <a:avLst/>
          </a:prstGeom>
        </p:spPr>
      </p:pic>
      <p:sp>
        <p:nvSpPr>
          <p:cNvPr id="6" name="TextBox 5"/>
          <p:cNvSpPr txBox="1"/>
          <p:nvPr/>
        </p:nvSpPr>
        <p:spPr>
          <a:xfrm>
            <a:off x="753666" y="898748"/>
            <a:ext cx="2060612" cy="369332"/>
          </a:xfrm>
          <a:prstGeom prst="rect">
            <a:avLst/>
          </a:prstGeom>
          <a:noFill/>
        </p:spPr>
        <p:txBody>
          <a:bodyPr wrap="square" rtlCol="0">
            <a:spAutoFit/>
          </a:bodyPr>
          <a:lstStyle/>
          <a:p>
            <a:r>
              <a:rPr lang="en-US" dirty="0"/>
              <a:t>1. Setup R Server</a:t>
            </a:r>
          </a:p>
        </p:txBody>
      </p:sp>
      <p:pic>
        <p:nvPicPr>
          <p:cNvPr id="7" name="Picture 6"/>
          <p:cNvPicPr>
            <a:picLocks noChangeAspect="1"/>
          </p:cNvPicPr>
          <p:nvPr/>
        </p:nvPicPr>
        <p:blipFill>
          <a:blip r:embed="rId4"/>
          <a:stretch>
            <a:fillRect/>
          </a:stretch>
        </p:blipFill>
        <p:spPr>
          <a:xfrm>
            <a:off x="4055448" y="1393796"/>
            <a:ext cx="1621784" cy="1187904"/>
          </a:xfrm>
          <a:prstGeom prst="rect">
            <a:avLst/>
          </a:prstGeom>
        </p:spPr>
      </p:pic>
      <p:sp>
        <p:nvSpPr>
          <p:cNvPr id="9" name="TextBox 8"/>
          <p:cNvSpPr txBox="1"/>
          <p:nvPr/>
        </p:nvSpPr>
        <p:spPr>
          <a:xfrm>
            <a:off x="3673453" y="882720"/>
            <a:ext cx="2862853" cy="369332"/>
          </a:xfrm>
          <a:prstGeom prst="rect">
            <a:avLst/>
          </a:prstGeom>
          <a:noFill/>
        </p:spPr>
        <p:txBody>
          <a:bodyPr wrap="square" rtlCol="0">
            <a:spAutoFit/>
          </a:bodyPr>
          <a:lstStyle/>
          <a:p>
            <a:r>
              <a:rPr lang="en-US" dirty="0"/>
              <a:t>2. Install and load </a:t>
            </a:r>
            <a:r>
              <a:rPr lang="en-US" dirty="0" err="1"/>
              <a:t>Rserve</a:t>
            </a:r>
            <a:r>
              <a:rPr lang="en-US" dirty="0"/>
              <a:t>()</a:t>
            </a:r>
          </a:p>
        </p:txBody>
      </p:sp>
      <p:sp>
        <p:nvSpPr>
          <p:cNvPr id="12" name="TextBox 11"/>
          <p:cNvSpPr txBox="1"/>
          <p:nvPr/>
        </p:nvSpPr>
        <p:spPr>
          <a:xfrm>
            <a:off x="6692298" y="924388"/>
            <a:ext cx="2862853" cy="369332"/>
          </a:xfrm>
          <a:prstGeom prst="rect">
            <a:avLst/>
          </a:prstGeom>
          <a:noFill/>
        </p:spPr>
        <p:txBody>
          <a:bodyPr wrap="square" rtlCol="0">
            <a:spAutoFit/>
          </a:bodyPr>
          <a:lstStyle/>
          <a:p>
            <a:r>
              <a:rPr lang="en-US" dirty="0"/>
              <a:t>3. Develop R Script</a:t>
            </a:r>
          </a:p>
        </p:txBody>
      </p:sp>
      <p:sp>
        <p:nvSpPr>
          <p:cNvPr id="16" name="TextBox 15"/>
          <p:cNvSpPr txBox="1"/>
          <p:nvPr/>
        </p:nvSpPr>
        <p:spPr>
          <a:xfrm>
            <a:off x="5502085" y="2993912"/>
            <a:ext cx="3451300" cy="369332"/>
          </a:xfrm>
          <a:prstGeom prst="rect">
            <a:avLst/>
          </a:prstGeom>
          <a:noFill/>
        </p:spPr>
        <p:txBody>
          <a:bodyPr wrap="square" rtlCol="0">
            <a:spAutoFit/>
          </a:bodyPr>
          <a:lstStyle/>
          <a:p>
            <a:r>
              <a:rPr lang="en-US" dirty="0"/>
              <a:t>5. Develop advanced formula</a:t>
            </a:r>
          </a:p>
        </p:txBody>
      </p:sp>
      <p:sp>
        <p:nvSpPr>
          <p:cNvPr id="23" name="TextBox 22"/>
          <p:cNvSpPr txBox="1"/>
          <p:nvPr/>
        </p:nvSpPr>
        <p:spPr>
          <a:xfrm>
            <a:off x="352545" y="3056283"/>
            <a:ext cx="2862853" cy="369332"/>
          </a:xfrm>
          <a:prstGeom prst="rect">
            <a:avLst/>
          </a:prstGeom>
          <a:noFill/>
        </p:spPr>
        <p:txBody>
          <a:bodyPr wrap="square" rtlCol="0">
            <a:spAutoFit/>
          </a:bodyPr>
          <a:lstStyle/>
          <a:p>
            <a:r>
              <a:rPr lang="en-US" dirty="0"/>
              <a:t>4. Create a widget</a:t>
            </a:r>
          </a:p>
        </p:txBody>
      </p:sp>
      <p:pic>
        <p:nvPicPr>
          <p:cNvPr id="24" name="Picture 23">
            <a:hlinkClick r:id="rId5" action="ppaction://hlinksldjump"/>
          </p:cNvPr>
          <p:cNvPicPr>
            <a:picLocks noChangeAspect="1"/>
          </p:cNvPicPr>
          <p:nvPr/>
        </p:nvPicPr>
        <p:blipFill>
          <a:blip r:embed="rId6"/>
          <a:stretch>
            <a:fillRect/>
          </a:stretch>
        </p:blipFill>
        <p:spPr>
          <a:xfrm>
            <a:off x="5015510" y="3544963"/>
            <a:ext cx="5087060" cy="1971950"/>
          </a:xfrm>
          <a:prstGeom prst="rect">
            <a:avLst/>
          </a:prstGeom>
        </p:spPr>
      </p:pic>
      <p:sp>
        <p:nvSpPr>
          <p:cNvPr id="25" name="Right Arrow 24"/>
          <p:cNvSpPr/>
          <p:nvPr/>
        </p:nvSpPr>
        <p:spPr>
          <a:xfrm>
            <a:off x="2894275" y="1908313"/>
            <a:ext cx="453224" cy="326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6189092" y="1889311"/>
            <a:ext cx="453224" cy="326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4247322" y="4204934"/>
            <a:ext cx="453224" cy="326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125933" y="4248133"/>
            <a:ext cx="310165" cy="326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6803729" y="1368388"/>
            <a:ext cx="5287617" cy="1358909"/>
          </a:xfrm>
          <a:prstGeom prst="rect">
            <a:avLst/>
          </a:prstGeom>
        </p:spPr>
      </p:pic>
      <p:sp>
        <p:nvSpPr>
          <p:cNvPr id="3" name="TextBox 2">
            <a:hlinkClick r:id="rId5" action="ppaction://hlinksldjump"/>
          </p:cNvPr>
          <p:cNvSpPr txBox="1"/>
          <p:nvPr/>
        </p:nvSpPr>
        <p:spPr>
          <a:xfrm>
            <a:off x="352545" y="6024072"/>
            <a:ext cx="667663"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t>Next</a:t>
            </a:r>
          </a:p>
        </p:txBody>
      </p:sp>
      <p:pic>
        <p:nvPicPr>
          <p:cNvPr id="5" name="Picture 4"/>
          <p:cNvPicPr>
            <a:picLocks noChangeAspect="1"/>
          </p:cNvPicPr>
          <p:nvPr/>
        </p:nvPicPr>
        <p:blipFill>
          <a:blip r:embed="rId8"/>
          <a:stretch>
            <a:fillRect/>
          </a:stretch>
        </p:blipFill>
        <p:spPr>
          <a:xfrm>
            <a:off x="751062" y="3544963"/>
            <a:ext cx="3451312" cy="1971950"/>
          </a:xfrm>
          <a:prstGeom prst="rect">
            <a:avLst/>
          </a:prstGeom>
        </p:spPr>
      </p:pic>
      <p:sp>
        <p:nvSpPr>
          <p:cNvPr id="21" name="Rectangle 20"/>
          <p:cNvSpPr/>
          <p:nvPr/>
        </p:nvSpPr>
        <p:spPr>
          <a:xfrm>
            <a:off x="3120887" y="3857551"/>
            <a:ext cx="1039293" cy="1659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randombar(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randombar(horizontal)">
                                      <p:cBhvr>
                                        <p:cTn id="47" dur="500"/>
                                        <p:tgtEl>
                                          <p:spTgt spid="28"/>
                                        </p:tgtEl>
                                      </p:cBhvr>
                                    </p:animEffect>
                                  </p:childTnLst>
                                </p:cTn>
                              </p:par>
                              <p:par>
                                <p:cTn id="48" presetID="14" presetClass="entr" presetSubtype="1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randombar(horizontal)">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1"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randombar(horizontal)">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randombar(horizontal)">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randombar(horizontal)">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randombar(horizontal)">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6" grpId="0"/>
      <p:bldP spid="23" grpId="0"/>
      <p:bldP spid="25" grpId="0" animBg="1"/>
      <p:bldP spid="26" grpId="0" animBg="1"/>
      <p:bldP spid="27" grpId="0" animBg="1"/>
      <p:bldP spid="28" grpId="0" animBg="1"/>
      <p:bldP spid="21" grpId="0" animBg="1"/>
      <p:bldP spid="21"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60513</TotalTime>
  <Words>1132</Words>
  <Application>Microsoft Office PowerPoint</Application>
  <PresentationFormat>Widescreen</PresentationFormat>
  <Paragraphs>198</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Squada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dc:creator>
  <cp:lastModifiedBy>Nir Regev</cp:lastModifiedBy>
  <cp:revision>977</cp:revision>
  <dcterms:created xsi:type="dcterms:W3CDTF">2015-02-23T10:51:47Z</dcterms:created>
  <dcterms:modified xsi:type="dcterms:W3CDTF">2017-05-24T12:53:17Z</dcterms:modified>
</cp:coreProperties>
</file>