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  <p:sldId id="268" r:id="rId4"/>
    <p:sldId id="269" r:id="rId5"/>
    <p:sldId id="263" r:id="rId6"/>
    <p:sldId id="270" r:id="rId7"/>
    <p:sldId id="267" r:id="rId8"/>
    <p:sldId id="271" r:id="rId9"/>
    <p:sldId id="273" r:id="rId10"/>
    <p:sldId id="272" r:id="rId11"/>
    <p:sldId id="258" r:id="rId12"/>
    <p:sldId id="274" r:id="rId13"/>
    <p:sldId id="275" r:id="rId14"/>
    <p:sldId id="276" r:id="rId15"/>
    <p:sldId id="259" r:id="rId16"/>
    <p:sldId id="280" r:id="rId17"/>
    <p:sldId id="260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400" y="2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B471AA-77C3-4C9E-8A0D-D77C2BD7DE85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AF1B388-57D0-4874-AD7F-2541DF06EA56}">
      <dgm:prSet/>
      <dgm:spPr/>
      <dgm:t>
        <a:bodyPr/>
        <a:lstStyle/>
        <a:p>
          <a:pPr rtl="1"/>
          <a:r>
            <a:rPr lang="he-IL" dirty="0"/>
            <a:t>רעלת הריון, יתר לחץ דם הריוני הם סיבוכי הריון חמורים המופיעים אחרי שבוע 20.</a:t>
          </a:r>
          <a:endParaRPr lang="en-US" dirty="0"/>
        </a:p>
      </dgm:t>
    </dgm:pt>
    <dgm:pt modelId="{525A34B7-B7F2-4D03-93D0-D882EE0496F0}" type="parTrans" cxnId="{C6C82A1A-C8A6-4AAE-8289-A38B341B41AA}">
      <dgm:prSet/>
      <dgm:spPr/>
      <dgm:t>
        <a:bodyPr/>
        <a:lstStyle/>
        <a:p>
          <a:endParaRPr lang="en-US"/>
        </a:p>
      </dgm:t>
    </dgm:pt>
    <dgm:pt modelId="{8C3EB634-D2DA-43E8-BE94-8E42848BE1EF}" type="sibTrans" cxnId="{C6C82A1A-C8A6-4AAE-8289-A38B341B41AA}">
      <dgm:prSet/>
      <dgm:spPr/>
      <dgm:t>
        <a:bodyPr/>
        <a:lstStyle/>
        <a:p>
          <a:endParaRPr lang="en-US"/>
        </a:p>
      </dgm:t>
    </dgm:pt>
    <dgm:pt modelId="{989180A3-3FA1-4C5A-8E89-AA14C1B98C55}">
      <dgm:prSet/>
      <dgm:spPr/>
      <dgm:t>
        <a:bodyPr/>
        <a:lstStyle/>
        <a:p>
          <a:pPr algn="r" rtl="1"/>
          <a:r>
            <a:rPr lang="he-IL" dirty="0"/>
            <a:t>ניתן למנוע את הסיבוכים בעזרת איתור מוקדם (סביב שבוע 15) ומתן טיפול מונע.</a:t>
          </a:r>
          <a:endParaRPr lang="en-US" dirty="0"/>
        </a:p>
      </dgm:t>
    </dgm:pt>
    <dgm:pt modelId="{CB3C9E00-A042-4A7D-970E-AE4F958E443E}" type="parTrans" cxnId="{6909F089-14DD-42C8-8543-313B2B90BE21}">
      <dgm:prSet/>
      <dgm:spPr/>
      <dgm:t>
        <a:bodyPr/>
        <a:lstStyle/>
        <a:p>
          <a:endParaRPr lang="en-US"/>
        </a:p>
      </dgm:t>
    </dgm:pt>
    <dgm:pt modelId="{4C2D1708-742D-46B3-B0B5-71EAD5263B6A}" type="sibTrans" cxnId="{6909F089-14DD-42C8-8543-313B2B90BE21}">
      <dgm:prSet/>
      <dgm:spPr/>
      <dgm:t>
        <a:bodyPr/>
        <a:lstStyle/>
        <a:p>
          <a:endParaRPr lang="en-US"/>
        </a:p>
      </dgm:t>
    </dgm:pt>
    <dgm:pt modelId="{E01AD3DB-0222-4D79-BF72-2D84A6E26F49}">
      <dgm:prSet/>
      <dgm:spPr/>
      <dgm:t>
        <a:bodyPr/>
        <a:lstStyle/>
        <a:p>
          <a:pPr algn="r"/>
          <a:r>
            <a:rPr lang="he-IL" dirty="0"/>
            <a:t>המטרה העסקית: להציע מודל לבחירת נשים המתאימות ביותרלקבלת הטיפול.</a:t>
          </a:r>
          <a:endParaRPr lang="en-US" dirty="0"/>
        </a:p>
      </dgm:t>
    </dgm:pt>
    <dgm:pt modelId="{9F29398D-0A9E-4F6F-808D-564C187F28D9}" type="parTrans" cxnId="{3536D1FD-0A72-42B6-86D0-51998A0F824A}">
      <dgm:prSet/>
      <dgm:spPr/>
      <dgm:t>
        <a:bodyPr/>
        <a:lstStyle/>
        <a:p>
          <a:endParaRPr lang="en-US"/>
        </a:p>
      </dgm:t>
    </dgm:pt>
    <dgm:pt modelId="{A69DC070-B583-4C4D-A9C6-BA152F88EA37}" type="sibTrans" cxnId="{3536D1FD-0A72-42B6-86D0-51998A0F824A}">
      <dgm:prSet/>
      <dgm:spPr/>
      <dgm:t>
        <a:bodyPr/>
        <a:lstStyle/>
        <a:p>
          <a:endParaRPr lang="en-US"/>
        </a:p>
      </dgm:t>
    </dgm:pt>
    <dgm:pt modelId="{EFC9BCA8-DB51-49B0-A9EB-E492B4FF937A}">
      <dgm:prSet/>
      <dgm:spPr/>
      <dgm:t>
        <a:bodyPr/>
        <a:lstStyle/>
        <a:p>
          <a:pPr algn="r" rtl="1"/>
          <a:r>
            <a:rPr lang="he-IL" dirty="0"/>
            <a:t>הפניה לבדיקה יקרה תוך עמידה בתקציב, תוך כדי זיהויי של מרב המקרים האמיתיים בסיכון.</a:t>
          </a:r>
          <a:endParaRPr lang="en-US" dirty="0"/>
        </a:p>
      </dgm:t>
    </dgm:pt>
    <dgm:pt modelId="{2F426EE2-DD01-4CA5-8F6A-9B72EE6C28F6}" type="parTrans" cxnId="{562BD134-5642-4E02-A1A7-5FA5FB73E489}">
      <dgm:prSet/>
      <dgm:spPr/>
      <dgm:t>
        <a:bodyPr/>
        <a:lstStyle/>
        <a:p>
          <a:endParaRPr lang="en-US"/>
        </a:p>
      </dgm:t>
    </dgm:pt>
    <dgm:pt modelId="{AF3ADDC1-AC21-4FE8-95B9-9549D6118912}" type="sibTrans" cxnId="{562BD134-5642-4E02-A1A7-5FA5FB73E489}">
      <dgm:prSet/>
      <dgm:spPr/>
      <dgm:t>
        <a:bodyPr/>
        <a:lstStyle/>
        <a:p>
          <a:endParaRPr lang="en-US"/>
        </a:p>
      </dgm:t>
    </dgm:pt>
    <dgm:pt modelId="{45CDAA82-571A-4BE9-9E35-813461ACF4EC}">
      <dgm:prSet/>
      <dgm:spPr/>
      <dgm:t>
        <a:bodyPr/>
        <a:lstStyle/>
        <a:p>
          <a:pPr algn="r" rtl="1"/>
          <a:endParaRPr lang="en-US" dirty="0"/>
        </a:p>
      </dgm:t>
    </dgm:pt>
    <dgm:pt modelId="{B8AEE6FC-EBCE-4089-8B0B-787F71EC008C}" type="parTrans" cxnId="{A34A9485-CDA4-4C49-AFAE-CA59B392982F}">
      <dgm:prSet/>
      <dgm:spPr/>
      <dgm:t>
        <a:bodyPr/>
        <a:lstStyle/>
        <a:p>
          <a:endParaRPr lang="en-US"/>
        </a:p>
      </dgm:t>
    </dgm:pt>
    <dgm:pt modelId="{7ADFB481-99CA-4E0D-BC2C-C77133D4ACE5}" type="sibTrans" cxnId="{A34A9485-CDA4-4C49-AFAE-CA59B392982F}">
      <dgm:prSet/>
      <dgm:spPr/>
      <dgm:t>
        <a:bodyPr/>
        <a:lstStyle/>
        <a:p>
          <a:endParaRPr lang="en-US"/>
        </a:p>
      </dgm:t>
    </dgm:pt>
    <dgm:pt modelId="{069B9499-2F6C-4348-BEA0-13253ED894D4}" type="pres">
      <dgm:prSet presAssocID="{5DB471AA-77C3-4C9E-8A0D-D77C2BD7DE85}" presName="vert0" presStyleCnt="0">
        <dgm:presLayoutVars>
          <dgm:dir/>
          <dgm:animOne val="branch"/>
          <dgm:animLvl val="lvl"/>
        </dgm:presLayoutVars>
      </dgm:prSet>
      <dgm:spPr/>
    </dgm:pt>
    <dgm:pt modelId="{A84246BC-C4E9-4F8D-87C8-A893AB381F83}" type="pres">
      <dgm:prSet presAssocID="{4AF1B388-57D0-4874-AD7F-2541DF06EA56}" presName="thickLine" presStyleLbl="alignNode1" presStyleIdx="0" presStyleCnt="5"/>
      <dgm:spPr/>
    </dgm:pt>
    <dgm:pt modelId="{4B0B2EFF-0A0B-4D44-A9E2-D92F4C64DC9E}" type="pres">
      <dgm:prSet presAssocID="{4AF1B388-57D0-4874-AD7F-2541DF06EA56}" presName="horz1" presStyleCnt="0"/>
      <dgm:spPr/>
    </dgm:pt>
    <dgm:pt modelId="{F78BF083-59DA-4A47-99E4-D2B40B07C8EF}" type="pres">
      <dgm:prSet presAssocID="{4AF1B388-57D0-4874-AD7F-2541DF06EA56}" presName="tx1" presStyleLbl="revTx" presStyleIdx="0" presStyleCnt="5"/>
      <dgm:spPr/>
    </dgm:pt>
    <dgm:pt modelId="{DB17BB47-1416-4428-A023-813DAF4B5C65}" type="pres">
      <dgm:prSet presAssocID="{4AF1B388-57D0-4874-AD7F-2541DF06EA56}" presName="vert1" presStyleCnt="0"/>
      <dgm:spPr/>
    </dgm:pt>
    <dgm:pt modelId="{C7D607DB-A567-4767-B5F3-193D82DAF93E}" type="pres">
      <dgm:prSet presAssocID="{989180A3-3FA1-4C5A-8E89-AA14C1B98C55}" presName="thickLine" presStyleLbl="alignNode1" presStyleIdx="1" presStyleCnt="5"/>
      <dgm:spPr/>
    </dgm:pt>
    <dgm:pt modelId="{F6A8828A-FDA9-474D-972A-D53C1BAF1D1F}" type="pres">
      <dgm:prSet presAssocID="{989180A3-3FA1-4C5A-8E89-AA14C1B98C55}" presName="horz1" presStyleCnt="0"/>
      <dgm:spPr/>
    </dgm:pt>
    <dgm:pt modelId="{22CB3ADD-79A3-47D2-9A3A-6EA83A2401CA}" type="pres">
      <dgm:prSet presAssocID="{989180A3-3FA1-4C5A-8E89-AA14C1B98C55}" presName="tx1" presStyleLbl="revTx" presStyleIdx="1" presStyleCnt="5"/>
      <dgm:spPr/>
    </dgm:pt>
    <dgm:pt modelId="{FDBCB0A9-8FE1-483C-916B-B065B58A542C}" type="pres">
      <dgm:prSet presAssocID="{989180A3-3FA1-4C5A-8E89-AA14C1B98C55}" presName="vert1" presStyleCnt="0"/>
      <dgm:spPr/>
    </dgm:pt>
    <dgm:pt modelId="{52FADFEA-778E-4348-843D-BFA8957E90C5}" type="pres">
      <dgm:prSet presAssocID="{E01AD3DB-0222-4D79-BF72-2D84A6E26F49}" presName="thickLine" presStyleLbl="alignNode1" presStyleIdx="2" presStyleCnt="5"/>
      <dgm:spPr/>
    </dgm:pt>
    <dgm:pt modelId="{B62059EF-A192-41EB-A7D7-32BDBB93AE80}" type="pres">
      <dgm:prSet presAssocID="{E01AD3DB-0222-4D79-BF72-2D84A6E26F49}" presName="horz1" presStyleCnt="0"/>
      <dgm:spPr/>
    </dgm:pt>
    <dgm:pt modelId="{C72B76ED-60D1-4F04-ABA3-3AF46412B860}" type="pres">
      <dgm:prSet presAssocID="{E01AD3DB-0222-4D79-BF72-2D84A6E26F49}" presName="tx1" presStyleLbl="revTx" presStyleIdx="2" presStyleCnt="5"/>
      <dgm:spPr/>
    </dgm:pt>
    <dgm:pt modelId="{4863C347-6665-40C1-A9D5-3DF3024C5F38}" type="pres">
      <dgm:prSet presAssocID="{E01AD3DB-0222-4D79-BF72-2D84A6E26F49}" presName="vert1" presStyleCnt="0"/>
      <dgm:spPr/>
    </dgm:pt>
    <dgm:pt modelId="{5C09B64A-9DA9-4836-A306-2155924715B3}" type="pres">
      <dgm:prSet presAssocID="{EFC9BCA8-DB51-49B0-A9EB-E492B4FF937A}" presName="thickLine" presStyleLbl="alignNode1" presStyleIdx="3" presStyleCnt="5"/>
      <dgm:spPr/>
    </dgm:pt>
    <dgm:pt modelId="{54F7B55B-E135-4147-8B69-D71B8FB5B5BE}" type="pres">
      <dgm:prSet presAssocID="{EFC9BCA8-DB51-49B0-A9EB-E492B4FF937A}" presName="horz1" presStyleCnt="0"/>
      <dgm:spPr/>
    </dgm:pt>
    <dgm:pt modelId="{F6EE97D2-5733-41C3-9E95-A915A18BAB43}" type="pres">
      <dgm:prSet presAssocID="{EFC9BCA8-DB51-49B0-A9EB-E492B4FF937A}" presName="tx1" presStyleLbl="revTx" presStyleIdx="3" presStyleCnt="5"/>
      <dgm:spPr/>
    </dgm:pt>
    <dgm:pt modelId="{80534371-7889-4BFC-B16F-D221BF463B7A}" type="pres">
      <dgm:prSet presAssocID="{EFC9BCA8-DB51-49B0-A9EB-E492B4FF937A}" presName="vert1" presStyleCnt="0"/>
      <dgm:spPr/>
    </dgm:pt>
    <dgm:pt modelId="{70FA7390-52D0-440F-97D7-436FD7AE9166}" type="pres">
      <dgm:prSet presAssocID="{45CDAA82-571A-4BE9-9E35-813461ACF4EC}" presName="thickLine" presStyleLbl="alignNode1" presStyleIdx="4" presStyleCnt="5"/>
      <dgm:spPr/>
    </dgm:pt>
    <dgm:pt modelId="{70A5E7EE-A524-4157-92CA-739B4C9FDF4C}" type="pres">
      <dgm:prSet presAssocID="{45CDAA82-571A-4BE9-9E35-813461ACF4EC}" presName="horz1" presStyleCnt="0"/>
      <dgm:spPr/>
    </dgm:pt>
    <dgm:pt modelId="{545272CE-34F0-4910-917B-60C8C7C27CD4}" type="pres">
      <dgm:prSet presAssocID="{45CDAA82-571A-4BE9-9E35-813461ACF4EC}" presName="tx1" presStyleLbl="revTx" presStyleIdx="4" presStyleCnt="5"/>
      <dgm:spPr/>
    </dgm:pt>
    <dgm:pt modelId="{669A5C97-B228-4CE1-9904-A2AFDA44023C}" type="pres">
      <dgm:prSet presAssocID="{45CDAA82-571A-4BE9-9E35-813461ACF4EC}" presName="vert1" presStyleCnt="0"/>
      <dgm:spPr/>
    </dgm:pt>
  </dgm:ptLst>
  <dgm:cxnLst>
    <dgm:cxn modelId="{6B543C07-A30D-4612-A539-1AE629060014}" type="presOf" srcId="{E01AD3DB-0222-4D79-BF72-2D84A6E26F49}" destId="{C72B76ED-60D1-4F04-ABA3-3AF46412B860}" srcOrd="0" destOrd="0" presId="urn:microsoft.com/office/officeart/2008/layout/LinedList"/>
    <dgm:cxn modelId="{C6C82A1A-C8A6-4AAE-8289-A38B341B41AA}" srcId="{5DB471AA-77C3-4C9E-8A0D-D77C2BD7DE85}" destId="{4AF1B388-57D0-4874-AD7F-2541DF06EA56}" srcOrd="0" destOrd="0" parTransId="{525A34B7-B7F2-4D03-93D0-D882EE0496F0}" sibTransId="{8C3EB634-D2DA-43E8-BE94-8E42848BE1EF}"/>
    <dgm:cxn modelId="{562BD134-5642-4E02-A1A7-5FA5FB73E489}" srcId="{5DB471AA-77C3-4C9E-8A0D-D77C2BD7DE85}" destId="{EFC9BCA8-DB51-49B0-A9EB-E492B4FF937A}" srcOrd="3" destOrd="0" parTransId="{2F426EE2-DD01-4CA5-8F6A-9B72EE6C28F6}" sibTransId="{AF3ADDC1-AC21-4FE8-95B9-9549D6118912}"/>
    <dgm:cxn modelId="{BA3BE13D-A9C3-4185-899A-E6787E872387}" type="presOf" srcId="{989180A3-3FA1-4C5A-8E89-AA14C1B98C55}" destId="{22CB3ADD-79A3-47D2-9A3A-6EA83A2401CA}" srcOrd="0" destOrd="0" presId="urn:microsoft.com/office/officeart/2008/layout/LinedList"/>
    <dgm:cxn modelId="{B9ADB362-D5F1-443B-94A7-9110BC551E1D}" type="presOf" srcId="{5DB471AA-77C3-4C9E-8A0D-D77C2BD7DE85}" destId="{069B9499-2F6C-4348-BEA0-13253ED894D4}" srcOrd="0" destOrd="0" presId="urn:microsoft.com/office/officeart/2008/layout/LinedList"/>
    <dgm:cxn modelId="{D2E6187D-1330-4239-9801-A342C53F3FF6}" type="presOf" srcId="{EFC9BCA8-DB51-49B0-A9EB-E492B4FF937A}" destId="{F6EE97D2-5733-41C3-9E95-A915A18BAB43}" srcOrd="0" destOrd="0" presId="urn:microsoft.com/office/officeart/2008/layout/LinedList"/>
    <dgm:cxn modelId="{A34A9485-CDA4-4C49-AFAE-CA59B392982F}" srcId="{5DB471AA-77C3-4C9E-8A0D-D77C2BD7DE85}" destId="{45CDAA82-571A-4BE9-9E35-813461ACF4EC}" srcOrd="4" destOrd="0" parTransId="{B8AEE6FC-EBCE-4089-8B0B-787F71EC008C}" sibTransId="{7ADFB481-99CA-4E0D-BC2C-C77133D4ACE5}"/>
    <dgm:cxn modelId="{6909F089-14DD-42C8-8543-313B2B90BE21}" srcId="{5DB471AA-77C3-4C9E-8A0D-D77C2BD7DE85}" destId="{989180A3-3FA1-4C5A-8E89-AA14C1B98C55}" srcOrd="1" destOrd="0" parTransId="{CB3C9E00-A042-4A7D-970E-AE4F958E443E}" sibTransId="{4C2D1708-742D-46B3-B0B5-71EAD5263B6A}"/>
    <dgm:cxn modelId="{ADD17EA5-C91D-42BC-8A9D-80065927B06F}" type="presOf" srcId="{45CDAA82-571A-4BE9-9E35-813461ACF4EC}" destId="{545272CE-34F0-4910-917B-60C8C7C27CD4}" srcOrd="0" destOrd="0" presId="urn:microsoft.com/office/officeart/2008/layout/LinedList"/>
    <dgm:cxn modelId="{3FD6B1F9-8BF6-4CBB-A1E6-80F351B3FBC5}" type="presOf" srcId="{4AF1B388-57D0-4874-AD7F-2541DF06EA56}" destId="{F78BF083-59DA-4A47-99E4-D2B40B07C8EF}" srcOrd="0" destOrd="0" presId="urn:microsoft.com/office/officeart/2008/layout/LinedList"/>
    <dgm:cxn modelId="{3536D1FD-0A72-42B6-86D0-51998A0F824A}" srcId="{5DB471AA-77C3-4C9E-8A0D-D77C2BD7DE85}" destId="{E01AD3DB-0222-4D79-BF72-2D84A6E26F49}" srcOrd="2" destOrd="0" parTransId="{9F29398D-0A9E-4F6F-808D-564C187F28D9}" sibTransId="{A69DC070-B583-4C4D-A9C6-BA152F88EA37}"/>
    <dgm:cxn modelId="{31DACF06-A058-4731-BF56-AEC836FB75FD}" type="presParOf" srcId="{069B9499-2F6C-4348-BEA0-13253ED894D4}" destId="{A84246BC-C4E9-4F8D-87C8-A893AB381F83}" srcOrd="0" destOrd="0" presId="urn:microsoft.com/office/officeart/2008/layout/LinedList"/>
    <dgm:cxn modelId="{C0CEE343-B252-47E1-993F-07A155840BD1}" type="presParOf" srcId="{069B9499-2F6C-4348-BEA0-13253ED894D4}" destId="{4B0B2EFF-0A0B-4D44-A9E2-D92F4C64DC9E}" srcOrd="1" destOrd="0" presId="urn:microsoft.com/office/officeart/2008/layout/LinedList"/>
    <dgm:cxn modelId="{7E69E115-586B-4E63-B62F-85289EA23F7C}" type="presParOf" srcId="{4B0B2EFF-0A0B-4D44-A9E2-D92F4C64DC9E}" destId="{F78BF083-59DA-4A47-99E4-D2B40B07C8EF}" srcOrd="0" destOrd="0" presId="urn:microsoft.com/office/officeart/2008/layout/LinedList"/>
    <dgm:cxn modelId="{E6F0CC9A-BB59-4877-BD6F-750E0862F3A2}" type="presParOf" srcId="{4B0B2EFF-0A0B-4D44-A9E2-D92F4C64DC9E}" destId="{DB17BB47-1416-4428-A023-813DAF4B5C65}" srcOrd="1" destOrd="0" presId="urn:microsoft.com/office/officeart/2008/layout/LinedList"/>
    <dgm:cxn modelId="{45972939-A6B4-4002-AE9C-2FDB5B2282CD}" type="presParOf" srcId="{069B9499-2F6C-4348-BEA0-13253ED894D4}" destId="{C7D607DB-A567-4767-B5F3-193D82DAF93E}" srcOrd="2" destOrd="0" presId="urn:microsoft.com/office/officeart/2008/layout/LinedList"/>
    <dgm:cxn modelId="{15AFFE03-A02D-4FB7-9723-4230A149ADE7}" type="presParOf" srcId="{069B9499-2F6C-4348-BEA0-13253ED894D4}" destId="{F6A8828A-FDA9-474D-972A-D53C1BAF1D1F}" srcOrd="3" destOrd="0" presId="urn:microsoft.com/office/officeart/2008/layout/LinedList"/>
    <dgm:cxn modelId="{E47235B7-556B-4364-9737-A2A3302E2078}" type="presParOf" srcId="{F6A8828A-FDA9-474D-972A-D53C1BAF1D1F}" destId="{22CB3ADD-79A3-47D2-9A3A-6EA83A2401CA}" srcOrd="0" destOrd="0" presId="urn:microsoft.com/office/officeart/2008/layout/LinedList"/>
    <dgm:cxn modelId="{F767582A-340A-46BD-8898-900E13E9FFA1}" type="presParOf" srcId="{F6A8828A-FDA9-474D-972A-D53C1BAF1D1F}" destId="{FDBCB0A9-8FE1-483C-916B-B065B58A542C}" srcOrd="1" destOrd="0" presId="urn:microsoft.com/office/officeart/2008/layout/LinedList"/>
    <dgm:cxn modelId="{A0A46083-8717-486A-B1F9-BDFB1F5DB66D}" type="presParOf" srcId="{069B9499-2F6C-4348-BEA0-13253ED894D4}" destId="{52FADFEA-778E-4348-843D-BFA8957E90C5}" srcOrd="4" destOrd="0" presId="urn:microsoft.com/office/officeart/2008/layout/LinedList"/>
    <dgm:cxn modelId="{FDD4C1C0-DC48-431F-87B9-1A4EF3631258}" type="presParOf" srcId="{069B9499-2F6C-4348-BEA0-13253ED894D4}" destId="{B62059EF-A192-41EB-A7D7-32BDBB93AE80}" srcOrd="5" destOrd="0" presId="urn:microsoft.com/office/officeart/2008/layout/LinedList"/>
    <dgm:cxn modelId="{6CEB71BE-C0DC-47BC-9996-0D74A1C4EACA}" type="presParOf" srcId="{B62059EF-A192-41EB-A7D7-32BDBB93AE80}" destId="{C72B76ED-60D1-4F04-ABA3-3AF46412B860}" srcOrd="0" destOrd="0" presId="urn:microsoft.com/office/officeart/2008/layout/LinedList"/>
    <dgm:cxn modelId="{E7CC55EC-D99E-43FD-A53A-815F974A2119}" type="presParOf" srcId="{B62059EF-A192-41EB-A7D7-32BDBB93AE80}" destId="{4863C347-6665-40C1-A9D5-3DF3024C5F38}" srcOrd="1" destOrd="0" presId="urn:microsoft.com/office/officeart/2008/layout/LinedList"/>
    <dgm:cxn modelId="{3B369C16-9247-4FBA-BD4D-8E1958FE4B6F}" type="presParOf" srcId="{069B9499-2F6C-4348-BEA0-13253ED894D4}" destId="{5C09B64A-9DA9-4836-A306-2155924715B3}" srcOrd="6" destOrd="0" presId="urn:microsoft.com/office/officeart/2008/layout/LinedList"/>
    <dgm:cxn modelId="{7CF56EE3-5496-48DB-B767-AFD953FB9C19}" type="presParOf" srcId="{069B9499-2F6C-4348-BEA0-13253ED894D4}" destId="{54F7B55B-E135-4147-8B69-D71B8FB5B5BE}" srcOrd="7" destOrd="0" presId="urn:microsoft.com/office/officeart/2008/layout/LinedList"/>
    <dgm:cxn modelId="{6997A591-8239-4219-A99E-F816A730096F}" type="presParOf" srcId="{54F7B55B-E135-4147-8B69-D71B8FB5B5BE}" destId="{F6EE97D2-5733-41C3-9E95-A915A18BAB43}" srcOrd="0" destOrd="0" presId="urn:microsoft.com/office/officeart/2008/layout/LinedList"/>
    <dgm:cxn modelId="{4DD01D47-9CDA-4E59-97D4-2DCD6FC72AD4}" type="presParOf" srcId="{54F7B55B-E135-4147-8B69-D71B8FB5B5BE}" destId="{80534371-7889-4BFC-B16F-D221BF463B7A}" srcOrd="1" destOrd="0" presId="urn:microsoft.com/office/officeart/2008/layout/LinedList"/>
    <dgm:cxn modelId="{03B08D1E-AB89-4017-8580-352BF02D153F}" type="presParOf" srcId="{069B9499-2F6C-4348-BEA0-13253ED894D4}" destId="{70FA7390-52D0-440F-97D7-436FD7AE9166}" srcOrd="8" destOrd="0" presId="urn:microsoft.com/office/officeart/2008/layout/LinedList"/>
    <dgm:cxn modelId="{8989BC53-D28E-4F32-BE29-DF3CC27E705C}" type="presParOf" srcId="{069B9499-2F6C-4348-BEA0-13253ED894D4}" destId="{70A5E7EE-A524-4157-92CA-739B4C9FDF4C}" srcOrd="9" destOrd="0" presId="urn:microsoft.com/office/officeart/2008/layout/LinedList"/>
    <dgm:cxn modelId="{5858546C-8D47-4F09-B991-03367A8A127F}" type="presParOf" srcId="{70A5E7EE-A524-4157-92CA-739B4C9FDF4C}" destId="{545272CE-34F0-4910-917B-60C8C7C27CD4}" srcOrd="0" destOrd="0" presId="urn:microsoft.com/office/officeart/2008/layout/LinedList"/>
    <dgm:cxn modelId="{90DA2EAB-5BC5-4AE6-9177-321E74FA464F}" type="presParOf" srcId="{70A5E7EE-A524-4157-92CA-739B4C9FDF4C}" destId="{669A5C97-B228-4CE1-9904-A2AFDA44023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776688-EB24-4F2D-8003-C4A1477FE9EA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4A794BD-7A29-4687-9397-8FC81EB0C7B0}">
      <dgm:prSet/>
      <dgm:spPr/>
      <dgm:t>
        <a:bodyPr/>
        <a:lstStyle/>
        <a:p>
          <a:pPr rtl="1"/>
          <a:r>
            <a:rPr lang="he-IL" dirty="0"/>
            <a:t>דירוג המטופלות לפי ההסתברות לקבל לחץ דם הריוני גבוה.</a:t>
          </a:r>
          <a:endParaRPr lang="en-US" dirty="0"/>
        </a:p>
      </dgm:t>
    </dgm:pt>
    <dgm:pt modelId="{3BF4C671-AFA1-478C-B27C-4E3F718CD763}" type="parTrans" cxnId="{D60FCD1C-1A6A-4E60-A22D-845DC282A44C}">
      <dgm:prSet/>
      <dgm:spPr/>
      <dgm:t>
        <a:bodyPr/>
        <a:lstStyle/>
        <a:p>
          <a:endParaRPr lang="en-US"/>
        </a:p>
      </dgm:t>
    </dgm:pt>
    <dgm:pt modelId="{D09D0317-94EA-4EE1-9953-079ABBAF17DC}" type="sibTrans" cxnId="{D60FCD1C-1A6A-4E60-A22D-845DC282A44C}">
      <dgm:prSet/>
      <dgm:spPr/>
      <dgm:t>
        <a:bodyPr/>
        <a:lstStyle/>
        <a:p>
          <a:endParaRPr lang="en-US"/>
        </a:p>
      </dgm:t>
    </dgm:pt>
    <dgm:pt modelId="{FA6C1685-3D41-419D-B669-00A6A2E3404C}">
      <dgm:prSet/>
      <dgm:spPr/>
      <dgm:t>
        <a:bodyPr/>
        <a:lstStyle/>
        <a:p>
          <a:pPr rtl="1"/>
          <a:r>
            <a:rPr lang="he-IL"/>
            <a:t>הפניית 10% המטופלות העליונים לפי ההסתברות הגבוה ביותר לסיכון.</a:t>
          </a:r>
          <a:endParaRPr lang="en-US"/>
        </a:p>
      </dgm:t>
    </dgm:pt>
    <dgm:pt modelId="{790A8FCE-D0B7-4346-A64F-BA07781AFB67}" type="parTrans" cxnId="{2AE296FA-E6F6-49B2-9FED-D316745DDFA5}">
      <dgm:prSet/>
      <dgm:spPr/>
      <dgm:t>
        <a:bodyPr/>
        <a:lstStyle/>
        <a:p>
          <a:endParaRPr lang="en-US"/>
        </a:p>
      </dgm:t>
    </dgm:pt>
    <dgm:pt modelId="{40945AB2-E884-4225-BB44-47DA42A94E73}" type="sibTrans" cxnId="{2AE296FA-E6F6-49B2-9FED-D316745DDFA5}">
      <dgm:prSet/>
      <dgm:spPr/>
      <dgm:t>
        <a:bodyPr/>
        <a:lstStyle/>
        <a:p>
          <a:endParaRPr lang="en-US"/>
        </a:p>
      </dgm:t>
    </dgm:pt>
    <dgm:pt modelId="{A90D1693-F756-4CC0-852E-7578D9D1306F}">
      <dgm:prSet/>
      <dgm:spPr/>
      <dgm:t>
        <a:bodyPr/>
        <a:lstStyle/>
        <a:p>
          <a:pPr rtl="1"/>
          <a:r>
            <a:rPr lang="he-IL" dirty="0"/>
            <a:t>מאפשר שליטה על מספר ההפניות בהתאם ליכולת המערכת והמשאבים</a:t>
          </a:r>
          <a:r>
            <a:rPr lang="en-US" dirty="0"/>
            <a:t>.</a:t>
          </a:r>
          <a:endParaRPr lang="he-IL" dirty="0"/>
        </a:p>
      </dgm:t>
    </dgm:pt>
    <dgm:pt modelId="{49FCF791-16D2-45EC-A1C2-DDD6BBAF517C}" type="parTrans" cxnId="{555C1CD9-811A-4B94-9697-2E02E0912E64}">
      <dgm:prSet/>
      <dgm:spPr/>
      <dgm:t>
        <a:bodyPr/>
        <a:lstStyle/>
        <a:p>
          <a:endParaRPr lang="en-US"/>
        </a:p>
      </dgm:t>
    </dgm:pt>
    <dgm:pt modelId="{12D3A5B4-D851-4857-BF11-2AB092405DCF}" type="sibTrans" cxnId="{555C1CD9-811A-4B94-9697-2E02E0912E64}">
      <dgm:prSet/>
      <dgm:spPr/>
      <dgm:t>
        <a:bodyPr/>
        <a:lstStyle/>
        <a:p>
          <a:endParaRPr lang="en-US"/>
        </a:p>
      </dgm:t>
    </dgm:pt>
    <dgm:pt modelId="{B574E9B9-EA06-4516-8EFA-DBBEE884D989}" type="pres">
      <dgm:prSet presAssocID="{33776688-EB24-4F2D-8003-C4A1477FE9EA}" presName="vert0" presStyleCnt="0">
        <dgm:presLayoutVars>
          <dgm:dir/>
          <dgm:animOne val="branch"/>
          <dgm:animLvl val="lvl"/>
        </dgm:presLayoutVars>
      </dgm:prSet>
      <dgm:spPr/>
    </dgm:pt>
    <dgm:pt modelId="{A6B6D79B-E134-438A-8221-86CC1B90EA1C}" type="pres">
      <dgm:prSet presAssocID="{24A794BD-7A29-4687-9397-8FC81EB0C7B0}" presName="thickLine" presStyleLbl="alignNode1" presStyleIdx="0" presStyleCnt="3"/>
      <dgm:spPr/>
    </dgm:pt>
    <dgm:pt modelId="{7403E775-D403-42CC-B54F-9A8AD8D766AB}" type="pres">
      <dgm:prSet presAssocID="{24A794BD-7A29-4687-9397-8FC81EB0C7B0}" presName="horz1" presStyleCnt="0"/>
      <dgm:spPr/>
    </dgm:pt>
    <dgm:pt modelId="{3AD12265-E72E-44B2-AA97-2E57216B9912}" type="pres">
      <dgm:prSet presAssocID="{24A794BD-7A29-4687-9397-8FC81EB0C7B0}" presName="tx1" presStyleLbl="revTx" presStyleIdx="0" presStyleCnt="3"/>
      <dgm:spPr/>
    </dgm:pt>
    <dgm:pt modelId="{9FAA7269-A53A-4A73-826B-BD90243CB7CD}" type="pres">
      <dgm:prSet presAssocID="{24A794BD-7A29-4687-9397-8FC81EB0C7B0}" presName="vert1" presStyleCnt="0"/>
      <dgm:spPr/>
    </dgm:pt>
    <dgm:pt modelId="{7841E85A-28EE-4A49-97B6-5D098BBC3902}" type="pres">
      <dgm:prSet presAssocID="{FA6C1685-3D41-419D-B669-00A6A2E3404C}" presName="thickLine" presStyleLbl="alignNode1" presStyleIdx="1" presStyleCnt="3"/>
      <dgm:spPr/>
    </dgm:pt>
    <dgm:pt modelId="{69537016-6122-460D-AB69-E89B0E079DEA}" type="pres">
      <dgm:prSet presAssocID="{FA6C1685-3D41-419D-B669-00A6A2E3404C}" presName="horz1" presStyleCnt="0"/>
      <dgm:spPr/>
    </dgm:pt>
    <dgm:pt modelId="{BC7E7574-5B0F-4A8C-88F4-B6453CD611D8}" type="pres">
      <dgm:prSet presAssocID="{FA6C1685-3D41-419D-B669-00A6A2E3404C}" presName="tx1" presStyleLbl="revTx" presStyleIdx="1" presStyleCnt="3"/>
      <dgm:spPr/>
    </dgm:pt>
    <dgm:pt modelId="{0951B2A4-E252-4418-9AB8-0C1904978432}" type="pres">
      <dgm:prSet presAssocID="{FA6C1685-3D41-419D-B669-00A6A2E3404C}" presName="vert1" presStyleCnt="0"/>
      <dgm:spPr/>
    </dgm:pt>
    <dgm:pt modelId="{F6197C37-CD9D-4ACF-8F38-5FAA07931DE4}" type="pres">
      <dgm:prSet presAssocID="{A90D1693-F756-4CC0-852E-7578D9D1306F}" presName="thickLine" presStyleLbl="alignNode1" presStyleIdx="2" presStyleCnt="3"/>
      <dgm:spPr/>
    </dgm:pt>
    <dgm:pt modelId="{C01013E5-B7FA-4ADB-A1DC-1F194552887A}" type="pres">
      <dgm:prSet presAssocID="{A90D1693-F756-4CC0-852E-7578D9D1306F}" presName="horz1" presStyleCnt="0"/>
      <dgm:spPr/>
    </dgm:pt>
    <dgm:pt modelId="{0329AD05-258D-4452-9523-BC2FECF5B226}" type="pres">
      <dgm:prSet presAssocID="{A90D1693-F756-4CC0-852E-7578D9D1306F}" presName="tx1" presStyleLbl="revTx" presStyleIdx="2" presStyleCnt="3"/>
      <dgm:spPr/>
    </dgm:pt>
    <dgm:pt modelId="{7F7A9F81-66FB-4E74-B9F1-B9ED74A3C87A}" type="pres">
      <dgm:prSet presAssocID="{A90D1693-F756-4CC0-852E-7578D9D1306F}" presName="vert1" presStyleCnt="0"/>
      <dgm:spPr/>
    </dgm:pt>
  </dgm:ptLst>
  <dgm:cxnLst>
    <dgm:cxn modelId="{8C833E01-B770-4DE2-8A24-AFA972F1543A}" type="presOf" srcId="{FA6C1685-3D41-419D-B669-00A6A2E3404C}" destId="{BC7E7574-5B0F-4A8C-88F4-B6453CD611D8}" srcOrd="0" destOrd="0" presId="urn:microsoft.com/office/officeart/2008/layout/LinedList"/>
    <dgm:cxn modelId="{BAA6D914-AA37-4304-AEF1-D22FA16BB84E}" type="presOf" srcId="{33776688-EB24-4F2D-8003-C4A1477FE9EA}" destId="{B574E9B9-EA06-4516-8EFA-DBBEE884D989}" srcOrd="0" destOrd="0" presId="urn:microsoft.com/office/officeart/2008/layout/LinedList"/>
    <dgm:cxn modelId="{D60FCD1C-1A6A-4E60-A22D-845DC282A44C}" srcId="{33776688-EB24-4F2D-8003-C4A1477FE9EA}" destId="{24A794BD-7A29-4687-9397-8FC81EB0C7B0}" srcOrd="0" destOrd="0" parTransId="{3BF4C671-AFA1-478C-B27C-4E3F718CD763}" sibTransId="{D09D0317-94EA-4EE1-9953-079ABBAF17DC}"/>
    <dgm:cxn modelId="{139D0E9C-6B7E-48E6-8205-577A2044A6B4}" type="presOf" srcId="{A90D1693-F756-4CC0-852E-7578D9D1306F}" destId="{0329AD05-258D-4452-9523-BC2FECF5B226}" srcOrd="0" destOrd="0" presId="urn:microsoft.com/office/officeart/2008/layout/LinedList"/>
    <dgm:cxn modelId="{063F209F-E8CF-4423-AC9B-F9F7BAAB4963}" type="presOf" srcId="{24A794BD-7A29-4687-9397-8FC81EB0C7B0}" destId="{3AD12265-E72E-44B2-AA97-2E57216B9912}" srcOrd="0" destOrd="0" presId="urn:microsoft.com/office/officeart/2008/layout/LinedList"/>
    <dgm:cxn modelId="{555C1CD9-811A-4B94-9697-2E02E0912E64}" srcId="{33776688-EB24-4F2D-8003-C4A1477FE9EA}" destId="{A90D1693-F756-4CC0-852E-7578D9D1306F}" srcOrd="2" destOrd="0" parTransId="{49FCF791-16D2-45EC-A1C2-DDD6BBAF517C}" sibTransId="{12D3A5B4-D851-4857-BF11-2AB092405DCF}"/>
    <dgm:cxn modelId="{2AE296FA-E6F6-49B2-9FED-D316745DDFA5}" srcId="{33776688-EB24-4F2D-8003-C4A1477FE9EA}" destId="{FA6C1685-3D41-419D-B669-00A6A2E3404C}" srcOrd="1" destOrd="0" parTransId="{790A8FCE-D0B7-4346-A64F-BA07781AFB67}" sibTransId="{40945AB2-E884-4225-BB44-47DA42A94E73}"/>
    <dgm:cxn modelId="{5439CA14-0E0E-4F57-8AF1-C27E6D140E0E}" type="presParOf" srcId="{B574E9B9-EA06-4516-8EFA-DBBEE884D989}" destId="{A6B6D79B-E134-438A-8221-86CC1B90EA1C}" srcOrd="0" destOrd="0" presId="urn:microsoft.com/office/officeart/2008/layout/LinedList"/>
    <dgm:cxn modelId="{97EC1CFD-37AD-4130-B2CC-5E0A128E4020}" type="presParOf" srcId="{B574E9B9-EA06-4516-8EFA-DBBEE884D989}" destId="{7403E775-D403-42CC-B54F-9A8AD8D766AB}" srcOrd="1" destOrd="0" presId="urn:microsoft.com/office/officeart/2008/layout/LinedList"/>
    <dgm:cxn modelId="{C662187F-1250-4E46-8910-B3F538F3B900}" type="presParOf" srcId="{7403E775-D403-42CC-B54F-9A8AD8D766AB}" destId="{3AD12265-E72E-44B2-AA97-2E57216B9912}" srcOrd="0" destOrd="0" presId="urn:microsoft.com/office/officeart/2008/layout/LinedList"/>
    <dgm:cxn modelId="{D9B5D395-196F-4745-9744-3D9ADE1BE686}" type="presParOf" srcId="{7403E775-D403-42CC-B54F-9A8AD8D766AB}" destId="{9FAA7269-A53A-4A73-826B-BD90243CB7CD}" srcOrd="1" destOrd="0" presId="urn:microsoft.com/office/officeart/2008/layout/LinedList"/>
    <dgm:cxn modelId="{E64CF8CA-544E-484E-94CC-51B1A47E4378}" type="presParOf" srcId="{B574E9B9-EA06-4516-8EFA-DBBEE884D989}" destId="{7841E85A-28EE-4A49-97B6-5D098BBC3902}" srcOrd="2" destOrd="0" presId="urn:microsoft.com/office/officeart/2008/layout/LinedList"/>
    <dgm:cxn modelId="{A7B6A5EA-C8E1-4FD0-A3D6-2D9EBDDAAF85}" type="presParOf" srcId="{B574E9B9-EA06-4516-8EFA-DBBEE884D989}" destId="{69537016-6122-460D-AB69-E89B0E079DEA}" srcOrd="3" destOrd="0" presId="urn:microsoft.com/office/officeart/2008/layout/LinedList"/>
    <dgm:cxn modelId="{C4E77D80-CFDD-4526-96B5-B9FD06F8832C}" type="presParOf" srcId="{69537016-6122-460D-AB69-E89B0E079DEA}" destId="{BC7E7574-5B0F-4A8C-88F4-B6453CD611D8}" srcOrd="0" destOrd="0" presId="urn:microsoft.com/office/officeart/2008/layout/LinedList"/>
    <dgm:cxn modelId="{FCE1EE41-8FA5-4FCC-A7B7-8F1954A21726}" type="presParOf" srcId="{69537016-6122-460D-AB69-E89B0E079DEA}" destId="{0951B2A4-E252-4418-9AB8-0C1904978432}" srcOrd="1" destOrd="0" presId="urn:microsoft.com/office/officeart/2008/layout/LinedList"/>
    <dgm:cxn modelId="{75EF0F34-9499-4B8E-85EB-4E908403EEAB}" type="presParOf" srcId="{B574E9B9-EA06-4516-8EFA-DBBEE884D989}" destId="{F6197C37-CD9D-4ACF-8F38-5FAA07931DE4}" srcOrd="4" destOrd="0" presId="urn:microsoft.com/office/officeart/2008/layout/LinedList"/>
    <dgm:cxn modelId="{1B57FB0A-2348-484C-B6C8-06C21FC9CE00}" type="presParOf" srcId="{B574E9B9-EA06-4516-8EFA-DBBEE884D989}" destId="{C01013E5-B7FA-4ADB-A1DC-1F194552887A}" srcOrd="5" destOrd="0" presId="urn:microsoft.com/office/officeart/2008/layout/LinedList"/>
    <dgm:cxn modelId="{5F8FF21E-4D9A-4579-AF3C-6611B1B269BA}" type="presParOf" srcId="{C01013E5-B7FA-4ADB-A1DC-1F194552887A}" destId="{0329AD05-258D-4452-9523-BC2FECF5B226}" srcOrd="0" destOrd="0" presId="urn:microsoft.com/office/officeart/2008/layout/LinedList"/>
    <dgm:cxn modelId="{2D015785-7DB6-4878-BB55-3DAD6B44D08B}" type="presParOf" srcId="{C01013E5-B7FA-4ADB-A1DC-1F194552887A}" destId="{7F7A9F81-66FB-4E74-B9F1-B9ED74A3C87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4246BC-C4E9-4F8D-87C8-A893AB381F83}">
      <dsp:nvSpPr>
        <dsp:cNvPr id="0" name=""/>
        <dsp:cNvSpPr/>
      </dsp:nvSpPr>
      <dsp:spPr>
        <a:xfrm>
          <a:off x="0" y="665"/>
          <a:ext cx="5000124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8BF083-59DA-4A47-99E4-D2B40B07C8EF}">
      <dsp:nvSpPr>
        <dsp:cNvPr id="0" name=""/>
        <dsp:cNvSpPr/>
      </dsp:nvSpPr>
      <dsp:spPr>
        <a:xfrm>
          <a:off x="0" y="665"/>
          <a:ext cx="5000124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 dirty="0"/>
            <a:t>רעלת הריון, יתר לחץ דם הריוני הם סיבוכי הריון חמורים המופיעים אחרי שבוע 20.</a:t>
          </a:r>
          <a:endParaRPr lang="en-US" sz="2200" kern="1200" dirty="0"/>
        </a:p>
      </dsp:txBody>
      <dsp:txXfrm>
        <a:off x="0" y="665"/>
        <a:ext cx="5000124" cy="1090517"/>
      </dsp:txXfrm>
    </dsp:sp>
    <dsp:sp modelId="{C7D607DB-A567-4767-B5F3-193D82DAF93E}">
      <dsp:nvSpPr>
        <dsp:cNvPr id="0" name=""/>
        <dsp:cNvSpPr/>
      </dsp:nvSpPr>
      <dsp:spPr>
        <a:xfrm>
          <a:off x="0" y="1091183"/>
          <a:ext cx="5000124" cy="0"/>
        </a:xfrm>
        <a:prstGeom prst="line">
          <a:avLst/>
        </a:prstGeom>
        <a:gradFill rotWithShape="0">
          <a:gsLst>
            <a:gs pos="0">
              <a:schemeClr val="accent5">
                <a:hueOff val="-2483469"/>
                <a:satOff val="9953"/>
                <a:lumOff val="215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2483469"/>
                <a:satOff val="9953"/>
                <a:lumOff val="215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2483469"/>
              <a:satOff val="9953"/>
              <a:lumOff val="215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2CB3ADD-79A3-47D2-9A3A-6EA83A2401CA}">
      <dsp:nvSpPr>
        <dsp:cNvPr id="0" name=""/>
        <dsp:cNvSpPr/>
      </dsp:nvSpPr>
      <dsp:spPr>
        <a:xfrm>
          <a:off x="0" y="1091183"/>
          <a:ext cx="5000124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 dirty="0"/>
            <a:t>ניתן למנוע את הסיבוכים בעזרת איתור מוקדם (סביב שבוע 15) ומתן טיפול מונע.</a:t>
          </a:r>
          <a:endParaRPr lang="en-US" sz="2200" kern="1200" dirty="0"/>
        </a:p>
      </dsp:txBody>
      <dsp:txXfrm>
        <a:off x="0" y="1091183"/>
        <a:ext cx="5000124" cy="1090517"/>
      </dsp:txXfrm>
    </dsp:sp>
    <dsp:sp modelId="{52FADFEA-778E-4348-843D-BFA8957E90C5}">
      <dsp:nvSpPr>
        <dsp:cNvPr id="0" name=""/>
        <dsp:cNvSpPr/>
      </dsp:nvSpPr>
      <dsp:spPr>
        <a:xfrm>
          <a:off x="0" y="2181701"/>
          <a:ext cx="5000124" cy="0"/>
        </a:xfrm>
        <a:prstGeom prst="line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2B76ED-60D1-4F04-ABA3-3AF46412B860}">
      <dsp:nvSpPr>
        <dsp:cNvPr id="0" name=""/>
        <dsp:cNvSpPr/>
      </dsp:nvSpPr>
      <dsp:spPr>
        <a:xfrm>
          <a:off x="0" y="2181701"/>
          <a:ext cx="5000124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 dirty="0"/>
            <a:t>המטרה העסקית: להציע מודל לבחירת נשים המתאימות ביותרלקבלת הטיפול.</a:t>
          </a:r>
          <a:endParaRPr lang="en-US" sz="2200" kern="1200" dirty="0"/>
        </a:p>
      </dsp:txBody>
      <dsp:txXfrm>
        <a:off x="0" y="2181701"/>
        <a:ext cx="5000124" cy="1090517"/>
      </dsp:txXfrm>
    </dsp:sp>
    <dsp:sp modelId="{5C09B64A-9DA9-4836-A306-2155924715B3}">
      <dsp:nvSpPr>
        <dsp:cNvPr id="0" name=""/>
        <dsp:cNvSpPr/>
      </dsp:nvSpPr>
      <dsp:spPr>
        <a:xfrm>
          <a:off x="0" y="3272218"/>
          <a:ext cx="5000124" cy="0"/>
        </a:xfrm>
        <a:prstGeom prst="line">
          <a:avLst/>
        </a:prstGeom>
        <a:gradFill rotWithShape="0">
          <a:gsLst>
            <a:gs pos="0">
              <a:schemeClr val="accent5">
                <a:hueOff val="-7450407"/>
                <a:satOff val="29858"/>
                <a:lumOff val="647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7450407"/>
                <a:satOff val="29858"/>
                <a:lumOff val="647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7450407"/>
              <a:satOff val="29858"/>
              <a:lumOff val="6471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EE97D2-5733-41C3-9E95-A915A18BAB43}">
      <dsp:nvSpPr>
        <dsp:cNvPr id="0" name=""/>
        <dsp:cNvSpPr/>
      </dsp:nvSpPr>
      <dsp:spPr>
        <a:xfrm>
          <a:off x="0" y="3272218"/>
          <a:ext cx="5000124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200" kern="1200" dirty="0"/>
            <a:t>הפניה לבדיקה יקרה תוך עמידה בתקציב, תוך כדי זיהויי של מרב המקרים האמיתיים בסיכון.</a:t>
          </a:r>
          <a:endParaRPr lang="en-US" sz="2200" kern="1200" dirty="0"/>
        </a:p>
      </dsp:txBody>
      <dsp:txXfrm>
        <a:off x="0" y="3272218"/>
        <a:ext cx="5000124" cy="1090517"/>
      </dsp:txXfrm>
    </dsp:sp>
    <dsp:sp modelId="{70FA7390-52D0-440F-97D7-436FD7AE9166}">
      <dsp:nvSpPr>
        <dsp:cNvPr id="0" name=""/>
        <dsp:cNvSpPr/>
      </dsp:nvSpPr>
      <dsp:spPr>
        <a:xfrm>
          <a:off x="0" y="4362736"/>
          <a:ext cx="5000124" cy="0"/>
        </a:xfrm>
        <a:prstGeom prst="line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5272CE-34F0-4910-917B-60C8C7C27CD4}">
      <dsp:nvSpPr>
        <dsp:cNvPr id="0" name=""/>
        <dsp:cNvSpPr/>
      </dsp:nvSpPr>
      <dsp:spPr>
        <a:xfrm>
          <a:off x="0" y="4362736"/>
          <a:ext cx="5000124" cy="10905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0" y="4362736"/>
        <a:ext cx="5000124" cy="10905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B6D79B-E134-438A-8221-86CC1B90EA1C}">
      <dsp:nvSpPr>
        <dsp:cNvPr id="0" name=""/>
        <dsp:cNvSpPr/>
      </dsp:nvSpPr>
      <dsp:spPr>
        <a:xfrm>
          <a:off x="0" y="714"/>
          <a:ext cx="517093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D12265-E72E-44B2-AA97-2E57216B9912}">
      <dsp:nvSpPr>
        <dsp:cNvPr id="0" name=""/>
        <dsp:cNvSpPr/>
      </dsp:nvSpPr>
      <dsp:spPr>
        <a:xfrm>
          <a:off x="0" y="714"/>
          <a:ext cx="5170932" cy="487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400" kern="1200" dirty="0"/>
            <a:t>דירוג המטופלות לפי ההסתברות לקבל לחץ דם הריוני גבוה.</a:t>
          </a:r>
          <a:endParaRPr lang="en-US" sz="1400" kern="1200" dirty="0"/>
        </a:p>
      </dsp:txBody>
      <dsp:txXfrm>
        <a:off x="0" y="714"/>
        <a:ext cx="5170932" cy="487203"/>
      </dsp:txXfrm>
    </dsp:sp>
    <dsp:sp modelId="{7841E85A-28EE-4A49-97B6-5D098BBC3902}">
      <dsp:nvSpPr>
        <dsp:cNvPr id="0" name=""/>
        <dsp:cNvSpPr/>
      </dsp:nvSpPr>
      <dsp:spPr>
        <a:xfrm>
          <a:off x="0" y="487918"/>
          <a:ext cx="517093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7E7574-5B0F-4A8C-88F4-B6453CD611D8}">
      <dsp:nvSpPr>
        <dsp:cNvPr id="0" name=""/>
        <dsp:cNvSpPr/>
      </dsp:nvSpPr>
      <dsp:spPr>
        <a:xfrm>
          <a:off x="0" y="487918"/>
          <a:ext cx="5170932" cy="487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400" kern="1200"/>
            <a:t>הפניית 10% המטופלות העליונים לפי ההסתברות הגבוה ביותר לסיכון.</a:t>
          </a:r>
          <a:endParaRPr lang="en-US" sz="1400" kern="1200"/>
        </a:p>
      </dsp:txBody>
      <dsp:txXfrm>
        <a:off x="0" y="487918"/>
        <a:ext cx="5170932" cy="487203"/>
      </dsp:txXfrm>
    </dsp:sp>
    <dsp:sp modelId="{F6197C37-CD9D-4ACF-8F38-5FAA07931DE4}">
      <dsp:nvSpPr>
        <dsp:cNvPr id="0" name=""/>
        <dsp:cNvSpPr/>
      </dsp:nvSpPr>
      <dsp:spPr>
        <a:xfrm>
          <a:off x="0" y="975121"/>
          <a:ext cx="517093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29AD05-258D-4452-9523-BC2FECF5B226}">
      <dsp:nvSpPr>
        <dsp:cNvPr id="0" name=""/>
        <dsp:cNvSpPr/>
      </dsp:nvSpPr>
      <dsp:spPr>
        <a:xfrm>
          <a:off x="0" y="975121"/>
          <a:ext cx="5170932" cy="487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r" defTabSz="622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400" kern="1200" dirty="0"/>
            <a:t>מאפשר שליטה על מספר ההפניות בהתאם ליכולת המערכת והמשאבים</a:t>
          </a:r>
          <a:r>
            <a:rPr lang="en-US" sz="1400" kern="1200" dirty="0"/>
            <a:t>.</a:t>
          </a:r>
          <a:endParaRPr lang="he-IL" sz="1400" kern="1200" dirty="0"/>
        </a:p>
      </dsp:txBody>
      <dsp:txXfrm>
        <a:off x="0" y="975121"/>
        <a:ext cx="5170932" cy="4872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1DE788-027E-978F-6925-E92E021C555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4215575" y="6642100"/>
            <a:ext cx="741426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מידע רגיש אישי</a:t>
            </a:r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he-IL" sz="3500" b="1">
                <a:solidFill>
                  <a:srgbClr val="FFFFFF"/>
                </a:solidFill>
                <a:cs typeface="+mn-cs"/>
              </a:rPr>
              <a:t>רקע רפואי ומטרת הפרויקט</a:t>
            </a:r>
            <a:br>
              <a:rPr lang="he-IL" sz="3500" b="1">
                <a:solidFill>
                  <a:srgbClr val="FFFFFF"/>
                </a:solidFill>
                <a:cs typeface="+mn-cs"/>
              </a:rPr>
            </a:br>
            <a:endParaRPr lang="he-IL" sz="3500" b="1">
              <a:solidFill>
                <a:srgbClr val="FFFFFF"/>
              </a:solidFill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1DD5E4-E5D8-258E-AFD4-B979FC63E4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5015944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49FCC5-F80D-AD84-5F1C-46A22C38A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D4150-1FFB-6EF3-549E-9734D7460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653" y="91372"/>
            <a:ext cx="4458852" cy="9000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35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BERTopic</a:t>
            </a:r>
            <a:r>
              <a:rPr lang="en-US" sz="3500" b="1" dirty="0"/>
              <a:t> </a:t>
            </a:r>
            <a:r>
              <a:rPr lang="en-US" sz="3500" b="1" dirty="0" err="1"/>
              <a:t>תוצאות</a:t>
            </a:r>
            <a:r>
              <a:rPr lang="he-IL" sz="35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lang="en-US" sz="35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19590B-5D4E-B429-3399-D1F9736C5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78" y="541131"/>
            <a:ext cx="8928242" cy="2102727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DE2FFF-D51A-3842-AC42-436165DC5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660" y="2743200"/>
            <a:ext cx="8928241" cy="366291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00050" indent="-285750" algn="r" defTabSz="914400" rtl="1">
              <a:lnSpc>
                <a:spcPct val="90000"/>
              </a:lnSpc>
            </a:pPr>
            <a:r>
              <a:rPr lang="he-IL" sz="1800" dirty="0"/>
              <a:t>בטבלה הבאה אנחנו רואים את הקלסטרים המובילים באחוז </a:t>
            </a:r>
            <a:r>
              <a:rPr lang="en-US" sz="1800" dirty="0"/>
              <a:t>y=1</a:t>
            </a:r>
            <a:r>
              <a:rPr lang="he-IL" sz="1800" dirty="0"/>
              <a:t> (עמודת </a:t>
            </a:r>
            <a:r>
              <a:rPr lang="en-US" sz="1800" dirty="0"/>
              <a:t>pct_y1</a:t>
            </a:r>
            <a:r>
              <a:rPr lang="he-IL" sz="1800" dirty="0"/>
              <a:t>)</a:t>
            </a:r>
            <a:endParaRPr lang="en-US" sz="1800" dirty="0"/>
          </a:p>
          <a:p>
            <a:pPr marL="400050" indent="-285750" algn="r" defTabSz="914400" rtl="1">
              <a:lnSpc>
                <a:spcPct val="90000"/>
              </a:lnSpc>
            </a:pPr>
            <a:r>
              <a:rPr lang="he-IL" sz="1800" dirty="0"/>
              <a:t>מתוך קלסטר (</a:t>
            </a:r>
            <a:r>
              <a:rPr lang="en-US" sz="1800" dirty="0"/>
              <a:t>topic</a:t>
            </a:r>
            <a:r>
              <a:rPr lang="he-IL" sz="1800" dirty="0"/>
              <a:t>) 26 100% מהנשים שייכות לקבוצת </a:t>
            </a:r>
            <a:r>
              <a:rPr lang="en-US" sz="1800" dirty="0"/>
              <a:t>Y=1</a:t>
            </a:r>
            <a:r>
              <a:rPr lang="he-IL" sz="1800" dirty="0"/>
              <a:t>(אולי ניתן להפנות בלי קשר למודל).</a:t>
            </a:r>
          </a:p>
          <a:p>
            <a:pPr marL="400050" indent="-285750" algn="r" defTabSz="914400" rtl="1">
              <a:lnSpc>
                <a:spcPct val="90000"/>
              </a:lnSpc>
            </a:pPr>
            <a:r>
              <a:rPr lang="he-IL" sz="1800" dirty="0"/>
              <a:t>גם בקלסטרים הבאים יש אחוז גבוה של 43 עבור קלסטר 25 ו29% בקלסטר 30.</a:t>
            </a:r>
          </a:p>
          <a:p>
            <a:pPr marL="400050" indent="-285750" algn="r" defTabSz="914400" rtl="1">
              <a:lnSpc>
                <a:spcPct val="90000"/>
              </a:lnSpc>
            </a:pPr>
            <a:r>
              <a:rPr lang="he-IL" sz="1800" dirty="0"/>
              <a:t>ניתן לשקול לאחד את כולם לקלסטר אחד גדול בעל אחוז גבוה של נשים (כמעט 60% של </a:t>
            </a:r>
            <a:r>
              <a:rPr lang="en-US" sz="1800" dirty="0"/>
              <a:t>Y</a:t>
            </a:r>
            <a:r>
              <a:rPr lang="he-IL" sz="1800" dirty="0"/>
              <a:t>=1) </a:t>
            </a:r>
          </a:p>
          <a:p>
            <a:pPr marL="114300" indent="0" algn="r" defTabSz="914400" rtl="1">
              <a:lnSpc>
                <a:spcPct val="90000"/>
              </a:lnSpc>
              <a:buNone/>
            </a:pPr>
            <a:endParaRPr lang="he-IL" sz="1800" dirty="0"/>
          </a:p>
          <a:p>
            <a:pPr marL="400050" indent="-285750" algn="r" defTabSz="914400" rtl="1">
              <a:lnSpc>
                <a:spcPct val="90000"/>
              </a:lnSpc>
            </a:pPr>
            <a:r>
              <a:rPr lang="he-IL" sz="1800" dirty="0"/>
              <a:t>שימוש בקלסטרים כעמודות למודל:</a:t>
            </a:r>
          </a:p>
          <a:p>
            <a:pPr marL="800100" lvl="1" algn="r" defTabSz="914400" rtl="1">
              <a:lnSpc>
                <a:spcPct val="90000"/>
              </a:lnSpc>
            </a:pPr>
            <a:r>
              <a:rPr lang="he-IL" sz="1800" dirty="0"/>
              <a:t>אחד התוצרים של השיטה(</a:t>
            </a:r>
            <a:r>
              <a:rPr lang="en-US" sz="1800" dirty="0"/>
              <a:t>topic modeling</a:t>
            </a:r>
            <a:r>
              <a:rPr lang="he-IL" sz="1800" dirty="0"/>
              <a:t>) היא שהיא מספקת לכל אישה(שורה בנתונים) את ההסתברות להשתייך לכל קלסטר, לכן נעשה שימוש בתכונה הזאת בבניית עמודת הקלסטרים.</a:t>
            </a:r>
          </a:p>
          <a:p>
            <a:pPr marL="800100" lvl="1" algn="r" defTabSz="914400" rtl="1">
              <a:lnSpc>
                <a:spcPct val="90000"/>
              </a:lnSpc>
            </a:pPr>
            <a:r>
              <a:rPr lang="he-IL" sz="1800" dirty="0"/>
              <a:t>התקבלו 34 עמודות</a:t>
            </a:r>
            <a:r>
              <a:rPr lang="en-US" sz="1800" dirty="0"/>
              <a:t> </a:t>
            </a:r>
            <a:r>
              <a:rPr lang="he-IL" sz="1800" dirty="0"/>
              <a:t>(קלסטרים).</a:t>
            </a:r>
          </a:p>
          <a:p>
            <a:pPr marL="800100" lvl="1" algn="r" defTabSz="914400" rtl="1">
              <a:lnSpc>
                <a:spcPct val="90000"/>
              </a:lnSpc>
            </a:pPr>
            <a:r>
              <a:rPr lang="he-IL" sz="1800" dirty="0"/>
              <a:t>ניתן היה לקבל מספר עמודות שונה על ידי קיבוץ לקלסטרים יותר גדולים(אגרגציה ידנית), או שינוי של פרמטרים במודל.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9143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5" y="6406115"/>
            <a:ext cx="3057523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139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5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חוסרים</a:t>
            </a: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5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בנתונים</a:t>
            </a:r>
            <a:endParaRPr lang="en-US" sz="3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4CE2E7-5665-1105-5FE1-69103A3F9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00720"/>
            <a:ext cx="9051533" cy="284080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285750" marR="0" lvl="0" indent="-228600" algn="r" defTabSz="914400" rtl="1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he-IL" altLang="en-US" sz="2400" dirty="0"/>
              <a:t>מסקר הספרות התקבלה תמונה של חוסר במספר נתונים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</a:rPr>
              <a:t>.</a:t>
            </a:r>
            <a:endParaRPr lang="he-IL" altLang="en-US" sz="2400" dirty="0"/>
          </a:p>
          <a:p>
            <a:pPr marL="285750" marR="0" lvl="0" indent="-228600" algn="r" defTabSz="914400" rtl="1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he-IL" altLang="en-US" sz="2400" i="0" u="none" strike="noStrike" cap="none" normalizeH="0" baseline="0" dirty="0">
                <a:ln>
                  <a:noFill/>
                </a:ln>
                <a:effectLst/>
              </a:rPr>
              <a:t>דוגמאות לכך: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</a:rPr>
              <a:t>BMI</a:t>
            </a:r>
            <a:r>
              <a:rPr kumimoji="0" lang="he-IL" altLang="en-US" sz="240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</a:rPr>
              <a:t>IVF</a:t>
            </a:r>
            <a:r>
              <a:rPr kumimoji="0" lang="he-IL" altLang="en-US" sz="2400" i="0" u="none" strike="noStrike" cap="none" normalizeH="0" baseline="0" dirty="0">
                <a:ln>
                  <a:noFill/>
                </a:ln>
                <a:effectLst/>
              </a:rPr>
              <a:t>, היסטוריה משפחתי</a:t>
            </a:r>
            <a:r>
              <a:rPr lang="he-IL" altLang="en-US" sz="2400" dirty="0"/>
              <a:t>ת רפואית ועוד.</a:t>
            </a:r>
            <a:endParaRPr kumimoji="0" lang="he-IL" altLang="en-US" sz="2400" i="0" u="none" strike="noStrike" cap="none" normalizeH="0" baseline="0" dirty="0">
              <a:ln>
                <a:noFill/>
              </a:ln>
              <a:effectLst/>
            </a:endParaRPr>
          </a:p>
          <a:p>
            <a:pPr marL="285750" marR="0" lvl="0" indent="-228600" algn="r" defTabSz="914400" rtl="1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he-IL" altLang="en-US" sz="2400" i="0" u="none" strike="noStrike" cap="none" normalizeH="0" baseline="0" dirty="0">
                <a:ln>
                  <a:noFill/>
                </a:ln>
                <a:effectLst/>
              </a:rPr>
              <a:t>נעשה מאמץ לחילוץ הנתונים בעזרת טכניקות שהצגנו קודם (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</a:rPr>
              <a:t>BERT</a:t>
            </a:r>
            <a:r>
              <a:rPr kumimoji="0" lang="he-IL" altLang="en-US" sz="2400" i="0" u="none" strike="noStrike" cap="none" normalizeH="0" baseline="0" dirty="0">
                <a:ln>
                  <a:noFill/>
                </a:ln>
                <a:effectLst/>
              </a:rPr>
              <a:t>)</a:t>
            </a:r>
            <a:endParaRPr kumimoji="0" lang="en-US" altLang="en-US" sz="2400" i="0" u="none" strike="noStrike" cap="none" normalizeH="0" baseline="0" dirty="0">
              <a:ln>
                <a:noFill/>
              </a:ln>
              <a:effectLst/>
            </a:endParaRPr>
          </a:p>
          <a:p>
            <a:pPr marL="285750" marR="0" lvl="0" indent="-228600" algn="r" defTabSz="914400" rtl="1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he-IL" altLang="en-US" sz="2400" i="0" u="none" strike="noStrike" cap="none" normalizeH="0" baseline="0" dirty="0">
                <a:ln>
                  <a:noFill/>
                </a:ln>
                <a:effectLst/>
              </a:rPr>
              <a:t>השלכות על יכולת הניבוי -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he-IL" altLang="en-US" sz="2400" i="0" u="none" strike="noStrike" cap="none" normalizeH="0" baseline="0" dirty="0">
                <a:ln>
                  <a:noFill/>
                </a:ln>
                <a:effectLst/>
              </a:rPr>
              <a:t>היעדר נתונים אלו יכול להקשות על המודל בחיזוי.</a:t>
            </a:r>
            <a:endParaRPr kumimoji="0" lang="en-US" altLang="en-US" sz="240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A6DBBA-C4CF-5B52-3761-5057949F8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084B2E-B253-B52B-1281-4977D2AB4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9AAC09-D051-60D9-E0CE-ACFFBF21D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260A2E-0078-CD6C-F06B-27CFB88C68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EE482D-D324-0598-53AF-9C6A821D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10B8A9-5A36-1B85-2E26-10C1B8CE4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BBE1FA-BFAA-571A-8492-4BF4802DD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600" b="1" dirty="0">
                <a:solidFill>
                  <a:schemeClr val="bg1"/>
                </a:solidFill>
              </a:rPr>
              <a:t>SHAP Analysis</a:t>
            </a:r>
            <a:endParaRPr lang="en-US" sz="35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AB916F7-6160-6D06-B6CC-918F39EED9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82912"/>
            <a:ext cx="9051533" cy="239901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 lnSpcReduction="10000"/>
          </a:bodyPr>
          <a:lstStyle/>
          <a:p>
            <a:pPr marL="285750" marR="0" lvl="0" indent="-228600" algn="r" defTabSz="914400" rtl="1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he-IL" altLang="en-US" sz="2800" dirty="0"/>
              <a:t>לא ביצענו בדיקות סטטיסטיות של קורלציה, בגלל הזמן וכמות המשתנים.</a:t>
            </a:r>
          </a:p>
          <a:p>
            <a:pPr marL="285750" marR="0" lvl="0" indent="-228600" algn="r" defTabSz="914400" rtl="1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he-IL" altLang="en-US" sz="2800" dirty="0"/>
              <a:t>בסופו של דבר רצינו לקבל תמונה יותר הוליסטית ולכן השתמשנו ב</a:t>
            </a:r>
            <a:r>
              <a:rPr lang="en-US" altLang="en-US" sz="2800" dirty="0"/>
              <a:t>SHAP</a:t>
            </a:r>
            <a:endParaRPr lang="he-IL" altLang="en-US" sz="2800" dirty="0"/>
          </a:p>
          <a:p>
            <a:pPr marL="285750" marR="0" lvl="0" indent="-228600" algn="r" defTabSz="914400" rtl="1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he-IL" altLang="en-US" sz="2800" dirty="0"/>
              <a:t>שימוש בספרייה מאפשר קבלת אינדיקציה על תרומת המשתנים לניבוי</a:t>
            </a:r>
            <a:endParaRPr kumimoji="0" lang="en-US" altLang="en-US" sz="280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21141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8876AC-80ED-C818-E697-6106FFD416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EB6454-DCD1-0825-C29B-A774BB5C1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SHAP Analysis</a:t>
            </a:r>
            <a:endParaRPr lang="en-US" sz="3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1B0A01-1E28-C0C0-CC33-116A8B61D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977" y="1"/>
            <a:ext cx="6727789" cy="4356242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955DB84B-09AC-8A68-F3EA-DA6ECD44BB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22744"/>
            <a:ext cx="9051533" cy="523525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285750" marR="0" lvl="0" indent="-228600" algn="r" defTabSz="914400" rtl="1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80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F53398-9818-A063-75E7-15F3F90F8CB2}"/>
              </a:ext>
            </a:extLst>
          </p:cNvPr>
          <p:cNvSpPr txBox="1"/>
          <p:nvPr/>
        </p:nvSpPr>
        <p:spPr>
          <a:xfrm>
            <a:off x="2917861" y="4736387"/>
            <a:ext cx="6285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ניתן לראות שהעמודות שיצרנו מדורגות בראש הרשימה של התרומה למודל מבחינת ניבוי</a:t>
            </a:r>
            <a:r>
              <a:rPr lang="en-US" dirty="0"/>
              <a:t> </a:t>
            </a:r>
            <a:r>
              <a:rPr lang="he-IL" dirty="0"/>
              <a:t>(</a:t>
            </a:r>
            <a:r>
              <a:rPr lang="en-US" dirty="0" err="1"/>
              <a:t>tm_prob</a:t>
            </a:r>
            <a:r>
              <a:rPr lang="en-US" dirty="0"/>
              <a:t>*</a:t>
            </a:r>
            <a:r>
              <a:rPr lang="he-IL" dirty="0"/>
              <a:t>)</a:t>
            </a: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dirty="0"/>
              <a:t>אם זאת העמודות הנומריות לא מקבלות משמעות כאן, יתכן שהיה טעות בהכנתן.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319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0AB1D1-C073-3065-5B0E-4F154EE490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66402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70175"/>
            <a:ext cx="9138997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5265546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0001" y="5263483"/>
            <a:ext cx="9143999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BA3AF6-4A85-BD28-6EF8-61EB74E45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5510253"/>
            <a:ext cx="7421963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SHAP Analysis</a:t>
            </a:r>
            <a:endParaRPr lang="en-US" sz="3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43A5C83-0514-DC18-6042-84C4D1F471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14" y="252093"/>
            <a:ext cx="7817826" cy="30870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4423F8-9526-EAB7-632C-858BFE0ADF21}"/>
              </a:ext>
            </a:extLst>
          </p:cNvPr>
          <p:cNvSpPr txBox="1"/>
          <p:nvPr/>
        </p:nvSpPr>
        <p:spPr>
          <a:xfrm>
            <a:off x="-215757" y="3246634"/>
            <a:ext cx="9369755" cy="2023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r" defTabSz="914400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1400" dirty="0"/>
              <a:t>ניתוח של מטופלת אחת (מתוך קבוצת </a:t>
            </a:r>
            <a:r>
              <a:rPr lang="en-US" sz="1400" dirty="0"/>
              <a:t>Y=1</a:t>
            </a:r>
            <a:r>
              <a:rPr lang="he-IL" sz="1400" dirty="0"/>
              <a:t>)</a:t>
            </a:r>
            <a:endParaRPr lang="en-US" sz="1400" dirty="0"/>
          </a:p>
          <a:p>
            <a:pPr indent="-228600" algn="r" defTabSz="914400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1400" dirty="0"/>
              <a:t>עוזר לראות את ההשפעה של כל עמודה על התוצאה שהתקבלה עבור המטופלת.</a:t>
            </a:r>
          </a:p>
          <a:p>
            <a:pPr indent="-228600" algn="r" defTabSz="914400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1400" dirty="0"/>
              <a:t>יכול לעזור בהבנת הגורמים המשפיעים על הניבוי, לדוגמה לחץ הדם הכרוני אצל המטופלת גרם להשפעה שלילית על החיזוי.</a:t>
            </a:r>
          </a:p>
          <a:p>
            <a:pPr indent="-228600" algn="r" defTabSz="914400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1400" dirty="0"/>
              <a:t>יש צורך בגורם מוסמך כדי להבין אם התוצאות מתיישרות אם המצופה לפי המדע.</a:t>
            </a:r>
          </a:p>
          <a:p>
            <a:pPr indent="-228600" algn="r" defTabSz="914400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1400" dirty="0"/>
              <a:t>חשוב להבחין שזה מקרה פרטי, לדוגמה עבור מטופלת אחרת עם ערכים אחרים בעמודות יתכנו השפעות אחרות מהמשתנים.</a:t>
            </a:r>
            <a:endParaRPr lang="en-US" sz="1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E126DBC-2286-B42A-F360-03CC0A0D0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22744"/>
            <a:ext cx="9051533" cy="523525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285750" marR="0" lvl="0" indent="-228600" algn="r" defTabSz="914400" rtl="1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80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05168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317544" y="536210"/>
            <a:ext cx="304800" cy="322326"/>
            <a:chOff x="215328" y="-46937"/>
            <a:chExt cx="304800" cy="2773841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BE0D975-7725-493F-8862-ED40C46BE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83F0D96-8CD4-4CDE-B0CC-657797260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24C51D7-954A-4143-B39C-4752FA3B6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491EF17-1635-4AEB-AC11-07BA2A119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2F202BA-4686-4BC5-8CA5-60010A0FC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53C14B0-1161-49D1-9AAC-B4BAD7436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8E96422-DF7F-4DB7-9786-EABEBF8BC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A graph of a graph&#10;&#10;AI-generated content may be incorrect.">
            <a:extLst>
              <a:ext uri="{FF2B5EF4-FFF2-40B4-BE49-F238E27FC236}">
                <a16:creationId xmlns:a16="http://schemas.microsoft.com/office/drawing/2014/main" id="{8AF2C296-8A26-DDF8-4F9E-07B97DD3D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7" y="1154420"/>
            <a:ext cx="4488545" cy="3366286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2" y="1131512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 descr="A graph of a graph&#10;&#10;AI-generated content may be incorrect.">
            <a:extLst>
              <a:ext uri="{FF2B5EF4-FFF2-40B4-BE49-F238E27FC236}">
                <a16:creationId xmlns:a16="http://schemas.microsoft.com/office/drawing/2014/main" id="{1EC0D2CC-75CB-1CBD-B4FE-D2D030D2B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833" y="1144083"/>
            <a:ext cx="4468016" cy="3401733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107" y="93089"/>
            <a:ext cx="6665641" cy="831757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 rtl="1">
              <a:lnSpc>
                <a:spcPct val="90000"/>
              </a:lnSpc>
            </a:pPr>
            <a:r>
              <a:rPr lang="he-IL" sz="4200" dirty="0">
                <a:solidFill>
                  <a:schemeClr val="bg1"/>
                </a:solidFill>
              </a:rPr>
              <a:t>שיטות מידול והערכת הביצועים</a:t>
            </a:r>
            <a:endParaRPr lang="en-US" sz="4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31966" y="4675429"/>
            <a:ext cx="7746617" cy="212959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algn="r" defTabSz="914400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2400" dirty="0">
                <a:solidFill>
                  <a:schemeClr val="bg1"/>
                </a:solidFill>
              </a:rPr>
              <a:t>נבחנו שני מודלים</a:t>
            </a:r>
            <a:endParaRPr lang="en-US" sz="2400" dirty="0">
              <a:solidFill>
                <a:schemeClr val="bg1"/>
              </a:solidFill>
            </a:endParaRPr>
          </a:p>
          <a:p>
            <a:pPr marL="285750" indent="-228600" algn="r" defTabSz="914400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2400" dirty="0">
                <a:solidFill>
                  <a:schemeClr val="bg1"/>
                </a:solidFill>
              </a:rPr>
              <a:t>רגרסיה לוגיסטית (מודל לינארי)</a:t>
            </a:r>
            <a:r>
              <a:rPr lang="en-US" sz="2400" dirty="0">
                <a:solidFill>
                  <a:schemeClr val="bg1"/>
                </a:solidFill>
              </a:rPr>
              <a:t> ו </a:t>
            </a:r>
            <a:r>
              <a:rPr lang="he-IL" sz="2400" dirty="0">
                <a:solidFill>
                  <a:schemeClr val="bg1"/>
                </a:solidFill>
              </a:rPr>
              <a:t>–</a:t>
            </a:r>
            <a:r>
              <a:rPr lang="en-US" sz="2400" dirty="0" err="1">
                <a:solidFill>
                  <a:schemeClr val="bg1"/>
                </a:solidFill>
              </a:rPr>
              <a:t>XGBoost</a:t>
            </a:r>
            <a:r>
              <a:rPr lang="he-IL" sz="2400" dirty="0">
                <a:solidFill>
                  <a:schemeClr val="bg1"/>
                </a:solidFill>
              </a:rPr>
              <a:t> (מודל פרמטרי)</a:t>
            </a:r>
          </a:p>
          <a:p>
            <a:pPr marL="285750" indent="-228600" algn="r" defTabSz="914400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2400" dirty="0">
                <a:solidFill>
                  <a:schemeClr val="bg1"/>
                </a:solidFill>
              </a:rPr>
              <a:t>שימוש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he-IL" sz="2400" dirty="0">
                <a:solidFill>
                  <a:schemeClr val="bg1"/>
                </a:solidFill>
              </a:rPr>
              <a:t>במדדי</a:t>
            </a:r>
            <a:r>
              <a:rPr lang="en-US" sz="2400" dirty="0">
                <a:solidFill>
                  <a:schemeClr val="bg1"/>
                </a:solidFill>
              </a:rPr>
              <a:t> AUC </a:t>
            </a:r>
            <a:r>
              <a:rPr lang="he-IL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ו</a:t>
            </a:r>
            <a:r>
              <a:rPr lang="he-IL" sz="2400" dirty="0">
                <a:solidFill>
                  <a:schemeClr val="bg1"/>
                </a:solidFill>
              </a:rPr>
              <a:t>- </a:t>
            </a:r>
            <a:r>
              <a:rPr lang="en-US" sz="2400" dirty="0">
                <a:solidFill>
                  <a:schemeClr val="bg1"/>
                </a:solidFill>
              </a:rPr>
              <a:t>PRAUC</a:t>
            </a:r>
          </a:p>
          <a:p>
            <a:pPr marL="285750" indent="-228600" algn="r" defTabSz="914400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e-IL" sz="2400" dirty="0">
                <a:solidFill>
                  <a:schemeClr val="bg1"/>
                </a:solidFill>
              </a:rPr>
              <a:t>שני המודלים לא מקבלים ציון מיטבי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he-IL" sz="2400" dirty="0">
                <a:solidFill>
                  <a:schemeClr val="bg1"/>
                </a:solidFill>
              </a:rPr>
              <a:t>(שניהם מתחת</a:t>
            </a:r>
            <a:r>
              <a:rPr lang="en-US" sz="2400" dirty="0">
                <a:solidFill>
                  <a:schemeClr val="bg1"/>
                </a:solidFill>
              </a:rPr>
              <a:t> ל</a:t>
            </a:r>
            <a:r>
              <a:rPr lang="he-IL" sz="2400" dirty="0">
                <a:solidFill>
                  <a:schemeClr val="bg1"/>
                </a:solidFill>
              </a:rPr>
              <a:t>-</a:t>
            </a:r>
            <a:r>
              <a:rPr lang="en-US" sz="2400" dirty="0">
                <a:solidFill>
                  <a:schemeClr val="bg1"/>
                </a:solidFill>
              </a:rPr>
              <a:t>0.75 </a:t>
            </a:r>
            <a:r>
              <a:rPr lang="he-IL" sz="2400" dirty="0">
                <a:solidFill>
                  <a:schemeClr val="bg1"/>
                </a:solidFill>
              </a:rPr>
              <a:t>, הציון המקובל בספרות לבעיות מהסוג שלנו)</a:t>
            </a:r>
            <a:endParaRPr lang="en-US" sz="2400" dirty="0">
              <a:solidFill>
                <a:schemeClr val="bg1"/>
              </a:solidFill>
            </a:endParaRPr>
          </a:p>
          <a:p>
            <a:pPr marL="285750" indent="-228600" algn="r" defTabSz="914400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8771AB-F7D7-15EF-D538-FC7985C8B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317544" y="536210"/>
            <a:ext cx="304800" cy="322326"/>
            <a:chOff x="215328" y="-46937"/>
            <a:chExt cx="304800" cy="2773841"/>
          </a:xfrm>
        </p:grpSpPr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5BE0D975-7725-493F-8862-ED40C46BE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83F0D96-8CD4-4CDE-B0CC-657797260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924C51D7-954A-4143-B39C-4752FA3B6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B491EF17-1635-4AEB-AC11-07BA2A119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32F202BA-4686-4BC5-8CA5-60010A0FC9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753C14B0-1161-49D1-9AAC-B4BAD7436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C8E96422-DF7F-4DB7-9786-EABEBF8BC6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 descr="A table with numbers and symbols&#10;&#10;AI-generated content may be incorrect.">
            <a:extLst>
              <a:ext uri="{FF2B5EF4-FFF2-40B4-BE49-F238E27FC236}">
                <a16:creationId xmlns:a16="http://schemas.microsoft.com/office/drawing/2014/main" id="{175D073D-86ED-9B9C-0180-4C216A340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292" y="855180"/>
            <a:ext cx="3167129" cy="2248661"/>
          </a:xfrm>
          <a:prstGeom prst="rect">
            <a:avLst/>
          </a:prstGeom>
        </p:spPr>
      </p:pic>
      <p:sp>
        <p:nvSpPr>
          <p:cNvPr id="115" name="Rectangle 114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2" y="1131512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graph and a chart&#10;&#10;AI-generated content may be incorrect.">
            <a:extLst>
              <a:ext uri="{FF2B5EF4-FFF2-40B4-BE49-F238E27FC236}">
                <a16:creationId xmlns:a16="http://schemas.microsoft.com/office/drawing/2014/main" id="{817D9D6A-4BD5-0246-84D2-730345C45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1474" y="879624"/>
            <a:ext cx="5818560" cy="3709295"/>
          </a:xfrm>
          <a:prstGeom prst="rect">
            <a:avLst/>
          </a:pr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7C01F37-21DE-9935-73F6-AA6F5A3B7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9675" y="24538"/>
            <a:ext cx="5668417" cy="767203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 rtl="1">
              <a:lnSpc>
                <a:spcPct val="90000"/>
              </a:lnSpc>
            </a:pPr>
            <a:r>
              <a:rPr lang="en-US" sz="4200" dirty="0" err="1">
                <a:solidFill>
                  <a:schemeClr val="bg1"/>
                </a:solidFill>
              </a:rPr>
              <a:t>שימוש</a:t>
            </a:r>
            <a:r>
              <a:rPr lang="en-US" sz="4200" dirty="0">
                <a:solidFill>
                  <a:schemeClr val="bg1"/>
                </a:solidFill>
              </a:rPr>
              <a:t> </a:t>
            </a:r>
            <a:r>
              <a:rPr lang="en-US" sz="4200" dirty="0" err="1">
                <a:solidFill>
                  <a:schemeClr val="bg1"/>
                </a:solidFill>
              </a:rPr>
              <a:t>בקליברציה</a:t>
            </a:r>
            <a:endParaRPr lang="en-US" sz="42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DAAB63-F3E2-F500-9726-28FF50050460}"/>
              </a:ext>
            </a:extLst>
          </p:cNvPr>
          <p:cNvSpPr txBox="1"/>
          <p:nvPr/>
        </p:nvSpPr>
        <p:spPr>
          <a:xfrm>
            <a:off x="175021" y="5249348"/>
            <a:ext cx="8966689" cy="1641663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algn="r" defTabSz="914400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לאחר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קליברציה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נראה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שXGBOOST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he-IL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לבדו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לא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מקבל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ציון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טוב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285750" indent="-228600" algn="r" defTabSz="914400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באידיאל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הקו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הכחול</a:t>
            </a:r>
            <a:r>
              <a:rPr lang="he-IL" dirty="0">
                <a:solidFill>
                  <a:schemeClr val="bg1"/>
                </a:solidFill>
              </a:rPr>
              <a:t> (גרף שמאל)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צריך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לשאוף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להידמות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ככל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הניתן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לקו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האלכסוני</a:t>
            </a:r>
            <a:r>
              <a:rPr lang="he-IL" dirty="0">
                <a:solidFill>
                  <a:schemeClr val="bg1"/>
                </a:solidFill>
              </a:rPr>
              <a:t> (כיול מושלם)</a:t>
            </a:r>
            <a:endParaRPr lang="en-US" dirty="0">
              <a:solidFill>
                <a:schemeClr val="bg1"/>
              </a:solidFill>
            </a:endParaRPr>
          </a:p>
          <a:p>
            <a:pPr marL="285750" indent="-228600" algn="r" defTabSz="914400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כיול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איזוטוני</a:t>
            </a:r>
            <a:r>
              <a:rPr lang="en-US" dirty="0">
                <a:solidFill>
                  <a:schemeClr val="bg1"/>
                </a:solidFill>
              </a:rPr>
              <a:t> (Isotonic calibration) </a:t>
            </a:r>
            <a:r>
              <a:rPr lang="en-US" dirty="0" err="1">
                <a:solidFill>
                  <a:schemeClr val="bg1"/>
                </a:solidFill>
              </a:rPr>
              <a:t>משפר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באופן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משמעותי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את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רמת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הכיול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של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המודל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ומוביל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ל־ציוןBrier</a:t>
            </a:r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he-IL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הטוב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ביותר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מבין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כל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השיטות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he-IL" dirty="0">
                <a:solidFill>
                  <a:schemeClr val="bg1"/>
                </a:solidFill>
              </a:rPr>
              <a:t> - </a:t>
            </a:r>
            <a:r>
              <a:rPr lang="en-US" dirty="0">
                <a:solidFill>
                  <a:schemeClr val="bg1"/>
                </a:solidFill>
              </a:rPr>
              <a:t>0.0376</a:t>
            </a:r>
          </a:p>
        </p:txBody>
      </p:sp>
    </p:spTree>
    <p:extLst>
      <p:ext uri="{BB962C8B-B14F-4D97-AF65-F5344CB8AC3E}">
        <p14:creationId xmlns:p14="http://schemas.microsoft.com/office/powerpoint/2010/main" val="1253891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502920"/>
            <a:ext cx="2564892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 rtl="1">
              <a:lnSpc>
                <a:spcPct val="90000"/>
              </a:lnSpc>
            </a:pPr>
            <a:r>
              <a:rPr lang="en-US" sz="4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בחירת</a:t>
            </a:r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אסטרטגיה</a:t>
            </a:r>
            <a:endParaRPr lang="en-US" sz="4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480309" y="1227582"/>
            <a:ext cx="1554480" cy="13716"/>
          </a:xfrm>
          <a:custGeom>
            <a:avLst/>
            <a:gdLst>
              <a:gd name="connsiteX0" fmla="*/ 0 w 1554480"/>
              <a:gd name="connsiteY0" fmla="*/ 0 h 13716"/>
              <a:gd name="connsiteX1" fmla="*/ 549250 w 1554480"/>
              <a:gd name="connsiteY1" fmla="*/ 0 h 13716"/>
              <a:gd name="connsiteX2" fmla="*/ 1082954 w 1554480"/>
              <a:gd name="connsiteY2" fmla="*/ 0 h 13716"/>
              <a:gd name="connsiteX3" fmla="*/ 1554480 w 1554480"/>
              <a:gd name="connsiteY3" fmla="*/ 0 h 13716"/>
              <a:gd name="connsiteX4" fmla="*/ 1554480 w 1554480"/>
              <a:gd name="connsiteY4" fmla="*/ 13716 h 13716"/>
              <a:gd name="connsiteX5" fmla="*/ 1067410 w 1554480"/>
              <a:gd name="connsiteY5" fmla="*/ 13716 h 13716"/>
              <a:gd name="connsiteX6" fmla="*/ 549250 w 1554480"/>
              <a:gd name="connsiteY6" fmla="*/ 13716 h 13716"/>
              <a:gd name="connsiteX7" fmla="*/ 0 w 1554480"/>
              <a:gd name="connsiteY7" fmla="*/ 13716 h 13716"/>
              <a:gd name="connsiteX8" fmla="*/ 0 w 1554480"/>
              <a:gd name="connsiteY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3716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3820" y="4959"/>
                  <a:pt x="1554594" y="10798"/>
                  <a:pt x="1554480" y="13716"/>
                </a:cubicBezTo>
                <a:cubicBezTo>
                  <a:pt x="1338847" y="1555"/>
                  <a:pt x="1215066" y="33279"/>
                  <a:pt x="1067410" y="13716"/>
                </a:cubicBezTo>
                <a:cubicBezTo>
                  <a:pt x="919754" y="-5847"/>
                  <a:pt x="800465" y="-1492"/>
                  <a:pt x="549250" y="13716"/>
                </a:cubicBezTo>
                <a:cubicBezTo>
                  <a:pt x="298035" y="28924"/>
                  <a:pt x="158868" y="18197"/>
                  <a:pt x="0" y="13716"/>
                </a:cubicBezTo>
                <a:cubicBezTo>
                  <a:pt x="488" y="8630"/>
                  <a:pt x="480" y="6612"/>
                  <a:pt x="0" y="0"/>
                </a:cubicBezTo>
                <a:close/>
              </a:path>
              <a:path w="1554480" h="13716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232" y="4157"/>
                  <a:pt x="1554673" y="7559"/>
                  <a:pt x="1554480" y="13716"/>
                </a:cubicBezTo>
                <a:cubicBezTo>
                  <a:pt x="1336087" y="7600"/>
                  <a:pt x="1310024" y="15187"/>
                  <a:pt x="1067410" y="13716"/>
                </a:cubicBezTo>
                <a:cubicBezTo>
                  <a:pt x="824796" y="12246"/>
                  <a:pt x="787902" y="30075"/>
                  <a:pt x="518160" y="13716"/>
                </a:cubicBezTo>
                <a:cubicBezTo>
                  <a:pt x="248418" y="-2643"/>
                  <a:pt x="133160" y="4633"/>
                  <a:pt x="0" y="13716"/>
                </a:cubicBezTo>
                <a:cubicBezTo>
                  <a:pt x="43" y="9160"/>
                  <a:pt x="-111" y="481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B9E4BEF2-63F0-DCAD-24ED-92D074765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02" y="2263519"/>
            <a:ext cx="8188452" cy="3521033"/>
          </a:xfrm>
          <a:prstGeom prst="rect">
            <a:avLst/>
          </a:prstGeom>
        </p:spPr>
      </p:pic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CAD7DC56-B76B-ECC1-59E1-29C0EBB8D0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2635026"/>
              </p:ext>
            </p:extLst>
          </p:nvPr>
        </p:nvGraphicFramePr>
        <p:xfrm>
          <a:off x="3490721" y="502920"/>
          <a:ext cx="5170932" cy="1463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6CE3796-320A-330C-A649-C2AEFF7E2E9D}"/>
              </a:ext>
            </a:extLst>
          </p:cNvPr>
          <p:cNvSpPr txBox="1"/>
          <p:nvPr/>
        </p:nvSpPr>
        <p:spPr>
          <a:xfrm>
            <a:off x="390418" y="6013322"/>
            <a:ext cx="82712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*קיבלנו אחוז נמוך מאד של הצלחה (14%) ייתכן שיש טעות בקוד, אולי צריך להפנות פחות מ10% מהאוכלוסיה.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he-IL" sz="3500">
                <a:solidFill>
                  <a:srgbClr val="FFFFFF"/>
                </a:solidFill>
              </a:rPr>
              <a:t>הצגת שלבי העבודה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512" y="1622745"/>
            <a:ext cx="8799485" cy="5086280"/>
          </a:xfrm>
        </p:spPr>
        <p:txBody>
          <a:bodyPr anchor="ctr">
            <a:normAutofit/>
          </a:bodyPr>
          <a:lstStyle/>
          <a:p>
            <a:pPr marL="857250" lvl="1" indent="-457200" algn="r" rtl="1">
              <a:buFont typeface="+mj-lt"/>
              <a:buAutoNum type="arabicPeriod"/>
              <a:defRPr sz="2000">
                <a:latin typeface="Arial"/>
              </a:defRPr>
            </a:pPr>
            <a:r>
              <a:rPr lang="en-US" sz="2400" dirty="0"/>
              <a:t>EDA </a:t>
            </a:r>
            <a:r>
              <a:rPr lang="he-IL" sz="2400" dirty="0"/>
              <a:t> - ניתוח נתונים והסקת מסקנות ראשוניות.</a:t>
            </a:r>
          </a:p>
          <a:p>
            <a:pPr marL="857250" lvl="1" indent="-457200" algn="r" rtl="1">
              <a:buFont typeface="+mj-lt"/>
              <a:buAutoNum type="arabicPeriod"/>
              <a:defRPr sz="2000">
                <a:latin typeface="Arial"/>
              </a:defRPr>
            </a:pPr>
            <a:r>
              <a:rPr lang="en-US" sz="2400" dirty="0"/>
              <a:t> - </a:t>
            </a:r>
            <a:r>
              <a:rPr lang="en-US" sz="2400" dirty="0" err="1"/>
              <a:t>Preprocssing</a:t>
            </a:r>
            <a:r>
              <a:rPr lang="he-IL" sz="2400" dirty="0"/>
              <a:t>הכנת הנתונים כולל ניקוי, הסרה, טיוב והכנה.</a:t>
            </a:r>
          </a:p>
          <a:p>
            <a:pPr marL="857250" lvl="1" indent="-457200" algn="r" rtl="1">
              <a:buFont typeface="+mj-lt"/>
              <a:buAutoNum type="arabicPeriod"/>
              <a:defRPr sz="2000">
                <a:latin typeface="Arial"/>
              </a:defRPr>
            </a:pPr>
            <a:r>
              <a:rPr lang="he-IL" sz="2400" dirty="0"/>
              <a:t>אימון מודלים:שימוש בשתי המודלים</a:t>
            </a:r>
            <a:r>
              <a:rPr lang="en-US" sz="2400" dirty="0" err="1"/>
              <a:t>XGBoost</a:t>
            </a:r>
            <a:r>
              <a:rPr lang="en-US" sz="2400" dirty="0"/>
              <a:t> </a:t>
            </a:r>
            <a:r>
              <a:rPr lang="he-IL" sz="2400" dirty="0"/>
              <a:t> ורגרסיה לוגיסטית.</a:t>
            </a:r>
          </a:p>
          <a:p>
            <a:pPr marL="857250" lvl="1" indent="-457200" algn="r" rtl="1">
              <a:buFont typeface="+mj-lt"/>
              <a:buAutoNum type="arabicPeriod"/>
              <a:defRPr sz="2000">
                <a:latin typeface="Arial"/>
              </a:defRPr>
            </a:pPr>
            <a:r>
              <a:rPr lang="he-IL" sz="2400" dirty="0"/>
              <a:t>הערכת ביצועים – בעזרת שיטות כמו קרוס ולידציה,וקליברציה ושימוש במדדי </a:t>
            </a:r>
            <a:r>
              <a:rPr lang="en-US" sz="2400" dirty="0"/>
              <a:t>AUC, PRAUC</a:t>
            </a:r>
            <a:r>
              <a:rPr lang="he-IL" sz="2400" dirty="0"/>
              <a:t>.</a:t>
            </a:r>
            <a:endParaRPr lang="en-US" sz="2400" dirty="0"/>
          </a:p>
          <a:p>
            <a:pPr marL="857250" lvl="1" indent="-457200" algn="r" rtl="1">
              <a:buFont typeface="+mj-lt"/>
              <a:buAutoNum type="arabicPeriod"/>
              <a:defRPr sz="2000">
                <a:latin typeface="Arial"/>
              </a:defRPr>
            </a:pPr>
            <a:r>
              <a:rPr lang="he-IL" sz="2400" dirty="0"/>
              <a:t>קביעת אסטרטגיית פעולה לפי אילוצי המערכת והצורך הקליני.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0B4D22-938D-3AB8-27B9-408F74B38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C19890B-2E72-4E61-3995-87CDA6525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883CDA-947B-0E46-D6EA-7DFFA0258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74B80D-F6D1-49F4-0435-5A9C3C5427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B6DA93-66F3-2205-058F-F8783303A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A6D50C-F8A8-BB87-FC2E-080762C1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133A73-0722-1FA0-BC71-BB8976AB1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he-IL" sz="3500" dirty="0">
                <a:solidFill>
                  <a:srgbClr val="FFFFFF"/>
                </a:solidFill>
              </a:rPr>
              <a:t> - שלבים עיקריים</a:t>
            </a:r>
            <a:r>
              <a:rPr lang="en-US" sz="3500" dirty="0">
                <a:solidFill>
                  <a:srgbClr val="FFFFFF"/>
                </a:solidFill>
              </a:rPr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14C0A-07CD-9DF3-1596-1369AB833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91" y="1797978"/>
            <a:ext cx="8609744" cy="4765484"/>
          </a:xfrm>
        </p:spPr>
        <p:txBody>
          <a:bodyPr anchor="ctr">
            <a:normAutofit lnSpcReduction="10000"/>
          </a:bodyPr>
          <a:lstStyle/>
          <a:p>
            <a:pPr marL="514350" indent="-514350" algn="r" rtl="1">
              <a:lnSpc>
                <a:spcPct val="90000"/>
              </a:lnSpc>
              <a:buFont typeface="+mj-lt"/>
              <a:buAutoNum type="arabicPeriod"/>
            </a:pPr>
            <a:endParaRPr lang="he-IL" sz="1800" b="1" dirty="0"/>
          </a:p>
          <a:p>
            <a:pPr marL="514350" indent="-514350" algn="r" rtl="1">
              <a:lnSpc>
                <a:spcPct val="90000"/>
              </a:lnSpc>
              <a:buFont typeface="+mj-lt"/>
              <a:buAutoNum type="arabicPeriod"/>
            </a:pPr>
            <a:r>
              <a:rPr lang="en-US" sz="1800" b="1" dirty="0"/>
              <a:t>Literature review</a:t>
            </a:r>
            <a:r>
              <a:rPr lang="he-IL" sz="1800" b="1" dirty="0"/>
              <a:t> – </a:t>
            </a:r>
            <a:r>
              <a:rPr lang="he-IL" sz="1800" dirty="0"/>
              <a:t>הבנת עולם התוכן, והמושגים.</a:t>
            </a:r>
          </a:p>
          <a:p>
            <a:pPr marL="514350" indent="-514350" algn="r" rtl="1">
              <a:lnSpc>
                <a:spcPct val="90000"/>
              </a:lnSpc>
              <a:buFont typeface="+mj-lt"/>
              <a:buAutoNum type="arabicPeriod"/>
            </a:pPr>
            <a:r>
              <a:rPr lang="en-US" sz="1800" b="1" dirty="0"/>
              <a:t>Data Loading and Inspection</a:t>
            </a:r>
            <a:br>
              <a:rPr lang="en-US" sz="1800" dirty="0"/>
            </a:br>
            <a:r>
              <a:rPr lang="he-IL" sz="1800" dirty="0"/>
              <a:t>טעינת הדאטה ובחינה ראשונית של המבנה, שמות העמודות, וסוגי הנתונים.</a:t>
            </a:r>
          </a:p>
          <a:p>
            <a:pPr marL="514350" indent="-514350" algn="r" rtl="1">
              <a:lnSpc>
                <a:spcPct val="90000"/>
              </a:lnSpc>
              <a:buFont typeface="+mj-lt"/>
              <a:buAutoNum type="arabicPeriod"/>
            </a:pPr>
            <a:r>
              <a:rPr lang="en-US" sz="1800" b="1" dirty="0"/>
              <a:t>Data Cleaning</a:t>
            </a:r>
            <a:br>
              <a:rPr lang="en-US" sz="1800" dirty="0"/>
            </a:br>
            <a:r>
              <a:rPr lang="he-IL" sz="1800" dirty="0"/>
              <a:t>טיפול בערכים חסרים, הסרת כפילויות ועמודות לא רלוונטיות.</a:t>
            </a:r>
          </a:p>
          <a:p>
            <a:pPr marL="514350" indent="-514350" algn="r" rtl="1">
              <a:lnSpc>
                <a:spcPct val="90000"/>
              </a:lnSpc>
              <a:buFont typeface="+mj-lt"/>
              <a:buAutoNum type="arabicPeriod"/>
            </a:pPr>
            <a:r>
              <a:rPr lang="en-US" sz="1800" b="1" dirty="0"/>
              <a:t>Exploratory Visualizations</a:t>
            </a:r>
            <a:br>
              <a:rPr lang="en-US" sz="1800" dirty="0"/>
            </a:br>
            <a:r>
              <a:rPr lang="he-IL" sz="1800" dirty="0"/>
              <a:t>בניית גרפים להבין את התפלגות הנתונים והקשרים בין משתנים.</a:t>
            </a:r>
          </a:p>
          <a:p>
            <a:pPr marL="514350" indent="-514350" algn="r" rtl="1">
              <a:lnSpc>
                <a:spcPct val="90000"/>
              </a:lnSpc>
              <a:buFont typeface="+mj-lt"/>
              <a:buAutoNum type="arabicPeriod"/>
            </a:pPr>
            <a:r>
              <a:rPr lang="en-US" sz="1800" b="1" dirty="0"/>
              <a:t>Feature Engineering</a:t>
            </a:r>
            <a:br>
              <a:rPr lang="en-US" sz="1800" dirty="0"/>
            </a:br>
            <a:r>
              <a:rPr lang="he-IL" sz="1800" dirty="0"/>
              <a:t>יצירת פיצ'רים חדשים על בסיס ידע רפואי, קידוד משתנים קטגוריים ונירמול משתנים מספריים.</a:t>
            </a:r>
          </a:p>
          <a:p>
            <a:pPr marL="514350" indent="-514350" algn="r" rtl="1">
              <a:lnSpc>
                <a:spcPct val="90000"/>
              </a:lnSpc>
              <a:buFont typeface="+mj-lt"/>
              <a:buAutoNum type="arabicPeriod"/>
            </a:pPr>
            <a:r>
              <a:rPr lang="en-US" sz="1800" b="1" dirty="0"/>
              <a:t>Outlier Detection</a:t>
            </a:r>
            <a:br>
              <a:rPr lang="en-US" sz="1800" dirty="0"/>
            </a:br>
            <a:r>
              <a:rPr lang="he-IL" sz="1800" dirty="0"/>
              <a:t>זיהוי וניתוח של ערכים קיצוניים בעזרת שיטות סטטיסטיות וויזואליות.</a:t>
            </a:r>
          </a:p>
          <a:p>
            <a:pPr marL="514350" indent="-514350" algn="r" rtl="1">
              <a:lnSpc>
                <a:spcPct val="90000"/>
              </a:lnSpc>
              <a:buFont typeface="+mj-lt"/>
              <a:buAutoNum type="arabicPeriod"/>
            </a:pPr>
            <a:r>
              <a:rPr lang="en-US" sz="1800" b="1" dirty="0"/>
              <a:t>Text Handling</a:t>
            </a:r>
            <a:br>
              <a:rPr lang="en-US" sz="1800" dirty="0"/>
            </a:br>
            <a:r>
              <a:rPr lang="he-IL" sz="1800" dirty="0"/>
              <a:t>ניקוי טקסטים קליניים בעברית, ניתוח תדירויות, ובניית פיצ'רים מטקסט בעזרת </a:t>
            </a:r>
            <a:r>
              <a:rPr lang="en-US" sz="1800" dirty="0"/>
              <a:t>TF-IDF </a:t>
            </a:r>
            <a:r>
              <a:rPr lang="he-IL" sz="1800" dirty="0"/>
              <a:t>ו־</a:t>
            </a:r>
            <a:r>
              <a:rPr lang="en-US" sz="1800" dirty="0" err="1"/>
              <a:t>BERTopic</a:t>
            </a:r>
            <a:r>
              <a:rPr lang="en-US" sz="1800" dirty="0"/>
              <a:t>.</a:t>
            </a:r>
          </a:p>
          <a:p>
            <a:pPr marL="514350" indent="-514350" algn="r" rtl="1">
              <a:lnSpc>
                <a:spcPct val="90000"/>
              </a:lnSpc>
              <a:buFont typeface="+mj-lt"/>
              <a:buAutoNum type="arabicPeriod"/>
            </a:pPr>
            <a:r>
              <a:rPr lang="en-US" sz="1800" b="1" dirty="0"/>
              <a:t>SHAP Analysis</a:t>
            </a:r>
            <a:br>
              <a:rPr lang="en-US" sz="1800" dirty="0"/>
            </a:br>
            <a:r>
              <a:rPr lang="he-IL" sz="1800" dirty="0"/>
              <a:t>חישוב ויזואליזציה של ערכי </a:t>
            </a:r>
            <a:r>
              <a:rPr lang="en-US" sz="1800" dirty="0"/>
              <a:t>SHAP </a:t>
            </a:r>
            <a:r>
              <a:rPr lang="he-IL" sz="1800" dirty="0"/>
              <a:t>להבנת תרומת הפיצ'רים והסבר תחזיות המודל.</a:t>
            </a:r>
          </a:p>
          <a:p>
            <a:pPr marL="457200" indent="-457200" algn="r" rtl="1">
              <a:lnSpc>
                <a:spcPct val="90000"/>
              </a:lnSpc>
              <a:buFont typeface="+mj-lt"/>
              <a:buAutoNum type="arabicPeriod"/>
              <a:defRPr sz="2000">
                <a:latin typeface="Arial"/>
              </a:defRPr>
            </a:pPr>
            <a:endParaRPr lang="he-IL" sz="1800" dirty="0"/>
          </a:p>
        </p:txBody>
      </p:sp>
    </p:spTree>
    <p:extLst>
      <p:ext uri="{BB962C8B-B14F-4D97-AF65-F5344CB8AC3E}">
        <p14:creationId xmlns:p14="http://schemas.microsoft.com/office/powerpoint/2010/main" val="2725165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C0D203-6D84-75EB-5667-7EB076C5F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1731B7C-A02E-EB7B-F57E-6867037A6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4209B5-AC62-421A-29B4-458049D25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796A35-A00E-FEB0-0F56-38A97F4BA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1B0881-6DC5-C359-0B6C-95313B30E5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C951CD-87E9-655A-2F30-6918267810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AF92B1-63D6-A436-BACE-C247AAA4A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Literature review -</a:t>
            </a:r>
            <a:r>
              <a:rPr lang="he-IL" sz="3500" dirty="0">
                <a:solidFill>
                  <a:schemeClr val="bg1"/>
                </a:solidFill>
              </a:rPr>
              <a:t> </a:t>
            </a:r>
            <a:r>
              <a:rPr lang="en-US" sz="3500" dirty="0">
                <a:solidFill>
                  <a:schemeClr val="bg1"/>
                </a:solidFill>
              </a:rPr>
              <a:t>EDA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722B2-DA1F-36C3-7FE9-43F58837C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91" y="1797978"/>
            <a:ext cx="8609744" cy="4765484"/>
          </a:xfrm>
        </p:spPr>
        <p:txBody>
          <a:bodyPr anchor="ctr">
            <a:normAutofit/>
          </a:bodyPr>
          <a:lstStyle/>
          <a:p>
            <a:pPr marL="0" indent="0" algn="r" rtl="1">
              <a:lnSpc>
                <a:spcPct val="90000"/>
              </a:lnSpc>
              <a:buNone/>
            </a:pPr>
            <a:endParaRPr lang="he-IL" sz="2400" b="1" dirty="0"/>
          </a:p>
          <a:p>
            <a:pPr algn="r" rtl="1">
              <a:lnSpc>
                <a:spcPct val="90000"/>
              </a:lnSpc>
            </a:pPr>
            <a:r>
              <a:rPr lang="he-IL" sz="2400" b="1" dirty="0"/>
              <a:t>מטרת השלב להבין יותר לעומק את עולם התוכן שאני בא לפתור</a:t>
            </a:r>
          </a:p>
          <a:p>
            <a:pPr algn="r" rtl="1">
              <a:lnSpc>
                <a:spcPct val="90000"/>
              </a:lnSpc>
            </a:pPr>
            <a:r>
              <a:rPr lang="he-IL" sz="2400" b="1" dirty="0"/>
              <a:t>הבנת המשתנים השונים והערכים המקובלים (יעזור בשלב טיוב הנתונים)</a:t>
            </a:r>
          </a:p>
          <a:p>
            <a:pPr algn="r" rtl="1">
              <a:lnSpc>
                <a:spcPct val="90000"/>
              </a:lnSpc>
            </a:pPr>
            <a:r>
              <a:rPr lang="he-IL" sz="2400" b="1" dirty="0"/>
              <a:t>הבנת הפרקטיקות המקובלות לפתור בעיות מסוג הבעיה שלנו </a:t>
            </a:r>
          </a:p>
          <a:p>
            <a:pPr algn="r" rtl="1">
              <a:lnSpc>
                <a:spcPct val="90000"/>
              </a:lnSpc>
            </a:pPr>
            <a:r>
              <a:rPr lang="he-IL" sz="2400" b="1" dirty="0"/>
              <a:t>מדדים מקובלים והציונים שמקובל לקבל</a:t>
            </a:r>
          </a:p>
          <a:p>
            <a:pPr algn="r" rtl="1">
              <a:lnSpc>
                <a:spcPct val="90000"/>
              </a:lnSpc>
            </a:pPr>
            <a:r>
              <a:rPr lang="he-IL" sz="2400" b="1" dirty="0"/>
              <a:t>לקבל רעיונות לאיזה משתנים ניתן להנדס ולהכין</a:t>
            </a:r>
          </a:p>
          <a:p>
            <a:pPr marL="0" indent="0" algn="r" rtl="1">
              <a:lnSpc>
                <a:spcPct val="90000"/>
              </a:lnSpc>
              <a:buNone/>
            </a:pPr>
            <a:endParaRPr lang="en-US" sz="2400" dirty="0"/>
          </a:p>
          <a:p>
            <a:pPr marL="0" indent="0" algn="r" rtl="1">
              <a:lnSpc>
                <a:spcPct val="90000"/>
              </a:lnSpc>
              <a:buNone/>
            </a:pPr>
            <a:r>
              <a:rPr lang="he-IL" sz="2400" dirty="0"/>
              <a:t>מסקנות משלב זה:</a:t>
            </a:r>
          </a:p>
          <a:p>
            <a:pPr marL="0" indent="0" algn="r" rtl="1">
              <a:lnSpc>
                <a:spcPct val="90000"/>
              </a:lnSpc>
              <a:buNone/>
            </a:pPr>
            <a:r>
              <a:rPr lang="he-IL" sz="2400" dirty="0"/>
              <a:t>מדד </a:t>
            </a:r>
            <a:r>
              <a:rPr lang="en-US" sz="2400" dirty="0"/>
              <a:t>AUC</a:t>
            </a:r>
            <a:r>
              <a:rPr lang="he-IL" sz="2400" dirty="0"/>
              <a:t> מקובל עבור בעיות מסוג זה הוא באזור 80%-70%</a:t>
            </a:r>
          </a:p>
          <a:p>
            <a:pPr marL="0" indent="0" algn="r" rtl="1">
              <a:lnSpc>
                <a:spcPct val="90000"/>
              </a:lnSpc>
              <a:buNone/>
            </a:pPr>
            <a:r>
              <a:rPr lang="he-IL" sz="2400" dirty="0"/>
              <a:t>אחוז הנשים שמקבלות לחץ דם גבוה בהריון נע בסביבות 5% משאר האוכלוסיה.</a:t>
            </a:r>
          </a:p>
          <a:p>
            <a:pPr marL="0" indent="0" algn="r" rtl="1">
              <a:lnSpc>
                <a:spcPct val="90000"/>
              </a:lnSpc>
              <a:buNone/>
            </a:pP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2475072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Data Cleaning </a:t>
            </a:r>
            <a:r>
              <a:rPr lang="he-IL" sz="3600" b="1" dirty="0">
                <a:solidFill>
                  <a:schemeClr val="bg1"/>
                </a:solidFill>
              </a:rPr>
              <a:t> -</a:t>
            </a:r>
            <a:r>
              <a:rPr lang="en-US" sz="3500" dirty="0">
                <a:solidFill>
                  <a:srgbClr val="FFFFFF"/>
                </a:solidFill>
              </a:rPr>
              <a:t>EDA</a:t>
            </a:r>
            <a:r>
              <a:rPr lang="he-IL" sz="3500" dirty="0">
                <a:solidFill>
                  <a:srgbClr val="FFFFFF"/>
                </a:solidFill>
              </a:rPr>
              <a:t>שלב ראשון </a:t>
            </a:r>
            <a:endParaRPr lang="en-US" sz="35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291" y="1797978"/>
            <a:ext cx="8609744" cy="4765484"/>
          </a:xfrm>
        </p:spPr>
        <p:txBody>
          <a:bodyPr anchor="ctr">
            <a:normAutofit fontScale="92500" lnSpcReduction="20000"/>
          </a:bodyPr>
          <a:lstStyle/>
          <a:p>
            <a:pPr marL="0" indent="0" algn="r" rtl="1">
              <a:lnSpc>
                <a:spcPct val="90000"/>
              </a:lnSpc>
              <a:buNone/>
            </a:pPr>
            <a:r>
              <a:rPr lang="he-IL" sz="2400" dirty="0"/>
              <a:t>פעולות עיקריות שבוצעו</a:t>
            </a:r>
          </a:p>
          <a:p>
            <a:pPr algn="r" rtl="1">
              <a:lnSpc>
                <a:spcPct val="90000"/>
              </a:lnSpc>
            </a:pPr>
            <a:r>
              <a:rPr lang="he-IL" sz="2400" dirty="0"/>
              <a:t>לקיחת טווחי הערכים המקובלים מסקר הספרות ובדיקה שהנתונים טובים(</a:t>
            </a:r>
            <a:r>
              <a:rPr lang="en-US" sz="2400" dirty="0" err="1"/>
              <a:t>lab_b_hcg_abs_last_value</a:t>
            </a:r>
            <a:r>
              <a:rPr lang="he-IL" sz="2400" dirty="0"/>
              <a:t> נמצא מחוץ לטווחים והוסר מהמודל, לא הייתי בטוח כיצד לנרמל אותו)</a:t>
            </a:r>
          </a:p>
          <a:p>
            <a:pPr algn="r" rtl="1">
              <a:lnSpc>
                <a:spcPct val="90000"/>
              </a:lnSpc>
            </a:pPr>
            <a:r>
              <a:rPr lang="he-IL" sz="2400" dirty="0"/>
              <a:t>זיהוי ערכים קיצוניים (</a:t>
            </a:r>
            <a:r>
              <a:rPr lang="en-US" sz="2400" dirty="0" err="1"/>
              <a:t>outlieers</a:t>
            </a:r>
            <a:r>
              <a:rPr lang="he-IL" sz="2400" dirty="0"/>
              <a:t>)</a:t>
            </a:r>
            <a:r>
              <a:rPr lang="en-US" sz="2400" dirty="0"/>
              <a:t> - </a:t>
            </a:r>
            <a:r>
              <a:rPr lang="he-IL" sz="2400" dirty="0"/>
              <a:t> שימוש בטכניקת </a:t>
            </a:r>
            <a:r>
              <a:rPr lang="en-US" sz="2400" dirty="0" err="1"/>
              <a:t>cliping</a:t>
            </a:r>
            <a:endParaRPr lang="he-IL" sz="2400" dirty="0"/>
          </a:p>
          <a:p>
            <a:pPr algn="r" rtl="1">
              <a:lnSpc>
                <a:spcPct val="90000"/>
              </a:lnSpc>
            </a:pPr>
            <a:r>
              <a:rPr lang="en-US" sz="2400" dirty="0"/>
              <a:t>Drop Leakage Columns</a:t>
            </a:r>
            <a:r>
              <a:rPr lang="he-IL" sz="2400" dirty="0"/>
              <a:t> הורדת עמודות המשמשות לבניית משתנה המטרה </a:t>
            </a:r>
            <a:r>
              <a:rPr lang="en-US" sz="2400" dirty="0"/>
              <a:t>Y</a:t>
            </a:r>
            <a:endParaRPr lang="he-IL" sz="2400" dirty="0"/>
          </a:p>
          <a:p>
            <a:pPr algn="r" rtl="1">
              <a:lnSpc>
                <a:spcPct val="90000"/>
              </a:lnSpc>
            </a:pPr>
            <a:r>
              <a:rPr lang="he-IL" sz="2400" dirty="0"/>
              <a:t>חלוקה לסטים שונים של אימון וטסט</a:t>
            </a:r>
          </a:p>
          <a:p>
            <a:pPr algn="r" rtl="1">
              <a:lnSpc>
                <a:spcPct val="90000"/>
              </a:lnSpc>
            </a:pPr>
            <a:r>
              <a:rPr lang="he-IL" sz="2400" dirty="0"/>
              <a:t>הסרת ערכים חסרים:</a:t>
            </a:r>
          </a:p>
          <a:p>
            <a:pPr lvl="1" algn="r" rtl="1">
              <a:lnSpc>
                <a:spcPct val="90000"/>
              </a:lnSpc>
            </a:pPr>
            <a:r>
              <a:rPr lang="he-IL" sz="1800" dirty="0"/>
              <a:t>קיבוץ עמודות </a:t>
            </a:r>
            <a:r>
              <a:rPr lang="en-US" sz="1800" dirty="0"/>
              <a:t>DIAG</a:t>
            </a:r>
            <a:r>
              <a:rPr lang="he-IL" sz="1800" dirty="0"/>
              <a:t> (עמודות של מספר בדיקות שנעשו טרם כניסה להריון) קיבוץ לפי 4 ו24 חודשים, היה ניתן לקבץ גם לפי קודים של בדיקות זהות, אבל ללא הכרות עם הקודים הדבר פחות יעיל.</a:t>
            </a:r>
          </a:p>
          <a:p>
            <a:pPr marL="457200" lvl="1" indent="0" algn="r" rtl="1">
              <a:lnSpc>
                <a:spcPct val="90000"/>
              </a:lnSpc>
              <a:buNone/>
            </a:pPr>
            <a:r>
              <a:rPr lang="he-IL" sz="1800" dirty="0"/>
              <a:t>     הפעולה גרמה להורדה של כ-80 עמודות ל4 עמודות(פירוט בקוד)</a:t>
            </a:r>
          </a:p>
          <a:p>
            <a:pPr lvl="1" algn="r" rtl="1">
              <a:lnSpc>
                <a:spcPct val="90000"/>
              </a:lnSpc>
            </a:pPr>
            <a:r>
              <a:rPr lang="he-IL" sz="1800" dirty="0"/>
              <a:t>הורדת עמודות מספריות עם מעל 50% ערכים חסרים, מילוי הערכים בסדר גודל כזה יכול להביא ל</a:t>
            </a:r>
            <a:r>
              <a:rPr lang="en-US" sz="1800" dirty="0"/>
              <a:t>BIAS</a:t>
            </a:r>
            <a:r>
              <a:rPr lang="he-IL" sz="1800" dirty="0"/>
              <a:t> של המודל, לכן בחרתי להימנע מזה כעת.</a:t>
            </a:r>
          </a:p>
          <a:p>
            <a:pPr lvl="1" algn="r" rtl="1">
              <a:lnSpc>
                <a:spcPct val="90000"/>
              </a:lnSpc>
            </a:pPr>
            <a:r>
              <a:rPr lang="he-IL" sz="1800" dirty="0"/>
              <a:t>בשאר העמודות עם מתחת ל50% ערכים חסרים </a:t>
            </a:r>
          </a:p>
          <a:p>
            <a:pPr lvl="2" algn="r" rtl="1">
              <a:lnSpc>
                <a:spcPct val="90000"/>
              </a:lnSpc>
            </a:pPr>
            <a:r>
              <a:rPr lang="he-IL" sz="1400" dirty="0"/>
              <a:t>להשתמש ביכולת של </a:t>
            </a:r>
            <a:r>
              <a:rPr lang="en-US" sz="1400" dirty="0"/>
              <a:t>XGBOOST</a:t>
            </a:r>
            <a:r>
              <a:rPr lang="he-IL" sz="1400" dirty="0"/>
              <a:t> להתמודד עם ערכים חסרים</a:t>
            </a:r>
          </a:p>
          <a:p>
            <a:pPr lvl="2" algn="r" rtl="1">
              <a:lnSpc>
                <a:spcPct val="90000"/>
              </a:lnSpc>
            </a:pPr>
            <a:r>
              <a:rPr lang="he-IL" sz="1400" dirty="0"/>
              <a:t>השלמה לפי חציון מפאת חוסר זמן (עדיף </a:t>
            </a:r>
            <a:r>
              <a:rPr lang="en-US" sz="1400" dirty="0"/>
              <a:t>single imputation</a:t>
            </a:r>
            <a:r>
              <a:rPr lang="he-IL" sz="1400" dirty="0"/>
              <a:t>)</a:t>
            </a:r>
          </a:p>
          <a:p>
            <a:pPr algn="r" rtl="1">
              <a:lnSpc>
                <a:spcPct val="90000"/>
              </a:lnSpc>
            </a:pPr>
            <a:endParaRPr lang="he-IL" sz="2400" dirty="0"/>
          </a:p>
          <a:p>
            <a:pPr marL="457200" indent="-457200" algn="r" rtl="1">
              <a:lnSpc>
                <a:spcPct val="90000"/>
              </a:lnSpc>
              <a:buFont typeface="+mj-lt"/>
              <a:buAutoNum type="arabicPeriod"/>
              <a:defRPr sz="2000">
                <a:latin typeface="Arial"/>
              </a:defRPr>
            </a:pPr>
            <a:endParaRPr lang="he-IL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1F569B-D593-09B5-27DE-D121E3805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815CB5A-A084-91EC-708F-5DBBCE110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4B634E-8454-91F2-1462-550ABA842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8737F2-559B-E01F-F30F-1EF128EE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F5A360-C481-D49D-F20E-BA890FB27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E8B78E-04C9-EFFD-DF59-490616EA0D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4DCBDF-23F4-CFD8-2107-CED3D824D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37688"/>
            <a:ext cx="7421963" cy="1033669"/>
          </a:xfrm>
        </p:spPr>
        <p:txBody>
          <a:bodyPr>
            <a:normAutofit/>
          </a:bodyPr>
          <a:lstStyle/>
          <a:p>
            <a:r>
              <a:rPr lang="he-IL" sz="3600" b="1" dirty="0">
                <a:solidFill>
                  <a:schemeClr val="bg1"/>
                </a:solidFill>
              </a:rPr>
              <a:t>גרפים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he-IL" sz="3600" b="1" dirty="0">
                <a:solidFill>
                  <a:schemeClr val="bg1"/>
                </a:solidFill>
              </a:rPr>
              <a:t> -</a:t>
            </a:r>
            <a:r>
              <a:rPr lang="en-US" sz="3500" dirty="0">
                <a:solidFill>
                  <a:srgbClr val="FFFFFF"/>
                </a:solidFill>
              </a:rPr>
              <a:t>EDA</a:t>
            </a:r>
            <a:r>
              <a:rPr lang="he-IL" sz="3500" dirty="0">
                <a:solidFill>
                  <a:srgbClr val="FFFFFF"/>
                </a:solidFill>
              </a:rPr>
              <a:t>שלב ראשון </a:t>
            </a:r>
            <a:endParaRPr lang="en-US" sz="35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6939C-F8E9-B073-48D8-DDFB569C1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78" y="4962416"/>
            <a:ext cx="8537824" cy="1724334"/>
          </a:xfrm>
        </p:spPr>
        <p:txBody>
          <a:bodyPr anchor="ctr">
            <a:noAutofit/>
          </a:bodyPr>
          <a:lstStyle/>
          <a:p>
            <a:pPr algn="r" rtl="1"/>
            <a:r>
              <a:rPr lang="he-IL" sz="1800" dirty="0"/>
              <a:t>חציון גבוה יותר בקבוצת לחץ דם גבוה בהריון (</a:t>
            </a:r>
            <a:r>
              <a:rPr lang="en-US" sz="1800" dirty="0"/>
              <a:t>Y=1</a:t>
            </a:r>
            <a:r>
              <a:rPr lang="he-IL" sz="1800" dirty="0"/>
              <a:t>)</a:t>
            </a:r>
          </a:p>
          <a:p>
            <a:pPr algn="r" rtl="1"/>
            <a:r>
              <a:rPr lang="he-IL" sz="1800" dirty="0"/>
              <a:t>מתאם אפשרי לעומס מחלות קודם - נשים עם עומס אבחנות גבוה יותר טרום הריון עשויות להיות בסיכון גבוה יותר לפתח לחץ דם הריוני, כנראה כתוצאה מרקע רפואי מורכב יותר (כגון סוכרת, עודף משקל, מחלות כרוניות).</a:t>
            </a:r>
          </a:p>
          <a:p>
            <a:pPr algn="r" rtl="1"/>
            <a:r>
              <a:rPr lang="he-IL" sz="1800" dirty="0"/>
              <a:t>קיים קשר מוכר בין רקע רפואי מורכב/כרוני לבין סיכון מוגבר להפרעות לחץ דם בהריון. מדדים כמו ריבוי ביקורים, קודי אבחנה רבים, או היסטוריה רפואית ענפה עשויים לשמש אות אזהרה מוקדם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6D4114-9375-2B19-CCB8-A4D4DC218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164" y="1174096"/>
            <a:ext cx="5194066" cy="350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634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B50E81-2EDB-D1C3-3CA0-48B28B2BA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5D0A558-61C1-763F-05FC-7F7FCC1D7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345F37-B21B-2B1F-F965-5B4B3338C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6B5BF3-5E7C-EBC5-7C37-A8A4E1F1A7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4FDA2D-22A4-7C1B-AE02-4FBE10FD9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ED0755-6549-402E-A87A-851010C35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C438C2-7BBB-394E-3C96-E5AB5B38B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chemeClr val="bg1"/>
                </a:solidFill>
              </a:rPr>
              <a:t>Text EDA + Topic Features with </a:t>
            </a:r>
            <a:r>
              <a:rPr lang="en-US" sz="3600" b="1" dirty="0" err="1">
                <a:solidFill>
                  <a:schemeClr val="bg1"/>
                </a:solidFill>
              </a:rPr>
              <a:t>BERTopic</a:t>
            </a:r>
            <a:r>
              <a:rPr lang="en-US" sz="3600" b="1" dirty="0">
                <a:solidFill>
                  <a:schemeClr val="bg1"/>
                </a:solidFill>
              </a:rPr>
              <a:t> (Hebrew clinical notes)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704C0-4D44-28D1-4B02-1CF52E442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91" y="1590741"/>
            <a:ext cx="9020706" cy="5267259"/>
          </a:xfrm>
        </p:spPr>
        <p:txBody>
          <a:bodyPr anchor="ctr">
            <a:normAutofit/>
          </a:bodyPr>
          <a:lstStyle/>
          <a:p>
            <a:pPr marL="0" indent="0" algn="r" rtl="1">
              <a:lnSpc>
                <a:spcPct val="90000"/>
              </a:lnSpc>
              <a:buNone/>
              <a:defRPr sz="2000">
                <a:latin typeface="Arial"/>
              </a:defRPr>
            </a:pPr>
            <a:r>
              <a:rPr lang="he-IL" sz="1600" dirty="0"/>
              <a:t>המרת עמודת הטקסט הספציפית </a:t>
            </a:r>
            <a:r>
              <a:rPr lang="en-US" sz="1600" dirty="0" err="1"/>
              <a:t>clinical_sheet</a:t>
            </a:r>
            <a:r>
              <a:rPr lang="he-IL" sz="1600" dirty="0"/>
              <a:t>, שמכילה סיכומי טקסט רפואי, למבנה ניתן לפרשנות </a:t>
            </a:r>
            <a:r>
              <a:rPr lang="en-US" sz="1600" dirty="0"/>
              <a:t>topics</a:t>
            </a:r>
            <a:r>
              <a:rPr lang="he-IL" sz="1600" dirty="0"/>
              <a:t>.</a:t>
            </a:r>
          </a:p>
          <a:p>
            <a:pPr marL="0" indent="0" algn="r" rtl="1">
              <a:buNone/>
            </a:pPr>
            <a:r>
              <a:rPr lang="he-IL" sz="1600" b="1" dirty="0"/>
              <a:t>הנחות</a:t>
            </a:r>
            <a:r>
              <a:rPr lang="he-IL" sz="1600" dirty="0"/>
              <a:t>:</a:t>
            </a:r>
          </a:p>
          <a:p>
            <a:pPr algn="r" rtl="1"/>
            <a:r>
              <a:rPr lang="he-IL" sz="1600" dirty="0"/>
              <a:t>קיימים נושאים סמויים בנתונים וניתן לזהותם בלמידה לא מונחית.</a:t>
            </a:r>
          </a:p>
          <a:p>
            <a:pPr algn="r" rtl="1"/>
            <a:r>
              <a:rPr lang="he-IL" sz="1600" dirty="0"/>
              <a:t>כל מסמך משתייך לנושא עיקרי אחד.</a:t>
            </a:r>
          </a:p>
          <a:p>
            <a:pPr marL="0" indent="0" algn="r" rtl="1">
              <a:lnSpc>
                <a:spcPct val="90000"/>
              </a:lnSpc>
              <a:buNone/>
              <a:defRPr sz="2000">
                <a:latin typeface="Arial"/>
              </a:defRPr>
            </a:pPr>
            <a:endParaRPr lang="he-IL" sz="1600" dirty="0"/>
          </a:p>
          <a:p>
            <a:pPr marL="0" indent="0" algn="r" rtl="1">
              <a:lnSpc>
                <a:spcPct val="90000"/>
              </a:lnSpc>
              <a:buNone/>
              <a:defRPr sz="2000">
                <a:latin typeface="Arial"/>
              </a:defRPr>
            </a:pPr>
            <a:r>
              <a:rPr lang="he-IL" sz="1600" dirty="0"/>
              <a:t>שלבים בחילוץ הטקסט:</a:t>
            </a:r>
          </a:p>
          <a:p>
            <a:pPr algn="r" rtl="1">
              <a:lnSpc>
                <a:spcPct val="90000"/>
              </a:lnSpc>
              <a:defRPr sz="2000">
                <a:latin typeface="Arial"/>
              </a:defRPr>
            </a:pPr>
            <a:r>
              <a:rPr lang="he-IL" sz="1600" dirty="0"/>
              <a:t>קידוד הטקסט – </a:t>
            </a:r>
            <a:r>
              <a:rPr lang="en-US" sz="1600" dirty="0"/>
              <a:t>embeddings</a:t>
            </a:r>
            <a:r>
              <a:rPr lang="he-IL" sz="1600" dirty="0"/>
              <a:t> , המרת הטקסט לקטור, שימוש ביכולת של </a:t>
            </a:r>
            <a:r>
              <a:rPr lang="en-US" sz="1600" dirty="0"/>
              <a:t>transformers</a:t>
            </a:r>
            <a:r>
              <a:rPr lang="he-IL" sz="1600" dirty="0"/>
              <a:t> ליצירת משמעות סמנטית בין המילים, וכך אולי דימיון קליני.</a:t>
            </a:r>
          </a:p>
          <a:p>
            <a:pPr algn="r" rtl="1">
              <a:lnSpc>
                <a:spcPct val="90000"/>
              </a:lnSpc>
              <a:defRPr sz="2000">
                <a:latin typeface="Arial"/>
              </a:defRPr>
            </a:pPr>
            <a:r>
              <a:rPr lang="en-US" sz="1600" dirty="0" err="1"/>
              <a:t>CountVectorizer</a:t>
            </a:r>
            <a:r>
              <a:rPr lang="he-IL" sz="1600" dirty="0"/>
              <a:t> – יצירת </a:t>
            </a:r>
            <a:r>
              <a:rPr lang="en-US" sz="1600" dirty="0"/>
              <a:t>bag of words</a:t>
            </a:r>
          </a:p>
          <a:p>
            <a:pPr algn="r" rtl="1">
              <a:lnSpc>
                <a:spcPct val="90000"/>
              </a:lnSpc>
              <a:defRPr sz="2000">
                <a:latin typeface="Arial"/>
              </a:defRPr>
            </a:pPr>
            <a:r>
              <a:rPr lang="en-US" sz="1600" dirty="0"/>
              <a:t>c-TF-IDF</a:t>
            </a:r>
            <a:r>
              <a:rPr lang="he-IL" sz="1600" dirty="0"/>
              <a:t> - מתאים יותר לניתוח מבוסס-</a:t>
            </a:r>
            <a:r>
              <a:rPr lang="en-US" sz="1600" dirty="0"/>
              <a:t> cluster </a:t>
            </a:r>
            <a:r>
              <a:rPr lang="he-IL" sz="1600" dirty="0"/>
              <a:t>לעומת </a:t>
            </a:r>
            <a:r>
              <a:rPr lang="en-US" sz="1600" dirty="0"/>
              <a:t>TF-IDF</a:t>
            </a:r>
            <a:r>
              <a:rPr lang="he-IL" sz="1600" dirty="0"/>
              <a:t>רגיל.</a:t>
            </a:r>
          </a:p>
          <a:p>
            <a:pPr algn="r" rtl="1">
              <a:lnSpc>
                <a:spcPct val="90000"/>
              </a:lnSpc>
              <a:defRPr sz="2000">
                <a:latin typeface="Arial"/>
              </a:defRPr>
            </a:pPr>
            <a:r>
              <a:rPr lang="he-IL" sz="1600" dirty="0"/>
              <a:t>הנחה: מילים מייצגות יבלטו כאשר נשווה בין נושאים שונים(</a:t>
            </a:r>
            <a:r>
              <a:rPr lang="en-US" sz="1600" dirty="0"/>
              <a:t>topics/clusters</a:t>
            </a:r>
            <a:r>
              <a:rPr lang="he-IL" sz="1600" dirty="0"/>
              <a:t>).</a:t>
            </a:r>
            <a:endParaRPr lang="en-US" sz="1600" dirty="0"/>
          </a:p>
          <a:p>
            <a:pPr algn="r" rtl="1">
              <a:lnSpc>
                <a:spcPct val="90000"/>
              </a:lnSpc>
              <a:defRPr sz="2000">
                <a:latin typeface="Arial"/>
              </a:defRPr>
            </a:pPr>
            <a:r>
              <a:rPr lang="en-US" sz="1600" dirty="0"/>
              <a:t>UMAP (Dimensionality Reduction)</a:t>
            </a:r>
            <a:r>
              <a:rPr lang="he-IL" sz="1600" dirty="0"/>
              <a:t> - מהיר וסקיילבילי יותר מ - </a:t>
            </a:r>
            <a:r>
              <a:rPr lang="en-US" sz="1600" dirty="0"/>
              <a:t>t-SNE</a:t>
            </a:r>
            <a:r>
              <a:rPr lang="he-IL" sz="1600" dirty="0"/>
              <a:t>.</a:t>
            </a:r>
          </a:p>
          <a:p>
            <a:pPr algn="r" rtl="1">
              <a:lnSpc>
                <a:spcPct val="90000"/>
              </a:lnSpc>
              <a:defRPr sz="2000">
                <a:latin typeface="Arial"/>
              </a:defRPr>
            </a:pPr>
            <a:r>
              <a:rPr lang="en-US" sz="1600" dirty="0"/>
              <a:t>HDBSCAN (Clustering)</a:t>
            </a:r>
            <a:r>
              <a:rPr lang="he-IL" sz="1600" dirty="0"/>
              <a:t> – יצירת האשקולות (</a:t>
            </a:r>
            <a:r>
              <a:rPr lang="en-US" sz="1600" dirty="0"/>
              <a:t>topics</a:t>
            </a:r>
            <a:r>
              <a:rPr lang="he-IL" sz="1600" dirty="0"/>
              <a:t>) לא כופה שיוך של כל נקודה לאשכול.</a:t>
            </a:r>
          </a:p>
          <a:p>
            <a:pPr algn="r" rtl="1">
              <a:lnSpc>
                <a:spcPct val="90000"/>
              </a:lnSpc>
              <a:defRPr sz="2000">
                <a:latin typeface="Arial"/>
              </a:defRPr>
            </a:pPr>
            <a:r>
              <a:rPr lang="he-IL" sz="1600" dirty="0"/>
              <a:t>הנחה: מסמכים קליניים מקובצים טבעית לפי נושאים סמנטיים (כמו סוכרת, יתר לחץ דם).</a:t>
            </a:r>
          </a:p>
          <a:p>
            <a:pPr marL="0" indent="0" algn="r" rtl="1">
              <a:lnSpc>
                <a:spcPct val="90000"/>
              </a:lnSpc>
              <a:buNone/>
              <a:defRPr sz="2000">
                <a:latin typeface="Arial"/>
              </a:defRPr>
            </a:pPr>
            <a:endParaRPr lang="he-IL" sz="1600" dirty="0"/>
          </a:p>
          <a:p>
            <a:pPr marL="0" indent="0" algn="r" rtl="1">
              <a:lnSpc>
                <a:spcPct val="90000"/>
              </a:lnSpc>
              <a:buNone/>
              <a:defRPr sz="2000">
                <a:latin typeface="Arial"/>
              </a:defRPr>
            </a:pPr>
            <a:r>
              <a:rPr lang="he-IL" sz="1600" dirty="0"/>
              <a:t>אריזה עם מודל </a:t>
            </a:r>
            <a:r>
              <a:rPr lang="en-US" sz="1600" dirty="0" err="1"/>
              <a:t>BERTopic</a:t>
            </a:r>
            <a:endParaRPr lang="he-IL" sz="1600" dirty="0"/>
          </a:p>
          <a:p>
            <a:pPr marL="0" indent="0" algn="r" rtl="1">
              <a:lnSpc>
                <a:spcPct val="90000"/>
              </a:lnSpc>
              <a:buNone/>
              <a:defRPr sz="2000">
                <a:latin typeface="Arial"/>
              </a:defRPr>
            </a:pPr>
            <a:r>
              <a:rPr lang="he-IL" sz="1600" dirty="0"/>
              <a:t>למה </a:t>
            </a:r>
            <a:r>
              <a:rPr lang="en-US" sz="1600" dirty="0" err="1"/>
              <a:t>BERTopic</a:t>
            </a:r>
            <a:r>
              <a:rPr lang="he-IL" sz="1600" dirty="0"/>
              <a:t>:</a:t>
            </a:r>
          </a:p>
          <a:p>
            <a:pPr marL="0" indent="0" algn="r" rtl="1">
              <a:lnSpc>
                <a:spcPct val="90000"/>
              </a:lnSpc>
              <a:buNone/>
              <a:defRPr sz="2000">
                <a:latin typeface="Arial"/>
              </a:defRPr>
            </a:pPr>
            <a:r>
              <a:rPr lang="he-IL" sz="1600" dirty="0"/>
              <a:t>שיטה מודולארית, ניתנת לפרשנות,תומכת ברב-לשוניות (כולל עברית).</a:t>
            </a:r>
          </a:p>
          <a:p>
            <a:pPr marL="0" indent="0" algn="r" rtl="1">
              <a:lnSpc>
                <a:spcPct val="90000"/>
              </a:lnSpc>
              <a:buNone/>
              <a:defRPr sz="2000">
                <a:latin typeface="Arial"/>
              </a:defRPr>
            </a:pPr>
            <a:r>
              <a:rPr lang="he-IL" sz="1600" dirty="0"/>
              <a:t>סקיילבילית לנתונים קליניים אמיתיים.</a:t>
            </a:r>
          </a:p>
        </p:txBody>
      </p:sp>
    </p:spTree>
    <p:extLst>
      <p:ext uri="{BB962C8B-B14F-4D97-AF65-F5344CB8AC3E}">
        <p14:creationId xmlns:p14="http://schemas.microsoft.com/office/powerpoint/2010/main" val="414033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A146C7-EC53-5013-37A7-E84CF9C56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5E8C51-595D-2D3F-4DB9-1E0B68FDD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8678" y="2397238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BERTopic</a:t>
            </a:r>
            <a:r>
              <a:rPr lang="en-US" sz="35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5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תוצאות</a:t>
            </a:r>
            <a:endParaRPr lang="en-US" sz="35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9F7840-8F8F-79A0-40E9-88E6DFEAEE9B}"/>
              </a:ext>
            </a:extLst>
          </p:cNvPr>
          <p:cNvSpPr txBox="1"/>
          <p:nvPr/>
        </p:nvSpPr>
        <p:spPr>
          <a:xfrm>
            <a:off x="2414427" y="5513350"/>
            <a:ext cx="67295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buNone/>
            </a:pPr>
            <a:r>
              <a:rPr lang="he-IL" dirty="0"/>
              <a:t>ניתן לראות שהמודל הצליח לקבץ מספר קלסטרים לפי סוגי מונחים</a:t>
            </a:r>
          </a:p>
          <a:p>
            <a:pPr algn="r" rtl="1">
              <a:buNone/>
            </a:pPr>
            <a:r>
              <a:rPr lang="he-IL" dirty="0"/>
              <a:t>קלסטר לחץ דם כרוני (26)</a:t>
            </a:r>
          </a:p>
          <a:p>
            <a:pPr algn="r" rtl="1">
              <a:buNone/>
            </a:pPr>
            <a:r>
              <a:rPr lang="he-IL" dirty="0"/>
              <a:t>קךסטר </a:t>
            </a:r>
            <a:r>
              <a:rPr lang="en-US" dirty="0"/>
              <a:t>MBI</a:t>
            </a:r>
            <a:r>
              <a:rPr lang="he-IL" dirty="0"/>
              <a:t> (25)</a:t>
            </a:r>
          </a:p>
          <a:p>
            <a:pPr algn="r" rtl="1">
              <a:buNone/>
            </a:pPr>
            <a:r>
              <a:rPr lang="he-IL" dirty="0"/>
              <a:t>קלסטר קולסטרול ו</a:t>
            </a:r>
            <a:r>
              <a:rPr lang="en-US" dirty="0"/>
              <a:t>BMI</a:t>
            </a:r>
            <a:r>
              <a:rPr lang="he-IL" dirty="0"/>
              <a:t> (30)</a:t>
            </a:r>
            <a:endParaRPr lang="en-US" dirty="0"/>
          </a:p>
        </p:txBody>
      </p:sp>
      <p:pic>
        <p:nvPicPr>
          <p:cNvPr id="15" name="Content Placeholder 14" descr="A screenshot of a graph&#10;&#10;AI-generated content may be incorrect.">
            <a:extLst>
              <a:ext uri="{FF2B5EF4-FFF2-40B4-BE49-F238E27FC236}">
                <a16:creationId xmlns:a16="http://schemas.microsoft.com/office/drawing/2014/main" id="{6BE2D9B3-477D-CAB5-E8E7-525BAF4B06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0171" y="14720"/>
            <a:ext cx="7183399" cy="5454424"/>
          </a:xfrm>
        </p:spPr>
      </p:pic>
    </p:spTree>
    <p:extLst>
      <p:ext uri="{BB962C8B-B14F-4D97-AF65-F5344CB8AC3E}">
        <p14:creationId xmlns:p14="http://schemas.microsoft.com/office/powerpoint/2010/main" val="2215717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56F6B7-404E-5675-9AE4-412FB4B64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6A167ADB-EC6D-83E6-8780-AAF45E2A7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1BC3C8-F9E8-5A2F-9ACE-D4FD08FB6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C93D549-5509-1E4C-5175-40DD0BBEE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9D738B4-1E78-7C80-F6E6-3AAD5353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D6F461A-FBCE-F71B-F686-D4A55AA7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DE1F52-AE3A-5EEA-B3FB-17E4909C8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BERTopic תוצאות</a:t>
            </a:r>
          </a:p>
        </p:txBody>
      </p:sp>
      <p:pic>
        <p:nvPicPr>
          <p:cNvPr id="5" name="Content Placeholder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230C05FC-2CC7-9817-F445-751D71B391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0556" y="57451"/>
            <a:ext cx="6113444" cy="45453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9BE3DA-4D1A-D246-C91F-7BE19FC060A9}"/>
              </a:ext>
            </a:extLst>
          </p:cNvPr>
          <p:cNvSpPr txBox="1"/>
          <p:nvPr/>
        </p:nvSpPr>
        <p:spPr>
          <a:xfrm>
            <a:off x="3030556" y="4722244"/>
            <a:ext cx="611344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>
              <a:buNone/>
            </a:pPr>
            <a:r>
              <a:rPr lang="he-IL" dirty="0"/>
              <a:t>ניתן לראות שיש </a:t>
            </a:r>
            <a:r>
              <a:rPr lang="en-US" dirty="0"/>
              <a:t>topics</a:t>
            </a:r>
            <a:r>
              <a:rPr lang="he-IL" dirty="0"/>
              <a:t> שהם </a:t>
            </a:r>
            <a:r>
              <a:rPr lang="he-IL" b="1" dirty="0"/>
              <a:t>מאוד דומים זה לזה</a:t>
            </a:r>
            <a:r>
              <a:rPr lang="he-IL" dirty="0"/>
              <a:t>, עם ציוני דמיון הגבוהים מ־0.9. לדוגמה, </a:t>
            </a:r>
          </a:p>
          <a:p>
            <a:pPr algn="r" rtl="1">
              <a:buNone/>
            </a:pPr>
            <a:r>
              <a:rPr lang="he-IL" dirty="0"/>
              <a:t>הנושאים הבאים יוצרים אשכול צפוף: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dirty="0"/>
              <a:t>הקלסטר </a:t>
            </a:r>
            <a:r>
              <a:rPr lang="en-US" dirty="0"/>
              <a:t>Topic 25</a:t>
            </a:r>
            <a:r>
              <a:rPr lang="he-IL" dirty="0"/>
              <a:t> - שבוע ההריון </a:t>
            </a:r>
            <a:r>
              <a:rPr lang="en-US" dirty="0"/>
              <a:t>BMI, </a:t>
            </a:r>
            <a:r>
              <a:rPr lang="el-GR" dirty="0"/>
              <a:t>β-</a:t>
            </a:r>
            <a:r>
              <a:rPr lang="en-US" dirty="0" err="1"/>
              <a:t>hCG</a:t>
            </a:r>
            <a:r>
              <a:rPr lang="en-US" dirty="0"/>
              <a:t>, </a:t>
            </a:r>
            <a:endParaRPr lang="he-IL" dirty="0"/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dirty="0"/>
              <a:t>הקלסטר</a:t>
            </a:r>
            <a:r>
              <a:rPr lang="en-US" dirty="0"/>
              <a:t>Topic 26 </a:t>
            </a:r>
            <a:r>
              <a:rPr lang="he-IL" dirty="0"/>
              <a:t> - יתר לחץ דם כרוני, שבוע ההריון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he-IL" dirty="0"/>
              <a:t>הקלסטר </a:t>
            </a:r>
            <a:r>
              <a:rPr lang="en-US" dirty="0"/>
              <a:t>Topic 30</a:t>
            </a:r>
            <a:r>
              <a:rPr lang="he-IL" dirty="0"/>
              <a:t> -</a:t>
            </a:r>
            <a:r>
              <a:rPr lang="en-US" dirty="0"/>
              <a:t> </a:t>
            </a:r>
            <a:r>
              <a:rPr lang="he-IL" dirty="0"/>
              <a:t>סיכוני תזונה, אפשרויות </a:t>
            </a:r>
            <a:r>
              <a:rPr lang="en-US" dirty="0"/>
              <a:t>BMI</a:t>
            </a:r>
          </a:p>
        </p:txBody>
      </p:sp>
    </p:spTree>
    <p:extLst>
      <p:ext uri="{BB962C8B-B14F-4D97-AF65-F5344CB8AC3E}">
        <p14:creationId xmlns:p14="http://schemas.microsoft.com/office/powerpoint/2010/main" val="2111421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1364</Words>
  <Application>Microsoft Office PowerPoint</Application>
  <PresentationFormat>On-screen Show (4:3)</PresentationFormat>
  <Paragraphs>121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רקע רפואי ומטרת הפרויקט </vt:lpstr>
      <vt:lpstr>הצגת שלבי העבודה</vt:lpstr>
      <vt:lpstr> - שלבים עיקרייםEDA</vt:lpstr>
      <vt:lpstr>Literature review - EDA </vt:lpstr>
      <vt:lpstr>Data Cleaning  -EDAשלב ראשון </vt:lpstr>
      <vt:lpstr>גרפים  -EDAשלב ראשון </vt:lpstr>
      <vt:lpstr>Text EDA + Topic Features with BERTopic (Hebrew clinical notes)</vt:lpstr>
      <vt:lpstr>BERTopic תוצאות</vt:lpstr>
      <vt:lpstr>BERTopic תוצאות</vt:lpstr>
      <vt:lpstr>BERTopic תוצאות </vt:lpstr>
      <vt:lpstr>חוסרים בנתונים</vt:lpstr>
      <vt:lpstr>SHAP Analysis</vt:lpstr>
      <vt:lpstr>SHAP Analysis</vt:lpstr>
      <vt:lpstr>SHAP Analysis</vt:lpstr>
      <vt:lpstr>שיטות מידול והערכת הביצועים</vt:lpstr>
      <vt:lpstr>שימוש בקליברציה</vt:lpstr>
      <vt:lpstr>בחירת אסטרטגיה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Nir Rozenshtein</cp:lastModifiedBy>
  <cp:revision>55</cp:revision>
  <dcterms:created xsi:type="dcterms:W3CDTF">2013-01-27T09:14:16Z</dcterms:created>
  <dcterms:modified xsi:type="dcterms:W3CDTF">2025-09-07T20:02:34Z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9455b1c-e335-4946-9141-75fe2a9c42fa_Enabled">
    <vt:lpwstr>true</vt:lpwstr>
  </property>
  <property fmtid="{D5CDD505-2E9C-101B-9397-08002B2CF9AE}" pid="3" name="MSIP_Label_29455b1c-e335-4946-9141-75fe2a9c42fa_SetDate">
    <vt:lpwstr>2025-09-06T16:22:50Z</vt:lpwstr>
  </property>
  <property fmtid="{D5CDD505-2E9C-101B-9397-08002B2CF9AE}" pid="4" name="MSIP_Label_29455b1c-e335-4946-9141-75fe2a9c42fa_Method">
    <vt:lpwstr>Privileged</vt:lpwstr>
  </property>
  <property fmtid="{D5CDD505-2E9C-101B-9397-08002B2CF9AE}" pid="5" name="MSIP_Label_29455b1c-e335-4946-9141-75fe2a9c42fa_Name">
    <vt:lpwstr>מידע רגיש אישי</vt:lpwstr>
  </property>
  <property fmtid="{D5CDD505-2E9C-101B-9397-08002B2CF9AE}" pid="6" name="MSIP_Label_29455b1c-e335-4946-9141-75fe2a9c42fa_SiteId">
    <vt:lpwstr>6a7f9502-9cc4-4fb7-818b-a347c8495690</vt:lpwstr>
  </property>
  <property fmtid="{D5CDD505-2E9C-101B-9397-08002B2CF9AE}" pid="7" name="MSIP_Label_29455b1c-e335-4946-9141-75fe2a9c42fa_ActionId">
    <vt:lpwstr>5af3fa61-7906-4de7-833c-75fcdff0ed46</vt:lpwstr>
  </property>
  <property fmtid="{D5CDD505-2E9C-101B-9397-08002B2CF9AE}" pid="8" name="MSIP_Label_29455b1c-e335-4946-9141-75fe2a9c42fa_ContentBits">
    <vt:lpwstr>2</vt:lpwstr>
  </property>
  <property fmtid="{D5CDD505-2E9C-101B-9397-08002B2CF9AE}" pid="9" name="MSIP_Label_29455b1c-e335-4946-9141-75fe2a9c42fa_Tag">
    <vt:lpwstr>10, 0, 1, 1</vt:lpwstr>
  </property>
  <property fmtid="{D5CDD505-2E9C-101B-9397-08002B2CF9AE}" pid="10" name="ClassificationContentMarkingFooterLocations">
    <vt:lpwstr>Office Theme:8</vt:lpwstr>
  </property>
  <property fmtid="{D5CDD505-2E9C-101B-9397-08002B2CF9AE}" pid="11" name="ClassificationContentMarkingFooterText">
    <vt:lpwstr>מידע רגיש אישי</vt:lpwstr>
  </property>
</Properties>
</file>