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3" r:id="rId4"/>
    <p:sldId id="256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2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B471AA-77C3-4C9E-8A0D-D77C2BD7DE85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AF1B388-57D0-4874-AD7F-2541DF06EA56}">
      <dgm:prSet/>
      <dgm:spPr/>
      <dgm:t>
        <a:bodyPr/>
        <a:lstStyle/>
        <a:p>
          <a:pPr rtl="1"/>
          <a:r>
            <a:rPr lang="he-IL" dirty="0"/>
            <a:t>רעלת הריון, יתר לחץ דם הריוני הם סיבוכי הריון חמורים המופיעים אחרי שבוע 20.</a:t>
          </a:r>
          <a:endParaRPr lang="en-US" dirty="0"/>
        </a:p>
      </dgm:t>
    </dgm:pt>
    <dgm:pt modelId="{525A34B7-B7F2-4D03-93D0-D882EE0496F0}" type="parTrans" cxnId="{C6C82A1A-C8A6-4AAE-8289-A38B341B41AA}">
      <dgm:prSet/>
      <dgm:spPr/>
      <dgm:t>
        <a:bodyPr/>
        <a:lstStyle/>
        <a:p>
          <a:endParaRPr lang="en-US"/>
        </a:p>
      </dgm:t>
    </dgm:pt>
    <dgm:pt modelId="{8C3EB634-D2DA-43E8-BE94-8E42848BE1EF}" type="sibTrans" cxnId="{C6C82A1A-C8A6-4AAE-8289-A38B341B41AA}">
      <dgm:prSet/>
      <dgm:spPr/>
      <dgm:t>
        <a:bodyPr/>
        <a:lstStyle/>
        <a:p>
          <a:endParaRPr lang="en-US"/>
        </a:p>
      </dgm:t>
    </dgm:pt>
    <dgm:pt modelId="{989180A3-3FA1-4C5A-8E89-AA14C1B98C55}">
      <dgm:prSet/>
      <dgm:spPr/>
      <dgm:t>
        <a:bodyPr/>
        <a:lstStyle/>
        <a:p>
          <a:pPr algn="r" rtl="1"/>
          <a:r>
            <a:rPr lang="he-IL" dirty="0"/>
            <a:t>ניתן למנוע את הסיבוכים בעזרת איתור מוקדם (סביב שבוע 15) ומתן טיפול מונע כמו אספירין.</a:t>
          </a:r>
          <a:endParaRPr lang="en-US" dirty="0"/>
        </a:p>
      </dgm:t>
    </dgm:pt>
    <dgm:pt modelId="{CB3C9E00-A042-4A7D-970E-AE4F958E443E}" type="parTrans" cxnId="{6909F089-14DD-42C8-8543-313B2B90BE21}">
      <dgm:prSet/>
      <dgm:spPr/>
      <dgm:t>
        <a:bodyPr/>
        <a:lstStyle/>
        <a:p>
          <a:endParaRPr lang="en-US"/>
        </a:p>
      </dgm:t>
    </dgm:pt>
    <dgm:pt modelId="{4C2D1708-742D-46B3-B0B5-71EAD5263B6A}" type="sibTrans" cxnId="{6909F089-14DD-42C8-8543-313B2B90BE21}">
      <dgm:prSet/>
      <dgm:spPr/>
      <dgm:t>
        <a:bodyPr/>
        <a:lstStyle/>
        <a:p>
          <a:endParaRPr lang="en-US"/>
        </a:p>
      </dgm:t>
    </dgm:pt>
    <dgm:pt modelId="{E01AD3DB-0222-4D79-BF72-2D84A6E26F49}">
      <dgm:prSet/>
      <dgm:spPr/>
      <dgm:t>
        <a:bodyPr/>
        <a:lstStyle/>
        <a:p>
          <a:pPr algn="r"/>
          <a:r>
            <a:rPr lang="he-IL" dirty="0"/>
            <a:t>המטרה העסקית: להציע מודל לבחירת נשים המתאימות ביותר.</a:t>
          </a:r>
          <a:endParaRPr lang="en-US" dirty="0"/>
        </a:p>
      </dgm:t>
    </dgm:pt>
    <dgm:pt modelId="{9F29398D-0A9E-4F6F-808D-564C187F28D9}" type="parTrans" cxnId="{3536D1FD-0A72-42B6-86D0-51998A0F824A}">
      <dgm:prSet/>
      <dgm:spPr/>
      <dgm:t>
        <a:bodyPr/>
        <a:lstStyle/>
        <a:p>
          <a:endParaRPr lang="en-US"/>
        </a:p>
      </dgm:t>
    </dgm:pt>
    <dgm:pt modelId="{A69DC070-B583-4C4D-A9C6-BA152F88EA37}" type="sibTrans" cxnId="{3536D1FD-0A72-42B6-86D0-51998A0F824A}">
      <dgm:prSet/>
      <dgm:spPr/>
      <dgm:t>
        <a:bodyPr/>
        <a:lstStyle/>
        <a:p>
          <a:endParaRPr lang="en-US"/>
        </a:p>
      </dgm:t>
    </dgm:pt>
    <dgm:pt modelId="{EFC9BCA8-DB51-49B0-A9EB-E492B4FF937A}">
      <dgm:prSet/>
      <dgm:spPr/>
      <dgm:t>
        <a:bodyPr/>
        <a:lstStyle/>
        <a:p>
          <a:pPr algn="r" rtl="1"/>
          <a:r>
            <a:rPr lang="he-IL" dirty="0"/>
            <a:t>הפניה לבדיקה יקרה תוך עמידה בתקציב.</a:t>
          </a:r>
          <a:endParaRPr lang="en-US" dirty="0"/>
        </a:p>
      </dgm:t>
    </dgm:pt>
    <dgm:pt modelId="{2F426EE2-DD01-4CA5-8F6A-9B72EE6C28F6}" type="parTrans" cxnId="{562BD134-5642-4E02-A1A7-5FA5FB73E489}">
      <dgm:prSet/>
      <dgm:spPr/>
      <dgm:t>
        <a:bodyPr/>
        <a:lstStyle/>
        <a:p>
          <a:endParaRPr lang="en-US"/>
        </a:p>
      </dgm:t>
    </dgm:pt>
    <dgm:pt modelId="{AF3ADDC1-AC21-4FE8-95B9-9549D6118912}" type="sibTrans" cxnId="{562BD134-5642-4E02-A1A7-5FA5FB73E489}">
      <dgm:prSet/>
      <dgm:spPr/>
      <dgm:t>
        <a:bodyPr/>
        <a:lstStyle/>
        <a:p>
          <a:endParaRPr lang="en-US"/>
        </a:p>
      </dgm:t>
    </dgm:pt>
    <dgm:pt modelId="{45CDAA82-571A-4BE9-9E35-813461ACF4EC}">
      <dgm:prSet/>
      <dgm:spPr/>
      <dgm:t>
        <a:bodyPr/>
        <a:lstStyle/>
        <a:p>
          <a:pPr algn="r" rtl="1"/>
          <a:r>
            <a:rPr lang="he-IL" dirty="0"/>
            <a:t>תוך כדי זיהויי של מרב המקרים האמיתיים בסיכון.</a:t>
          </a:r>
          <a:endParaRPr lang="en-US" dirty="0"/>
        </a:p>
      </dgm:t>
    </dgm:pt>
    <dgm:pt modelId="{B8AEE6FC-EBCE-4089-8B0B-787F71EC008C}" type="parTrans" cxnId="{A34A9485-CDA4-4C49-AFAE-CA59B392982F}">
      <dgm:prSet/>
      <dgm:spPr/>
      <dgm:t>
        <a:bodyPr/>
        <a:lstStyle/>
        <a:p>
          <a:endParaRPr lang="en-US"/>
        </a:p>
      </dgm:t>
    </dgm:pt>
    <dgm:pt modelId="{7ADFB481-99CA-4E0D-BC2C-C77133D4ACE5}" type="sibTrans" cxnId="{A34A9485-CDA4-4C49-AFAE-CA59B392982F}">
      <dgm:prSet/>
      <dgm:spPr/>
      <dgm:t>
        <a:bodyPr/>
        <a:lstStyle/>
        <a:p>
          <a:endParaRPr lang="en-US"/>
        </a:p>
      </dgm:t>
    </dgm:pt>
    <dgm:pt modelId="{B14DFC5E-8790-4CDA-B188-FF458DDEE7E6}" type="pres">
      <dgm:prSet presAssocID="{5DB471AA-77C3-4C9E-8A0D-D77C2BD7DE85}" presName="linear" presStyleCnt="0">
        <dgm:presLayoutVars>
          <dgm:animLvl val="lvl"/>
          <dgm:resizeHandles val="exact"/>
        </dgm:presLayoutVars>
      </dgm:prSet>
      <dgm:spPr/>
    </dgm:pt>
    <dgm:pt modelId="{1455FF75-5D56-4CAF-804F-5177B000C9A2}" type="pres">
      <dgm:prSet presAssocID="{4AF1B388-57D0-4874-AD7F-2541DF06EA5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A92A300-C70C-4795-863D-0400D28C92C4}" type="pres">
      <dgm:prSet presAssocID="{8C3EB634-D2DA-43E8-BE94-8E42848BE1EF}" presName="spacer" presStyleCnt="0"/>
      <dgm:spPr/>
    </dgm:pt>
    <dgm:pt modelId="{C890E5CD-6C14-4A9F-9A86-647D956C1396}" type="pres">
      <dgm:prSet presAssocID="{989180A3-3FA1-4C5A-8E89-AA14C1B98C55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1CCFDE2-C307-4402-A692-F1A4E7EBD96A}" type="pres">
      <dgm:prSet presAssocID="{4C2D1708-742D-46B3-B0B5-71EAD5263B6A}" presName="spacer" presStyleCnt="0"/>
      <dgm:spPr/>
    </dgm:pt>
    <dgm:pt modelId="{482774B1-FC8D-4D23-9524-0337DC3F5ABB}" type="pres">
      <dgm:prSet presAssocID="{E01AD3DB-0222-4D79-BF72-2D84A6E26F4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A9BB192-0E69-4FCA-A4F3-BFE7D52AB3B7}" type="pres">
      <dgm:prSet presAssocID="{A69DC070-B583-4C4D-A9C6-BA152F88EA37}" presName="spacer" presStyleCnt="0"/>
      <dgm:spPr/>
    </dgm:pt>
    <dgm:pt modelId="{C1378E41-E34E-4B75-B77E-BAD7F599F9BB}" type="pres">
      <dgm:prSet presAssocID="{EFC9BCA8-DB51-49B0-A9EB-E492B4FF937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8577A81-EBCF-487E-8B00-4904806EC534}" type="pres">
      <dgm:prSet presAssocID="{AF3ADDC1-AC21-4FE8-95B9-9549D6118912}" presName="spacer" presStyleCnt="0"/>
      <dgm:spPr/>
    </dgm:pt>
    <dgm:pt modelId="{51BE1989-119F-4BEC-9E5F-3F6E9435D817}" type="pres">
      <dgm:prSet presAssocID="{45CDAA82-571A-4BE9-9E35-813461ACF4E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021E618-5118-4550-8C7D-61CE97AC64A4}" type="presOf" srcId="{EFC9BCA8-DB51-49B0-A9EB-E492B4FF937A}" destId="{C1378E41-E34E-4B75-B77E-BAD7F599F9BB}" srcOrd="0" destOrd="0" presId="urn:microsoft.com/office/officeart/2005/8/layout/vList2"/>
    <dgm:cxn modelId="{C6C82A1A-C8A6-4AAE-8289-A38B341B41AA}" srcId="{5DB471AA-77C3-4C9E-8A0D-D77C2BD7DE85}" destId="{4AF1B388-57D0-4874-AD7F-2541DF06EA56}" srcOrd="0" destOrd="0" parTransId="{525A34B7-B7F2-4D03-93D0-D882EE0496F0}" sibTransId="{8C3EB634-D2DA-43E8-BE94-8E42848BE1EF}"/>
    <dgm:cxn modelId="{562BD134-5642-4E02-A1A7-5FA5FB73E489}" srcId="{5DB471AA-77C3-4C9E-8A0D-D77C2BD7DE85}" destId="{EFC9BCA8-DB51-49B0-A9EB-E492B4FF937A}" srcOrd="3" destOrd="0" parTransId="{2F426EE2-DD01-4CA5-8F6A-9B72EE6C28F6}" sibTransId="{AF3ADDC1-AC21-4FE8-95B9-9549D6118912}"/>
    <dgm:cxn modelId="{7BECDD40-7F90-4CA9-8DFF-FE040EB7A201}" type="presOf" srcId="{5DB471AA-77C3-4C9E-8A0D-D77C2BD7DE85}" destId="{B14DFC5E-8790-4CDA-B188-FF458DDEE7E6}" srcOrd="0" destOrd="0" presId="urn:microsoft.com/office/officeart/2005/8/layout/vList2"/>
    <dgm:cxn modelId="{E8DB7F77-B6B3-4642-B96E-DEDEA56650D8}" type="presOf" srcId="{989180A3-3FA1-4C5A-8E89-AA14C1B98C55}" destId="{C890E5CD-6C14-4A9F-9A86-647D956C1396}" srcOrd="0" destOrd="0" presId="urn:microsoft.com/office/officeart/2005/8/layout/vList2"/>
    <dgm:cxn modelId="{F3D0EE57-3625-4CA0-BC24-A08EE96F38BC}" type="presOf" srcId="{45CDAA82-571A-4BE9-9E35-813461ACF4EC}" destId="{51BE1989-119F-4BEC-9E5F-3F6E9435D817}" srcOrd="0" destOrd="0" presId="urn:microsoft.com/office/officeart/2005/8/layout/vList2"/>
    <dgm:cxn modelId="{A34A9485-CDA4-4C49-AFAE-CA59B392982F}" srcId="{5DB471AA-77C3-4C9E-8A0D-D77C2BD7DE85}" destId="{45CDAA82-571A-4BE9-9E35-813461ACF4EC}" srcOrd="4" destOrd="0" parTransId="{B8AEE6FC-EBCE-4089-8B0B-787F71EC008C}" sibTransId="{7ADFB481-99CA-4E0D-BC2C-C77133D4ACE5}"/>
    <dgm:cxn modelId="{6909F089-14DD-42C8-8543-313B2B90BE21}" srcId="{5DB471AA-77C3-4C9E-8A0D-D77C2BD7DE85}" destId="{989180A3-3FA1-4C5A-8E89-AA14C1B98C55}" srcOrd="1" destOrd="0" parTransId="{CB3C9E00-A042-4A7D-970E-AE4F958E443E}" sibTransId="{4C2D1708-742D-46B3-B0B5-71EAD5263B6A}"/>
    <dgm:cxn modelId="{B85764D1-679B-4E8F-8A8C-175F7BDB2485}" type="presOf" srcId="{E01AD3DB-0222-4D79-BF72-2D84A6E26F49}" destId="{482774B1-FC8D-4D23-9524-0337DC3F5ABB}" srcOrd="0" destOrd="0" presId="urn:microsoft.com/office/officeart/2005/8/layout/vList2"/>
    <dgm:cxn modelId="{49E476F8-2FAD-45A5-B3E7-0C31AF717990}" type="presOf" srcId="{4AF1B388-57D0-4874-AD7F-2541DF06EA56}" destId="{1455FF75-5D56-4CAF-804F-5177B000C9A2}" srcOrd="0" destOrd="0" presId="urn:microsoft.com/office/officeart/2005/8/layout/vList2"/>
    <dgm:cxn modelId="{3536D1FD-0A72-42B6-86D0-51998A0F824A}" srcId="{5DB471AA-77C3-4C9E-8A0D-D77C2BD7DE85}" destId="{E01AD3DB-0222-4D79-BF72-2D84A6E26F49}" srcOrd="2" destOrd="0" parTransId="{9F29398D-0A9E-4F6F-808D-564C187F28D9}" sibTransId="{A69DC070-B583-4C4D-A9C6-BA152F88EA37}"/>
    <dgm:cxn modelId="{D1AD56C8-729A-4057-8AE6-AAF6BE246589}" type="presParOf" srcId="{B14DFC5E-8790-4CDA-B188-FF458DDEE7E6}" destId="{1455FF75-5D56-4CAF-804F-5177B000C9A2}" srcOrd="0" destOrd="0" presId="urn:microsoft.com/office/officeart/2005/8/layout/vList2"/>
    <dgm:cxn modelId="{80B08040-9B6C-4F08-B0C1-341B88A0B7D7}" type="presParOf" srcId="{B14DFC5E-8790-4CDA-B188-FF458DDEE7E6}" destId="{1A92A300-C70C-4795-863D-0400D28C92C4}" srcOrd="1" destOrd="0" presId="urn:microsoft.com/office/officeart/2005/8/layout/vList2"/>
    <dgm:cxn modelId="{0551CA85-03FD-4F32-9E2B-77E9FB1F1520}" type="presParOf" srcId="{B14DFC5E-8790-4CDA-B188-FF458DDEE7E6}" destId="{C890E5CD-6C14-4A9F-9A86-647D956C1396}" srcOrd="2" destOrd="0" presId="urn:microsoft.com/office/officeart/2005/8/layout/vList2"/>
    <dgm:cxn modelId="{2458EDC4-975B-43F9-A208-BC0E6B3B3C28}" type="presParOf" srcId="{B14DFC5E-8790-4CDA-B188-FF458DDEE7E6}" destId="{91CCFDE2-C307-4402-A692-F1A4E7EBD96A}" srcOrd="3" destOrd="0" presId="urn:microsoft.com/office/officeart/2005/8/layout/vList2"/>
    <dgm:cxn modelId="{07242FA9-4352-4B1A-9257-B523EFB31A88}" type="presParOf" srcId="{B14DFC5E-8790-4CDA-B188-FF458DDEE7E6}" destId="{482774B1-FC8D-4D23-9524-0337DC3F5ABB}" srcOrd="4" destOrd="0" presId="urn:microsoft.com/office/officeart/2005/8/layout/vList2"/>
    <dgm:cxn modelId="{FC548C37-C152-4D0A-B75D-F9261E351763}" type="presParOf" srcId="{B14DFC5E-8790-4CDA-B188-FF458DDEE7E6}" destId="{EA9BB192-0E69-4FCA-A4F3-BFE7D52AB3B7}" srcOrd="5" destOrd="0" presId="urn:microsoft.com/office/officeart/2005/8/layout/vList2"/>
    <dgm:cxn modelId="{077352AA-B710-4EAB-A138-80FD90FCCEA4}" type="presParOf" srcId="{B14DFC5E-8790-4CDA-B188-FF458DDEE7E6}" destId="{C1378E41-E34E-4B75-B77E-BAD7F599F9BB}" srcOrd="6" destOrd="0" presId="urn:microsoft.com/office/officeart/2005/8/layout/vList2"/>
    <dgm:cxn modelId="{07B2ABBB-EEB5-48B2-8308-E4A47D90C101}" type="presParOf" srcId="{B14DFC5E-8790-4CDA-B188-FF458DDEE7E6}" destId="{28577A81-EBCF-487E-8B00-4904806EC534}" srcOrd="7" destOrd="0" presId="urn:microsoft.com/office/officeart/2005/8/layout/vList2"/>
    <dgm:cxn modelId="{6558888F-A9B7-471B-A80E-F77C7C56BE16}" type="presParOf" srcId="{B14DFC5E-8790-4CDA-B188-FF458DDEE7E6}" destId="{51BE1989-119F-4BEC-9E5F-3F6E9435D81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776688-EB24-4F2D-8003-C4A1477FE9EA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4A794BD-7A29-4687-9397-8FC81EB0C7B0}">
      <dgm:prSet/>
      <dgm:spPr/>
      <dgm:t>
        <a:bodyPr/>
        <a:lstStyle/>
        <a:p>
          <a:pPr rtl="1"/>
          <a:r>
            <a:rPr lang="he-IL" dirty="0"/>
            <a:t>דירוג המטופלות לפי ההסתברות לקבל לחץ דם הריוני גבוה.</a:t>
          </a:r>
          <a:endParaRPr lang="en-US" dirty="0"/>
        </a:p>
      </dgm:t>
    </dgm:pt>
    <dgm:pt modelId="{3BF4C671-AFA1-478C-B27C-4E3F718CD763}" type="parTrans" cxnId="{D60FCD1C-1A6A-4E60-A22D-845DC282A44C}">
      <dgm:prSet/>
      <dgm:spPr/>
      <dgm:t>
        <a:bodyPr/>
        <a:lstStyle/>
        <a:p>
          <a:endParaRPr lang="en-US"/>
        </a:p>
      </dgm:t>
    </dgm:pt>
    <dgm:pt modelId="{D09D0317-94EA-4EE1-9953-079ABBAF17DC}" type="sibTrans" cxnId="{D60FCD1C-1A6A-4E60-A22D-845DC282A44C}">
      <dgm:prSet/>
      <dgm:spPr/>
      <dgm:t>
        <a:bodyPr/>
        <a:lstStyle/>
        <a:p>
          <a:endParaRPr lang="en-US"/>
        </a:p>
      </dgm:t>
    </dgm:pt>
    <dgm:pt modelId="{FA6C1685-3D41-419D-B669-00A6A2E3404C}">
      <dgm:prSet/>
      <dgm:spPr/>
      <dgm:t>
        <a:bodyPr/>
        <a:lstStyle/>
        <a:p>
          <a:pPr algn="r" rtl="1"/>
          <a:r>
            <a:rPr lang="he-IL" dirty="0"/>
            <a:t>הפניית 10% המטופלות העליונים לפי ההסתברות הגבוה ביותר לסיכון.</a:t>
          </a:r>
          <a:endParaRPr lang="en-US" dirty="0"/>
        </a:p>
      </dgm:t>
    </dgm:pt>
    <dgm:pt modelId="{790A8FCE-D0B7-4346-A64F-BA07781AFB67}" type="parTrans" cxnId="{2AE296FA-E6F6-49B2-9FED-D316745DDFA5}">
      <dgm:prSet/>
      <dgm:spPr/>
      <dgm:t>
        <a:bodyPr/>
        <a:lstStyle/>
        <a:p>
          <a:endParaRPr lang="en-US"/>
        </a:p>
      </dgm:t>
    </dgm:pt>
    <dgm:pt modelId="{40945AB2-E884-4225-BB44-47DA42A94E73}" type="sibTrans" cxnId="{2AE296FA-E6F6-49B2-9FED-D316745DDFA5}">
      <dgm:prSet/>
      <dgm:spPr/>
      <dgm:t>
        <a:bodyPr/>
        <a:lstStyle/>
        <a:p>
          <a:endParaRPr lang="en-US"/>
        </a:p>
      </dgm:t>
    </dgm:pt>
    <dgm:pt modelId="{A90D1693-F756-4CC0-852E-7578D9D1306F}">
      <dgm:prSet/>
      <dgm:spPr/>
      <dgm:t>
        <a:bodyPr/>
        <a:lstStyle/>
        <a:p>
          <a:pPr algn="r" rtl="1"/>
          <a:r>
            <a:rPr lang="he-IL" dirty="0"/>
            <a:t>מאפשר שליטה על מספר ההפניות בהתאם ליכולת המערכת והמשאבים</a:t>
          </a:r>
          <a:r>
            <a:rPr lang="en-US" dirty="0"/>
            <a:t>.</a:t>
          </a:r>
        </a:p>
      </dgm:t>
    </dgm:pt>
    <dgm:pt modelId="{49FCF791-16D2-45EC-A1C2-DDD6BBAF517C}" type="parTrans" cxnId="{555C1CD9-811A-4B94-9697-2E02E0912E64}">
      <dgm:prSet/>
      <dgm:spPr/>
      <dgm:t>
        <a:bodyPr/>
        <a:lstStyle/>
        <a:p>
          <a:endParaRPr lang="en-US"/>
        </a:p>
      </dgm:t>
    </dgm:pt>
    <dgm:pt modelId="{12D3A5B4-D851-4857-BF11-2AB092405DCF}" type="sibTrans" cxnId="{555C1CD9-811A-4B94-9697-2E02E0912E64}">
      <dgm:prSet/>
      <dgm:spPr/>
      <dgm:t>
        <a:bodyPr/>
        <a:lstStyle/>
        <a:p>
          <a:endParaRPr lang="en-US"/>
        </a:p>
      </dgm:t>
    </dgm:pt>
    <dgm:pt modelId="{5DAF30FD-5414-42DB-BAF9-8CFEDAFD808C}" type="pres">
      <dgm:prSet presAssocID="{33776688-EB24-4F2D-8003-C4A1477FE9EA}" presName="outerComposite" presStyleCnt="0">
        <dgm:presLayoutVars>
          <dgm:chMax val="5"/>
          <dgm:dir/>
          <dgm:resizeHandles val="exact"/>
        </dgm:presLayoutVars>
      </dgm:prSet>
      <dgm:spPr/>
    </dgm:pt>
    <dgm:pt modelId="{422CCDC7-3D54-451A-B524-2B0BCFC11A37}" type="pres">
      <dgm:prSet presAssocID="{33776688-EB24-4F2D-8003-C4A1477FE9EA}" presName="dummyMaxCanvas" presStyleCnt="0">
        <dgm:presLayoutVars/>
      </dgm:prSet>
      <dgm:spPr/>
    </dgm:pt>
    <dgm:pt modelId="{466B2292-B047-4446-8498-7978CEE5A22E}" type="pres">
      <dgm:prSet presAssocID="{33776688-EB24-4F2D-8003-C4A1477FE9EA}" presName="ThreeNodes_1" presStyleLbl="node1" presStyleIdx="0" presStyleCnt="3">
        <dgm:presLayoutVars>
          <dgm:bulletEnabled val="1"/>
        </dgm:presLayoutVars>
      </dgm:prSet>
      <dgm:spPr/>
    </dgm:pt>
    <dgm:pt modelId="{76EE51B2-5B26-4A98-8701-46486F2D35CB}" type="pres">
      <dgm:prSet presAssocID="{33776688-EB24-4F2D-8003-C4A1477FE9EA}" presName="ThreeNodes_2" presStyleLbl="node1" presStyleIdx="1" presStyleCnt="3">
        <dgm:presLayoutVars>
          <dgm:bulletEnabled val="1"/>
        </dgm:presLayoutVars>
      </dgm:prSet>
      <dgm:spPr/>
    </dgm:pt>
    <dgm:pt modelId="{57622E11-F8FD-4ABD-B8C2-83B922B4BE18}" type="pres">
      <dgm:prSet presAssocID="{33776688-EB24-4F2D-8003-C4A1477FE9EA}" presName="ThreeNodes_3" presStyleLbl="node1" presStyleIdx="2" presStyleCnt="3">
        <dgm:presLayoutVars>
          <dgm:bulletEnabled val="1"/>
        </dgm:presLayoutVars>
      </dgm:prSet>
      <dgm:spPr/>
    </dgm:pt>
    <dgm:pt modelId="{0F174AD2-2CF9-4C63-9A16-6BA40BF58392}" type="pres">
      <dgm:prSet presAssocID="{33776688-EB24-4F2D-8003-C4A1477FE9EA}" presName="ThreeConn_1-2" presStyleLbl="fgAccFollowNode1" presStyleIdx="0" presStyleCnt="2">
        <dgm:presLayoutVars>
          <dgm:bulletEnabled val="1"/>
        </dgm:presLayoutVars>
      </dgm:prSet>
      <dgm:spPr/>
    </dgm:pt>
    <dgm:pt modelId="{B2EAFDA2-551E-4A14-B62D-1FD5FBB72C4F}" type="pres">
      <dgm:prSet presAssocID="{33776688-EB24-4F2D-8003-C4A1477FE9EA}" presName="ThreeConn_2-3" presStyleLbl="fgAccFollowNode1" presStyleIdx="1" presStyleCnt="2">
        <dgm:presLayoutVars>
          <dgm:bulletEnabled val="1"/>
        </dgm:presLayoutVars>
      </dgm:prSet>
      <dgm:spPr/>
    </dgm:pt>
    <dgm:pt modelId="{FB90C428-1076-4332-BE17-4E89D610ABE5}" type="pres">
      <dgm:prSet presAssocID="{33776688-EB24-4F2D-8003-C4A1477FE9EA}" presName="ThreeNodes_1_text" presStyleLbl="node1" presStyleIdx="2" presStyleCnt="3">
        <dgm:presLayoutVars>
          <dgm:bulletEnabled val="1"/>
        </dgm:presLayoutVars>
      </dgm:prSet>
      <dgm:spPr/>
    </dgm:pt>
    <dgm:pt modelId="{011BA3DF-C705-4982-A9BC-A48005464B24}" type="pres">
      <dgm:prSet presAssocID="{33776688-EB24-4F2D-8003-C4A1477FE9EA}" presName="ThreeNodes_2_text" presStyleLbl="node1" presStyleIdx="2" presStyleCnt="3">
        <dgm:presLayoutVars>
          <dgm:bulletEnabled val="1"/>
        </dgm:presLayoutVars>
      </dgm:prSet>
      <dgm:spPr/>
    </dgm:pt>
    <dgm:pt modelId="{C7CF0D33-20C5-4E72-A94C-18257851A5FB}" type="pres">
      <dgm:prSet presAssocID="{33776688-EB24-4F2D-8003-C4A1477FE9EA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AA2271B-3310-4A81-A5B9-9BF98383C7E7}" type="presOf" srcId="{A90D1693-F756-4CC0-852E-7578D9D1306F}" destId="{C7CF0D33-20C5-4E72-A94C-18257851A5FB}" srcOrd="1" destOrd="0" presId="urn:microsoft.com/office/officeart/2005/8/layout/vProcess5"/>
    <dgm:cxn modelId="{D60FCD1C-1A6A-4E60-A22D-845DC282A44C}" srcId="{33776688-EB24-4F2D-8003-C4A1477FE9EA}" destId="{24A794BD-7A29-4687-9397-8FC81EB0C7B0}" srcOrd="0" destOrd="0" parTransId="{3BF4C671-AFA1-478C-B27C-4E3F718CD763}" sibTransId="{D09D0317-94EA-4EE1-9953-079ABBAF17DC}"/>
    <dgm:cxn modelId="{6B7B792B-B063-4F1A-9E22-42F9CAF3B382}" type="presOf" srcId="{33776688-EB24-4F2D-8003-C4A1477FE9EA}" destId="{5DAF30FD-5414-42DB-BAF9-8CFEDAFD808C}" srcOrd="0" destOrd="0" presId="urn:microsoft.com/office/officeart/2005/8/layout/vProcess5"/>
    <dgm:cxn modelId="{1770B23D-27E9-40AC-AFB9-0639F98FA4AB}" type="presOf" srcId="{24A794BD-7A29-4687-9397-8FC81EB0C7B0}" destId="{FB90C428-1076-4332-BE17-4E89D610ABE5}" srcOrd="1" destOrd="0" presId="urn:microsoft.com/office/officeart/2005/8/layout/vProcess5"/>
    <dgm:cxn modelId="{B74DC760-9A06-4F2E-9940-B992097B8FFF}" type="presOf" srcId="{24A794BD-7A29-4687-9397-8FC81EB0C7B0}" destId="{466B2292-B047-4446-8498-7978CEE5A22E}" srcOrd="0" destOrd="0" presId="urn:microsoft.com/office/officeart/2005/8/layout/vProcess5"/>
    <dgm:cxn modelId="{F4DD6D41-FA54-43FF-8053-1342314AA0B2}" type="presOf" srcId="{FA6C1685-3D41-419D-B669-00A6A2E3404C}" destId="{011BA3DF-C705-4982-A9BC-A48005464B24}" srcOrd="1" destOrd="0" presId="urn:microsoft.com/office/officeart/2005/8/layout/vProcess5"/>
    <dgm:cxn modelId="{3469246D-1461-4D78-9E2F-5A371FCC7178}" type="presOf" srcId="{FA6C1685-3D41-419D-B669-00A6A2E3404C}" destId="{76EE51B2-5B26-4A98-8701-46486F2D35CB}" srcOrd="0" destOrd="0" presId="urn:microsoft.com/office/officeart/2005/8/layout/vProcess5"/>
    <dgm:cxn modelId="{BD3FBD9A-09B1-4701-B33C-037A23732676}" type="presOf" srcId="{A90D1693-F756-4CC0-852E-7578D9D1306F}" destId="{57622E11-F8FD-4ABD-B8C2-83B922B4BE18}" srcOrd="0" destOrd="0" presId="urn:microsoft.com/office/officeart/2005/8/layout/vProcess5"/>
    <dgm:cxn modelId="{555C1CD9-811A-4B94-9697-2E02E0912E64}" srcId="{33776688-EB24-4F2D-8003-C4A1477FE9EA}" destId="{A90D1693-F756-4CC0-852E-7578D9D1306F}" srcOrd="2" destOrd="0" parTransId="{49FCF791-16D2-45EC-A1C2-DDD6BBAF517C}" sibTransId="{12D3A5B4-D851-4857-BF11-2AB092405DCF}"/>
    <dgm:cxn modelId="{63EEC6E7-D417-49AA-8A63-6EA0DCC71977}" type="presOf" srcId="{D09D0317-94EA-4EE1-9953-079ABBAF17DC}" destId="{0F174AD2-2CF9-4C63-9A16-6BA40BF58392}" srcOrd="0" destOrd="0" presId="urn:microsoft.com/office/officeart/2005/8/layout/vProcess5"/>
    <dgm:cxn modelId="{2AE296FA-E6F6-49B2-9FED-D316745DDFA5}" srcId="{33776688-EB24-4F2D-8003-C4A1477FE9EA}" destId="{FA6C1685-3D41-419D-B669-00A6A2E3404C}" srcOrd="1" destOrd="0" parTransId="{790A8FCE-D0B7-4346-A64F-BA07781AFB67}" sibTransId="{40945AB2-E884-4225-BB44-47DA42A94E73}"/>
    <dgm:cxn modelId="{BEE9CFFF-BA76-4B11-A784-2C0DEAB28AA5}" type="presOf" srcId="{40945AB2-E884-4225-BB44-47DA42A94E73}" destId="{B2EAFDA2-551E-4A14-B62D-1FD5FBB72C4F}" srcOrd="0" destOrd="0" presId="urn:microsoft.com/office/officeart/2005/8/layout/vProcess5"/>
    <dgm:cxn modelId="{49A46FB8-7638-488E-BA81-6BACB9BF2ADD}" type="presParOf" srcId="{5DAF30FD-5414-42DB-BAF9-8CFEDAFD808C}" destId="{422CCDC7-3D54-451A-B524-2B0BCFC11A37}" srcOrd="0" destOrd="0" presId="urn:microsoft.com/office/officeart/2005/8/layout/vProcess5"/>
    <dgm:cxn modelId="{97859AFF-E3BB-41D7-A840-A9402DA62819}" type="presParOf" srcId="{5DAF30FD-5414-42DB-BAF9-8CFEDAFD808C}" destId="{466B2292-B047-4446-8498-7978CEE5A22E}" srcOrd="1" destOrd="0" presId="urn:microsoft.com/office/officeart/2005/8/layout/vProcess5"/>
    <dgm:cxn modelId="{E47E51E8-2A69-4F0D-90B0-F6ECFCBFD164}" type="presParOf" srcId="{5DAF30FD-5414-42DB-BAF9-8CFEDAFD808C}" destId="{76EE51B2-5B26-4A98-8701-46486F2D35CB}" srcOrd="2" destOrd="0" presId="urn:microsoft.com/office/officeart/2005/8/layout/vProcess5"/>
    <dgm:cxn modelId="{C2B43973-51EE-4FBD-BCBB-3A14D4C9B307}" type="presParOf" srcId="{5DAF30FD-5414-42DB-BAF9-8CFEDAFD808C}" destId="{57622E11-F8FD-4ABD-B8C2-83B922B4BE18}" srcOrd="3" destOrd="0" presId="urn:microsoft.com/office/officeart/2005/8/layout/vProcess5"/>
    <dgm:cxn modelId="{471E5553-83BB-482D-AA4B-918310CFE9A5}" type="presParOf" srcId="{5DAF30FD-5414-42DB-BAF9-8CFEDAFD808C}" destId="{0F174AD2-2CF9-4C63-9A16-6BA40BF58392}" srcOrd="4" destOrd="0" presId="urn:microsoft.com/office/officeart/2005/8/layout/vProcess5"/>
    <dgm:cxn modelId="{3E2CE480-DA94-4159-9311-35E9CB04E019}" type="presParOf" srcId="{5DAF30FD-5414-42DB-BAF9-8CFEDAFD808C}" destId="{B2EAFDA2-551E-4A14-B62D-1FD5FBB72C4F}" srcOrd="5" destOrd="0" presId="urn:microsoft.com/office/officeart/2005/8/layout/vProcess5"/>
    <dgm:cxn modelId="{DF53436E-2A99-4F5D-9FA4-BCFB119E4A11}" type="presParOf" srcId="{5DAF30FD-5414-42DB-BAF9-8CFEDAFD808C}" destId="{FB90C428-1076-4332-BE17-4E89D610ABE5}" srcOrd="6" destOrd="0" presId="urn:microsoft.com/office/officeart/2005/8/layout/vProcess5"/>
    <dgm:cxn modelId="{6DAEF0F6-B1A2-40F0-9C6D-EA364C4BA12B}" type="presParOf" srcId="{5DAF30FD-5414-42DB-BAF9-8CFEDAFD808C}" destId="{011BA3DF-C705-4982-A9BC-A48005464B24}" srcOrd="7" destOrd="0" presId="urn:microsoft.com/office/officeart/2005/8/layout/vProcess5"/>
    <dgm:cxn modelId="{EA7902EA-1ABF-4218-8976-A52DA065FCAA}" type="presParOf" srcId="{5DAF30FD-5414-42DB-BAF9-8CFEDAFD808C}" destId="{C7CF0D33-20C5-4E72-A94C-18257851A5F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5FF75-5D56-4CAF-804F-5177B000C9A2}">
      <dsp:nvSpPr>
        <dsp:cNvPr id="0" name=""/>
        <dsp:cNvSpPr/>
      </dsp:nvSpPr>
      <dsp:spPr>
        <a:xfrm>
          <a:off x="0" y="578974"/>
          <a:ext cx="5000124" cy="8108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רעלת הריון, יתר לחץ דם הריוני הם סיבוכי הריון חמורים המופיעים אחרי שבוע 20.</a:t>
          </a:r>
          <a:endParaRPr lang="en-US" sz="2100" kern="1200" dirty="0"/>
        </a:p>
      </dsp:txBody>
      <dsp:txXfrm>
        <a:off x="39580" y="618554"/>
        <a:ext cx="4920964" cy="731649"/>
      </dsp:txXfrm>
    </dsp:sp>
    <dsp:sp modelId="{C890E5CD-6C14-4A9F-9A86-647D956C1396}">
      <dsp:nvSpPr>
        <dsp:cNvPr id="0" name=""/>
        <dsp:cNvSpPr/>
      </dsp:nvSpPr>
      <dsp:spPr>
        <a:xfrm>
          <a:off x="0" y="1450264"/>
          <a:ext cx="5000124" cy="810809"/>
        </a:xfrm>
        <a:prstGeom prst="roundRect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ניתן למנוע את הסיבוכים בעזרת איתור מוקדם (סביב שבוע 15) ומתן טיפול מונע כמו אספירין.</a:t>
          </a:r>
          <a:endParaRPr lang="en-US" sz="2100" kern="1200" dirty="0"/>
        </a:p>
      </dsp:txBody>
      <dsp:txXfrm>
        <a:off x="39580" y="1489844"/>
        <a:ext cx="4920964" cy="731649"/>
      </dsp:txXfrm>
    </dsp:sp>
    <dsp:sp modelId="{482774B1-FC8D-4D23-9524-0337DC3F5ABB}">
      <dsp:nvSpPr>
        <dsp:cNvPr id="0" name=""/>
        <dsp:cNvSpPr/>
      </dsp:nvSpPr>
      <dsp:spPr>
        <a:xfrm>
          <a:off x="0" y="2321554"/>
          <a:ext cx="5000124" cy="810809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המטרה העסקית: להציע מודל לבחירת נשים המתאימות ביותר.</a:t>
          </a:r>
          <a:endParaRPr lang="en-US" sz="2100" kern="1200" dirty="0"/>
        </a:p>
      </dsp:txBody>
      <dsp:txXfrm>
        <a:off x="39580" y="2361134"/>
        <a:ext cx="4920964" cy="731649"/>
      </dsp:txXfrm>
    </dsp:sp>
    <dsp:sp modelId="{C1378E41-E34E-4B75-B77E-BAD7F599F9BB}">
      <dsp:nvSpPr>
        <dsp:cNvPr id="0" name=""/>
        <dsp:cNvSpPr/>
      </dsp:nvSpPr>
      <dsp:spPr>
        <a:xfrm>
          <a:off x="0" y="3192845"/>
          <a:ext cx="5000124" cy="810809"/>
        </a:xfrm>
        <a:prstGeom prst="roundRect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הפניה לבדיקה יקרה תוך עמידה בתקציב.</a:t>
          </a:r>
          <a:endParaRPr lang="en-US" sz="2100" kern="1200" dirty="0"/>
        </a:p>
      </dsp:txBody>
      <dsp:txXfrm>
        <a:off x="39580" y="3232425"/>
        <a:ext cx="4920964" cy="731649"/>
      </dsp:txXfrm>
    </dsp:sp>
    <dsp:sp modelId="{51BE1989-119F-4BEC-9E5F-3F6E9435D817}">
      <dsp:nvSpPr>
        <dsp:cNvPr id="0" name=""/>
        <dsp:cNvSpPr/>
      </dsp:nvSpPr>
      <dsp:spPr>
        <a:xfrm>
          <a:off x="0" y="4064135"/>
          <a:ext cx="5000124" cy="810809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r" defTabSz="93345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2100" kern="1200" dirty="0"/>
            <a:t>תוך כדי זיהויי של מרב המקרים האמיתיים בסיכון.</a:t>
          </a:r>
          <a:endParaRPr lang="en-US" sz="2100" kern="1200" dirty="0"/>
        </a:p>
      </dsp:txBody>
      <dsp:txXfrm>
        <a:off x="39580" y="4103715"/>
        <a:ext cx="4920964" cy="7316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66B2292-B047-4446-8498-7978CEE5A22E}">
      <dsp:nvSpPr>
        <dsp:cNvPr id="0" name=""/>
        <dsp:cNvSpPr/>
      </dsp:nvSpPr>
      <dsp:spPr>
        <a:xfrm>
          <a:off x="0" y="0"/>
          <a:ext cx="6995160" cy="6647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דירוג המטופלות לפי ההסתברות לקבל לחץ דם הריוני גבוה.</a:t>
          </a:r>
          <a:endParaRPr lang="en-US" sz="1800" kern="1200" dirty="0"/>
        </a:p>
      </dsp:txBody>
      <dsp:txXfrm>
        <a:off x="19471" y="19471"/>
        <a:ext cx="6277792" cy="625855"/>
      </dsp:txXfrm>
    </dsp:sp>
    <dsp:sp modelId="{76EE51B2-5B26-4A98-8701-46486F2D35CB}">
      <dsp:nvSpPr>
        <dsp:cNvPr id="0" name=""/>
        <dsp:cNvSpPr/>
      </dsp:nvSpPr>
      <dsp:spPr>
        <a:xfrm>
          <a:off x="617219" y="775596"/>
          <a:ext cx="6995160" cy="6647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הפניית 10% המטופלות העליונים לפי ההסתברות הגבוה ביותר לסיכון.</a:t>
          </a:r>
          <a:endParaRPr lang="en-US" sz="1800" kern="1200" dirty="0"/>
        </a:p>
      </dsp:txBody>
      <dsp:txXfrm>
        <a:off x="636690" y="795067"/>
        <a:ext cx="5906879" cy="625855"/>
      </dsp:txXfrm>
    </dsp:sp>
    <dsp:sp modelId="{57622E11-F8FD-4ABD-B8C2-83B922B4BE18}">
      <dsp:nvSpPr>
        <dsp:cNvPr id="0" name=""/>
        <dsp:cNvSpPr/>
      </dsp:nvSpPr>
      <dsp:spPr>
        <a:xfrm>
          <a:off x="1234439" y="1551193"/>
          <a:ext cx="6995160" cy="6647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r" defTabSz="8001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sz="1800" kern="1200" dirty="0"/>
            <a:t>מאפשר שליטה על מספר ההפניות בהתאם ליכולת המערכת והמשאבים</a:t>
          </a:r>
          <a:r>
            <a:rPr lang="en-US" sz="1800" kern="1200" dirty="0"/>
            <a:t>.</a:t>
          </a:r>
        </a:p>
      </dsp:txBody>
      <dsp:txXfrm>
        <a:off x="1253910" y="1570664"/>
        <a:ext cx="5906879" cy="625855"/>
      </dsp:txXfrm>
    </dsp:sp>
    <dsp:sp modelId="{0F174AD2-2CF9-4C63-9A16-6BA40BF58392}">
      <dsp:nvSpPr>
        <dsp:cNvPr id="0" name=""/>
        <dsp:cNvSpPr/>
      </dsp:nvSpPr>
      <dsp:spPr>
        <a:xfrm>
          <a:off x="6563041" y="504137"/>
          <a:ext cx="432118" cy="43211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660268" y="504137"/>
        <a:ext cx="237664" cy="325169"/>
      </dsp:txXfrm>
    </dsp:sp>
    <dsp:sp modelId="{B2EAFDA2-551E-4A14-B62D-1FD5FBB72C4F}">
      <dsp:nvSpPr>
        <dsp:cNvPr id="0" name=""/>
        <dsp:cNvSpPr/>
      </dsp:nvSpPr>
      <dsp:spPr>
        <a:xfrm>
          <a:off x="7180261" y="1275302"/>
          <a:ext cx="432118" cy="43211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7277488" y="1275302"/>
        <a:ext cx="237664" cy="3251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1DE788-027E-978F-6925-E92E021C555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215575" y="6642100"/>
            <a:ext cx="741426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מידע רגיש אישי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he-IL" sz="3500" b="1">
                <a:solidFill>
                  <a:srgbClr val="FFFFFF"/>
                </a:solidFill>
                <a:cs typeface="+mn-cs"/>
              </a:rPr>
              <a:t>רקע רפואי ומטרת הפרויקט</a:t>
            </a:r>
            <a:br>
              <a:rPr lang="he-IL" sz="3500" b="1">
                <a:solidFill>
                  <a:srgbClr val="FFFFFF"/>
                </a:solidFill>
                <a:cs typeface="+mn-cs"/>
              </a:rPr>
            </a:br>
            <a:endParaRPr lang="he-IL" sz="3500" b="1">
              <a:solidFill>
                <a:srgbClr val="FFFFFF"/>
              </a:solidFill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A1DD5E4-E5D8-258E-AFD4-B979FC63E4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736332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e-IL" sz="3500">
                <a:solidFill>
                  <a:srgbClr val="FFFFFF"/>
                </a:solidFill>
              </a:rPr>
              <a:t>הצגת שלבי העבודה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512" y="1622745"/>
            <a:ext cx="8799485" cy="5086280"/>
          </a:xfrm>
        </p:spPr>
        <p:txBody>
          <a:bodyPr anchor="ctr">
            <a:normAutofit/>
          </a:bodyPr>
          <a:lstStyle/>
          <a:p>
            <a:pPr marL="857250" lvl="1" indent="-457200" algn="r" rtl="1">
              <a:buFont typeface="+mj-lt"/>
              <a:buAutoNum type="arabicPeriod"/>
              <a:defRPr sz="2000">
                <a:latin typeface="Arial"/>
              </a:defRPr>
            </a:pPr>
            <a:r>
              <a:rPr lang="he-IL" sz="2400" dirty="0"/>
              <a:t>ניתוח נתונים </a:t>
            </a:r>
            <a:r>
              <a:rPr lang="en-US" sz="2400" dirty="0"/>
              <a:t>EDA</a:t>
            </a:r>
            <a:r>
              <a:rPr lang="he-IL" sz="2400" dirty="0"/>
              <a:t> והסקת מסקנות ראשוניות.</a:t>
            </a:r>
          </a:p>
          <a:p>
            <a:pPr marL="857250" lvl="1" indent="-457200" algn="r" rtl="1">
              <a:buFont typeface="+mj-lt"/>
              <a:buAutoNum type="arabicPeriod"/>
              <a:defRPr sz="2000">
                <a:latin typeface="Arial"/>
              </a:defRPr>
            </a:pPr>
            <a:r>
              <a:rPr lang="he-IL" sz="2400" dirty="0"/>
              <a:t>הכנת הנתונים כולל ניקוי, המרה, והנדסת תכונות.</a:t>
            </a:r>
          </a:p>
          <a:p>
            <a:pPr marL="857250" lvl="1" indent="-457200" algn="r" rtl="1">
              <a:buFont typeface="+mj-lt"/>
              <a:buAutoNum type="arabicPeriod"/>
              <a:defRPr sz="2000">
                <a:latin typeface="Arial"/>
              </a:defRPr>
            </a:pPr>
            <a:r>
              <a:rPr lang="he-IL" sz="2400" dirty="0"/>
              <a:t>אימון מודלים: </a:t>
            </a:r>
            <a:r>
              <a:rPr lang="en-US" sz="2400" dirty="0" err="1"/>
              <a:t>XGBoost</a:t>
            </a:r>
            <a:r>
              <a:rPr lang="en-US" sz="2400" dirty="0"/>
              <a:t> </a:t>
            </a:r>
            <a:r>
              <a:rPr lang="he-IL" sz="2400" dirty="0"/>
              <a:t> ורגרסיה לוגיסטית.</a:t>
            </a:r>
          </a:p>
          <a:p>
            <a:pPr marL="857250" lvl="1" indent="-457200" algn="r" rtl="1">
              <a:buFont typeface="+mj-lt"/>
              <a:buAutoNum type="arabicPeriod"/>
              <a:defRPr sz="2000">
                <a:latin typeface="Arial"/>
              </a:defRPr>
            </a:pPr>
            <a:r>
              <a:rPr lang="he-IL" sz="2400" dirty="0"/>
              <a:t>הערכת ביצועים – בעזרת שיטות כמו קרוס ולידציה,וקליברציה ושימוש במדדי </a:t>
            </a:r>
            <a:r>
              <a:rPr lang="en-US" sz="2400" dirty="0"/>
              <a:t>AUC, PRAUC.</a:t>
            </a:r>
          </a:p>
          <a:p>
            <a:pPr marL="857250" lvl="1" indent="-457200" algn="r" rtl="1">
              <a:buFont typeface="+mj-lt"/>
              <a:buAutoNum type="arabicPeriod"/>
              <a:defRPr sz="2000">
                <a:latin typeface="Arial"/>
              </a:defRPr>
            </a:pPr>
            <a:r>
              <a:rPr lang="he-IL" sz="2400" dirty="0"/>
              <a:t>קביעת אסטרטגיית פעולה לפי אילוצי המערכת והצורך הקליני.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he-IL" sz="3500" dirty="0">
                <a:solidFill>
                  <a:srgbClr val="FFFFFF"/>
                </a:solidFill>
              </a:rPr>
              <a:t> - שלבים עיקריים</a:t>
            </a:r>
            <a:r>
              <a:rPr lang="en-US" sz="3500" dirty="0">
                <a:solidFill>
                  <a:srgbClr val="FFFFFF"/>
                </a:solidFill>
              </a:rPr>
              <a:t>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291" y="1797978"/>
            <a:ext cx="8609744" cy="4765484"/>
          </a:xfrm>
        </p:spPr>
        <p:txBody>
          <a:bodyPr anchor="ctr">
            <a:normAutofit/>
          </a:bodyPr>
          <a:lstStyle/>
          <a:p>
            <a:pPr marL="514350" indent="-514350" algn="r" rtl="1">
              <a:lnSpc>
                <a:spcPct val="90000"/>
              </a:lnSpc>
              <a:buFont typeface="+mj-lt"/>
              <a:buAutoNum type="arabicPeriod"/>
            </a:pPr>
            <a:r>
              <a:rPr lang="en-US" sz="1800" b="1" dirty="0"/>
              <a:t>Data Loading and Inspection</a:t>
            </a:r>
            <a:br>
              <a:rPr lang="en-US" sz="1800" dirty="0"/>
            </a:br>
            <a:r>
              <a:rPr lang="he-IL" sz="1800" dirty="0"/>
              <a:t>טעינת הדאטה ובחינה ראשונית של המבנה, שמות העמודות, וסוגי הנתונים.</a:t>
            </a:r>
          </a:p>
          <a:p>
            <a:pPr marL="514350" indent="-514350" algn="r" rtl="1">
              <a:lnSpc>
                <a:spcPct val="90000"/>
              </a:lnSpc>
              <a:buFont typeface="+mj-lt"/>
              <a:buAutoNum type="arabicPeriod"/>
            </a:pPr>
            <a:r>
              <a:rPr lang="en-US" sz="1800" b="1" dirty="0"/>
              <a:t>Data Cleaning</a:t>
            </a:r>
            <a:br>
              <a:rPr lang="en-US" sz="1800" dirty="0"/>
            </a:br>
            <a:r>
              <a:rPr lang="he-IL" sz="1800" dirty="0"/>
              <a:t>טיפול בערכים חסרים, הסרת כפילויות ועמודות לא רלוונטיות.</a:t>
            </a:r>
          </a:p>
          <a:p>
            <a:pPr marL="514350" indent="-514350" algn="r" rtl="1">
              <a:lnSpc>
                <a:spcPct val="90000"/>
              </a:lnSpc>
              <a:buFont typeface="+mj-lt"/>
              <a:buAutoNum type="arabicPeriod"/>
            </a:pPr>
            <a:r>
              <a:rPr lang="en-US" sz="1800" b="1" dirty="0"/>
              <a:t>Exploratory Visualizations</a:t>
            </a:r>
            <a:br>
              <a:rPr lang="en-US" sz="1800" dirty="0"/>
            </a:br>
            <a:r>
              <a:rPr lang="he-IL" sz="1800" dirty="0"/>
              <a:t>בניית גרפים להבין את התפלגות הנתונים והקשרים בין משתנים.</a:t>
            </a:r>
          </a:p>
          <a:p>
            <a:pPr marL="514350" indent="-514350" algn="r" rtl="1">
              <a:lnSpc>
                <a:spcPct val="90000"/>
              </a:lnSpc>
              <a:buFont typeface="+mj-lt"/>
              <a:buAutoNum type="arabicPeriod"/>
            </a:pPr>
            <a:r>
              <a:rPr lang="en-US" sz="1800" b="1" dirty="0"/>
              <a:t>Feature Engineering</a:t>
            </a:r>
            <a:br>
              <a:rPr lang="en-US" sz="1800" dirty="0"/>
            </a:br>
            <a:r>
              <a:rPr lang="he-IL" sz="1800" dirty="0"/>
              <a:t>יצירת פיצ'רים חדשים על בסיס ידע רפואי, קידוד משתנים קטגוריים ונירמול משתנים מספריים.</a:t>
            </a:r>
          </a:p>
          <a:p>
            <a:pPr marL="514350" indent="-514350" algn="r" rtl="1">
              <a:lnSpc>
                <a:spcPct val="90000"/>
              </a:lnSpc>
              <a:buFont typeface="+mj-lt"/>
              <a:buAutoNum type="arabicPeriod"/>
            </a:pPr>
            <a:r>
              <a:rPr lang="en-US" sz="1800" b="1" dirty="0"/>
              <a:t>Outlier Detection</a:t>
            </a:r>
            <a:br>
              <a:rPr lang="en-US" sz="1800" dirty="0"/>
            </a:br>
            <a:r>
              <a:rPr lang="he-IL" sz="1800" dirty="0"/>
              <a:t>זיהוי וניתוח של ערכים קיצוניים בעזרת שיטות סטטיסטיות וויזואליות.</a:t>
            </a:r>
          </a:p>
          <a:p>
            <a:pPr marL="514350" indent="-514350" algn="r" rtl="1">
              <a:lnSpc>
                <a:spcPct val="90000"/>
              </a:lnSpc>
              <a:buFont typeface="+mj-lt"/>
              <a:buAutoNum type="arabicPeriod"/>
            </a:pPr>
            <a:r>
              <a:rPr lang="en-US" sz="1800" b="1" dirty="0"/>
              <a:t>Text Handling</a:t>
            </a:r>
            <a:br>
              <a:rPr lang="en-US" sz="1800" dirty="0"/>
            </a:br>
            <a:r>
              <a:rPr lang="he-IL" sz="1800" dirty="0"/>
              <a:t>ניקוי טקסטים קליניים בעברית, ניתוח תדירויות, ובניית פיצ'רים מטקסט בעזרת </a:t>
            </a:r>
            <a:r>
              <a:rPr lang="en-US" sz="1800" dirty="0"/>
              <a:t>TF-IDF </a:t>
            </a:r>
            <a:r>
              <a:rPr lang="he-IL" sz="1800" dirty="0"/>
              <a:t>ו־</a:t>
            </a:r>
            <a:r>
              <a:rPr lang="en-US" sz="1800" dirty="0" err="1"/>
              <a:t>BERTopic</a:t>
            </a:r>
            <a:r>
              <a:rPr lang="en-US" sz="1800" dirty="0"/>
              <a:t>.</a:t>
            </a:r>
          </a:p>
          <a:p>
            <a:pPr marL="514350" indent="-514350" algn="r" rtl="1">
              <a:lnSpc>
                <a:spcPct val="90000"/>
              </a:lnSpc>
              <a:buFont typeface="+mj-lt"/>
              <a:buAutoNum type="arabicPeriod"/>
            </a:pPr>
            <a:r>
              <a:rPr lang="en-US" sz="1800" b="1" dirty="0"/>
              <a:t>SHAP Analysis</a:t>
            </a:r>
            <a:br>
              <a:rPr lang="en-US" sz="1800" dirty="0"/>
            </a:br>
            <a:r>
              <a:rPr lang="he-IL" sz="1800" dirty="0"/>
              <a:t>חישוב ויזואליזציה של ערכי </a:t>
            </a:r>
            <a:r>
              <a:rPr lang="en-US" sz="1800" dirty="0"/>
              <a:t>SHAP </a:t>
            </a:r>
            <a:r>
              <a:rPr lang="he-IL" sz="1800" dirty="0"/>
              <a:t>להבנת תרומת הפיצ'רים והסבר תחזיות המודל.</a:t>
            </a:r>
          </a:p>
          <a:p>
            <a:pPr marL="457200" indent="-457200" algn="r" rtl="1">
              <a:lnSpc>
                <a:spcPct val="90000"/>
              </a:lnSpc>
              <a:buFont typeface="+mj-lt"/>
              <a:buAutoNum type="arabicPeriod"/>
              <a:defRPr sz="2000">
                <a:latin typeface="Arial"/>
              </a:defRPr>
            </a:pPr>
            <a:endParaRPr lang="he-IL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ממצאים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מרכזיים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- EDA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B098F6F-A2FA-5000-5F91-67E665FF0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90740"/>
            <a:ext cx="9143997" cy="526725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Data Loading &amp; Initial Exploration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נטענו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כ־10,000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תיקים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של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נשים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בהריון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השכיחות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של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המקרה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(Y=1) </a:t>
            </a:r>
            <a:r>
              <a:rPr kumimoji="0" lang="he-IL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היא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כ4.3% – </a:t>
            </a:r>
            <a:r>
              <a:rPr kumimoji="0" lang="he-IL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תואמת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את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המציאות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Leakage Prevention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הוסרו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משתנים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שעלולים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לגרום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לדליפת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מידע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למשל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כאלו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שמופיעים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רק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אחרי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התחזית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Diagnosis Feature Engineering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פותחו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משתנים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מסכמים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המבוססים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על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קודים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רפואיים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,</a:t>
            </a:r>
            <a:r>
              <a:rPr kumimoji="0" lang="he-IL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מה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שסייע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לצמצום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lang="en-US" altLang="en-US" dirty="0" err="1"/>
              <a:t>העמודת</a:t>
            </a:r>
            <a:r>
              <a:rPr lang="en-US" altLang="en-US" dirty="0"/>
              <a:t> </a:t>
            </a:r>
            <a:r>
              <a:rPr lang="en-US" altLang="en-US" dirty="0" err="1"/>
              <a:t>והורדת</a:t>
            </a:r>
            <a:r>
              <a:rPr lang="en-US" altLang="en-US" dirty="0"/>
              <a:t> </a:t>
            </a:r>
            <a:r>
              <a:rPr lang="en-US" altLang="en-US" dirty="0" err="1"/>
              <a:t>מימדים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Stratified Train/Test Splitting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בוצע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פיצול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שמר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על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יחס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מאוזן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של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תוצאות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חיוביות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ושליליות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ב־train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/test.</a:t>
            </a:r>
          </a:p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Missing Value Analysis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רוב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הנתונים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הושלמו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החוסרים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מועטים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נשארו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וXGBoost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he-IL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יודע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להתמודד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איתם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הוסרו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עמודות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עם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הרבה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ערכים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חסרים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lang="he-IL" altLang="en-US" dirty="0"/>
              <a:t>מעל 50%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b="1" dirty="0" err="1"/>
              <a:t>BERTopic</a:t>
            </a:r>
            <a:r>
              <a:rPr lang="en-US" altLang="en-US" b="1" dirty="0"/>
              <a:t> Modeling</a:t>
            </a:r>
          </a:p>
          <a:p>
            <a:pPr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    </a:t>
            </a:r>
            <a:r>
              <a:rPr lang="en-US" altLang="en-US" dirty="0" err="1"/>
              <a:t>הוסקו</a:t>
            </a:r>
            <a:r>
              <a:rPr lang="en-US" altLang="en-US" dirty="0"/>
              <a:t> </a:t>
            </a:r>
            <a:r>
              <a:rPr lang="en-US" altLang="en-US" dirty="0" err="1"/>
              <a:t>נושאים</a:t>
            </a:r>
            <a:r>
              <a:rPr lang="en-US" altLang="en-US" dirty="0"/>
              <a:t> </a:t>
            </a:r>
            <a:r>
              <a:rPr lang="en-US" altLang="en-US" dirty="0" err="1"/>
              <a:t>עיקריים</a:t>
            </a:r>
            <a:r>
              <a:rPr lang="en-US" altLang="en-US" dirty="0"/>
              <a:t> </a:t>
            </a:r>
            <a:r>
              <a:rPr lang="en-US" altLang="en-US" dirty="0" err="1"/>
              <a:t>מהטקסט</a:t>
            </a:r>
            <a:r>
              <a:rPr lang="en-US" altLang="en-US" dirty="0"/>
              <a:t>(topic modeling) </a:t>
            </a:r>
            <a:r>
              <a:rPr lang="he-IL" altLang="en-US" dirty="0"/>
              <a:t> </a:t>
            </a:r>
            <a:r>
              <a:rPr lang="en-US" altLang="en-US" dirty="0" err="1"/>
              <a:t>שימשו</a:t>
            </a:r>
            <a:r>
              <a:rPr lang="en-US" altLang="en-US" dirty="0"/>
              <a:t> </a:t>
            </a:r>
            <a:r>
              <a:rPr lang="en-US" altLang="en-US" dirty="0" err="1"/>
              <a:t>כמאפיינים</a:t>
            </a:r>
            <a:r>
              <a:rPr lang="en-US" altLang="en-US" dirty="0"/>
              <a:t> </a:t>
            </a:r>
            <a:r>
              <a:rPr lang="en-US" altLang="en-US" dirty="0" err="1"/>
              <a:t>למודל</a:t>
            </a:r>
            <a:r>
              <a:rPr lang="en-US" altLang="en-US" dirty="0"/>
              <a:t>.</a:t>
            </a:r>
          </a:p>
          <a:p>
            <a:pPr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    </a:t>
            </a:r>
            <a:r>
              <a:rPr lang="he-IL" altLang="en-US" dirty="0"/>
              <a:t>ערכי</a:t>
            </a:r>
            <a:r>
              <a:rPr lang="en-US" altLang="en-US" dirty="0"/>
              <a:t> </a:t>
            </a:r>
            <a:r>
              <a:rPr lang="en-US" altLang="en-US" dirty="0" err="1"/>
              <a:t>טקסט</a:t>
            </a:r>
            <a:r>
              <a:rPr lang="en-US" altLang="en-US" dirty="0"/>
              <a:t> </a:t>
            </a:r>
            <a:r>
              <a:rPr lang="en-US" altLang="en-US" dirty="0" err="1"/>
              <a:t>בעברית</a:t>
            </a:r>
            <a:r>
              <a:rPr lang="en-US" altLang="en-US" dirty="0"/>
              <a:t> </a:t>
            </a:r>
            <a:r>
              <a:rPr lang="en-US" altLang="en-US" dirty="0" err="1"/>
              <a:t>עברו</a:t>
            </a:r>
            <a:r>
              <a:rPr lang="en-US" altLang="en-US" dirty="0"/>
              <a:t> </a:t>
            </a:r>
            <a:r>
              <a:rPr lang="en-US" altLang="en-US" dirty="0" err="1"/>
              <a:t>ניקוי</a:t>
            </a:r>
            <a:r>
              <a:rPr lang="en-US" altLang="en-US" dirty="0"/>
              <a:t> </a:t>
            </a:r>
            <a:r>
              <a:rPr lang="en-US" altLang="en-US" dirty="0" err="1"/>
              <a:t>וסינון</a:t>
            </a:r>
            <a:r>
              <a:rPr lang="en-US" altLang="en-US" dirty="0"/>
              <a:t> </a:t>
            </a:r>
            <a:r>
              <a:rPr lang="en-US" altLang="en-US" dirty="0" err="1"/>
              <a:t>לקראת</a:t>
            </a:r>
            <a:r>
              <a:rPr lang="en-US" altLang="en-US" dirty="0"/>
              <a:t> </a:t>
            </a:r>
            <a:r>
              <a:rPr lang="en-US" altLang="en-US" dirty="0" err="1"/>
              <a:t>מידול</a:t>
            </a:r>
            <a:r>
              <a:rPr lang="en-US" altLang="en-US" dirty="0"/>
              <a:t> </a:t>
            </a:r>
            <a:r>
              <a:rPr lang="en-US" altLang="en-US" dirty="0" err="1"/>
              <a:t>טקסטואלי</a:t>
            </a:r>
            <a:r>
              <a:rPr lang="en-US" altLang="en-US" dirty="0"/>
              <a:t>.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</a:endParaRPr>
          </a:p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Feature Distributions &amp; Sanity Checks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רוב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המשתנים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תקינים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קלינית</a:t>
            </a:r>
            <a:r>
              <a:rPr kumimoji="0" lang="he-IL" altLang="en-US" b="0" i="0" u="none" strike="noStrike" cap="none" normalizeH="0" baseline="0" dirty="0">
                <a:ln>
                  <a:noFill/>
                </a:ln>
                <a:effectLst/>
              </a:rPr>
              <a:t> ונמצאים בטווח הערכים המקובל בספרות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endParaRPr kumimoji="0" lang="he-IL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ב־β-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hCG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he-IL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יש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חשש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ליחידות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שגויות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r>
              <a:rPr kumimoji="0" lang="he-IL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</a:p>
          <a:p>
            <a:pPr marL="57150" marR="0" lvl="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he-IL" altLang="en-US" dirty="0"/>
              <a:t>*</a:t>
            </a:r>
            <a:r>
              <a:rPr lang="en-US" altLang="en-US" dirty="0" err="1"/>
              <a:t>גרפים</a:t>
            </a:r>
            <a:r>
              <a:rPr lang="en-US" altLang="en-US" dirty="0"/>
              <a:t> </a:t>
            </a:r>
            <a:r>
              <a:rPr lang="en-US" altLang="en-US" dirty="0" err="1"/>
              <a:t>מצורפים</a:t>
            </a:r>
            <a:r>
              <a:rPr lang="en-US" altLang="en-US" dirty="0"/>
              <a:t> </a:t>
            </a:r>
            <a:r>
              <a:rPr lang="en-US" altLang="en-US" dirty="0" err="1"/>
              <a:t>בקוד</a:t>
            </a:r>
            <a:r>
              <a:rPr lang="en-US" altLang="en-US" dirty="0"/>
              <a:t> </a:t>
            </a:r>
            <a:r>
              <a:rPr lang="en-US" altLang="en-US" dirty="0" err="1"/>
              <a:t>ובקבצי</a:t>
            </a:r>
            <a:r>
              <a:rPr lang="en-US" altLang="en-US" dirty="0"/>
              <a:t> HTML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חוסרים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בנתונים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4CE2E7-5665-1105-5FE1-69103A3F9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622744"/>
            <a:ext cx="9051533" cy="523525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מספר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מאפיינים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קליניים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חשובים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אינם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קיימים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או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חסרים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בחלק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מהדגימות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.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דוגמאות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לכך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כוללות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:</a:t>
            </a:r>
            <a:r>
              <a:rPr lang="he-IL" altLang="en-US" sz="2800" dirty="0"/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BMI</a:t>
            </a:r>
            <a:r>
              <a:rPr kumimoji="0" lang="he-IL" altLang="en-US" sz="280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טיפולי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פוריות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(IVF)</a:t>
            </a:r>
            <a:r>
              <a:rPr lang="he-IL" altLang="en-US" sz="2800" dirty="0"/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היסטוריה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משפחתית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מספר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לידות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קודמות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(parity),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ומדדים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מדופלר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בוצע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מאמץ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לחלץ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תובנות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מעמודת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הטקסט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הקליני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,</a:t>
            </a:r>
          </a:p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בעזרת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שיטות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מתקדמות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כמו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BERTopic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כדי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לנסות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ולפצות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על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החוסרים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285750" marR="0" lvl="0" indent="-228600" algn="r" defTabSz="914400" rtl="1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השלכות</a:t>
            </a:r>
            <a:r>
              <a:rPr lang="he-IL" altLang="en-US" sz="2800" dirty="0"/>
              <a:t>: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היעדר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המשתנים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הרפואיים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הקריטיים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עלול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להגביל</a:t>
            </a:r>
            <a:r>
              <a:rPr lang="he-IL" altLang="en-US" sz="2800" dirty="0"/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את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יכולת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המודל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לזהות</a:t>
            </a:r>
            <a:r>
              <a:rPr lang="en-US" altLang="en-US" sz="2800" dirty="0"/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מצבים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בסיכון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גבוה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באופן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effectLst/>
              </a:rPr>
              <a:t>מדויק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שיטות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מידול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והערכת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ביצועים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757" y="1726058"/>
            <a:ext cx="8722760" cy="497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נבחנו</a:t>
            </a:r>
            <a:r>
              <a:rPr lang="en-US" sz="2400" dirty="0"/>
              <a:t> </a:t>
            </a:r>
            <a:r>
              <a:rPr lang="en-US" sz="2400" dirty="0" err="1"/>
              <a:t>שני</a:t>
            </a:r>
            <a:r>
              <a:rPr lang="en-US" sz="2400" dirty="0"/>
              <a:t> </a:t>
            </a:r>
            <a:r>
              <a:rPr lang="en-US" sz="2400" dirty="0" err="1"/>
              <a:t>מודלים</a:t>
            </a:r>
            <a:r>
              <a:rPr lang="en-US" sz="2400" dirty="0"/>
              <a:t>: </a:t>
            </a:r>
            <a:r>
              <a:rPr lang="en-US" sz="2400" dirty="0" err="1"/>
              <a:t>רגרסיה</a:t>
            </a:r>
            <a:r>
              <a:rPr lang="en-US" sz="2400" dirty="0"/>
              <a:t> </a:t>
            </a:r>
            <a:r>
              <a:rPr lang="en-US" sz="2400" dirty="0" err="1"/>
              <a:t>לוגיסטית</a:t>
            </a:r>
            <a:r>
              <a:rPr lang="en-US" sz="2400" dirty="0"/>
              <a:t> </a:t>
            </a:r>
            <a:r>
              <a:rPr lang="he-IL" sz="2400" dirty="0"/>
              <a:t>ו – </a:t>
            </a:r>
            <a:r>
              <a:rPr lang="en-US" sz="2400" dirty="0" err="1"/>
              <a:t>XGBoost</a:t>
            </a:r>
            <a:r>
              <a:rPr lang="he-IL" sz="2400" dirty="0"/>
              <a:t>.</a:t>
            </a:r>
            <a:endParaRPr lang="en-US" sz="2400" dirty="0"/>
          </a:p>
          <a:p>
            <a:pPr marL="285750"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הרגרסיה</a:t>
            </a:r>
            <a:r>
              <a:rPr lang="en-US" sz="2400" dirty="0"/>
              <a:t> </a:t>
            </a:r>
            <a:r>
              <a:rPr lang="en-US" sz="2400" dirty="0" err="1"/>
              <a:t>הלוגיסטית</a:t>
            </a:r>
            <a:r>
              <a:rPr lang="en-US" sz="2400" dirty="0"/>
              <a:t> </a:t>
            </a:r>
            <a:r>
              <a:rPr lang="en-US" sz="2400" dirty="0" err="1"/>
              <a:t>הראתה</a:t>
            </a:r>
            <a:r>
              <a:rPr lang="en-US" sz="2400" dirty="0"/>
              <a:t> </a:t>
            </a:r>
            <a:r>
              <a:rPr lang="en-US" sz="2400" dirty="0" err="1"/>
              <a:t>ביצועים</a:t>
            </a:r>
            <a:r>
              <a:rPr lang="en-US" sz="2400" dirty="0"/>
              <a:t> </a:t>
            </a:r>
            <a:r>
              <a:rPr lang="en-US" sz="2400" dirty="0" err="1"/>
              <a:t>עדיפים</a:t>
            </a:r>
            <a:r>
              <a:rPr lang="en-US" sz="2400" dirty="0"/>
              <a:t> </a:t>
            </a:r>
            <a:r>
              <a:rPr lang="en-US" sz="2400" dirty="0" err="1"/>
              <a:t>במדדים</a:t>
            </a:r>
            <a:r>
              <a:rPr lang="en-US" sz="2400" dirty="0"/>
              <a:t> AUC, AUPR </a:t>
            </a:r>
          </a:p>
          <a:p>
            <a:pPr marL="285750"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מודלXGBoost</a:t>
            </a:r>
            <a:r>
              <a:rPr lang="en-US" sz="2400" dirty="0"/>
              <a:t> </a:t>
            </a:r>
            <a:r>
              <a:rPr lang="he-IL" sz="2400" dirty="0"/>
              <a:t> </a:t>
            </a:r>
            <a:r>
              <a:rPr lang="en-US" sz="2400" dirty="0" err="1"/>
              <a:t>הציג</a:t>
            </a:r>
            <a:r>
              <a:rPr lang="en-US" sz="2400" dirty="0"/>
              <a:t> </a:t>
            </a:r>
            <a:r>
              <a:rPr lang="en-US" sz="2400" dirty="0" err="1"/>
              <a:t>דיוק</a:t>
            </a:r>
            <a:r>
              <a:rPr lang="en-US" sz="2400" dirty="0"/>
              <a:t> </a:t>
            </a:r>
            <a:r>
              <a:rPr lang="en-US" sz="2400" dirty="0" err="1"/>
              <a:t>טוב</a:t>
            </a:r>
            <a:r>
              <a:rPr lang="en-US" sz="2400" dirty="0"/>
              <a:t> </a:t>
            </a:r>
            <a:r>
              <a:rPr lang="en-US" sz="2400" dirty="0" err="1"/>
              <a:t>יותר</a:t>
            </a:r>
            <a:r>
              <a:rPr lang="en-US" sz="2400" dirty="0"/>
              <a:t> </a:t>
            </a:r>
            <a:r>
              <a:rPr lang="he-IL" sz="2400" dirty="0"/>
              <a:t>לפי מדד</a:t>
            </a:r>
            <a:r>
              <a:rPr lang="en-US" sz="2400" dirty="0"/>
              <a:t> </a:t>
            </a:r>
            <a:r>
              <a:rPr lang="en-US" sz="2400" dirty="0" err="1"/>
              <a:t>הPPV</a:t>
            </a:r>
            <a:r>
              <a:rPr lang="he-IL" sz="2400" dirty="0"/>
              <a:t> (</a:t>
            </a:r>
            <a:r>
              <a:rPr lang="en-US" sz="2400" dirty="0"/>
              <a:t>precision</a:t>
            </a:r>
            <a:r>
              <a:rPr lang="he-IL" sz="2400" dirty="0"/>
              <a:t>)</a:t>
            </a:r>
            <a:endParaRPr lang="en-US" sz="2400" dirty="0"/>
          </a:p>
          <a:p>
            <a:pPr marL="285750"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שני</a:t>
            </a:r>
            <a:r>
              <a:rPr lang="en-US" sz="2400" dirty="0"/>
              <a:t> </a:t>
            </a:r>
            <a:r>
              <a:rPr lang="en-US" sz="2400" dirty="0" err="1"/>
              <a:t>המודלים</a:t>
            </a:r>
            <a:r>
              <a:rPr lang="en-US" sz="2400" dirty="0"/>
              <a:t> </a:t>
            </a:r>
            <a:r>
              <a:rPr lang="en-US" sz="2400" dirty="0" err="1"/>
              <a:t>סבלו</a:t>
            </a:r>
            <a:r>
              <a:rPr lang="en-US" sz="2400" dirty="0"/>
              <a:t> </a:t>
            </a:r>
            <a:r>
              <a:rPr lang="en-US" sz="2400" dirty="0" err="1"/>
              <a:t>מכיול</a:t>
            </a:r>
            <a:r>
              <a:rPr lang="en-US" sz="2400" dirty="0"/>
              <a:t> </a:t>
            </a:r>
            <a:r>
              <a:rPr lang="en-US" sz="2400" dirty="0" err="1"/>
              <a:t>לקוי</a:t>
            </a:r>
            <a:r>
              <a:rPr lang="en-US" sz="2400" dirty="0"/>
              <a:t> </a:t>
            </a:r>
            <a:r>
              <a:rPr lang="en-US" sz="2400" dirty="0" err="1"/>
              <a:t>בניבוי</a:t>
            </a:r>
            <a:r>
              <a:rPr lang="en-US" sz="2400" dirty="0"/>
              <a:t> </a:t>
            </a:r>
            <a:r>
              <a:rPr lang="en-US" sz="2400" dirty="0" err="1"/>
              <a:t>ההסתברותי</a:t>
            </a:r>
            <a:r>
              <a:rPr lang="he-IL" sz="2400"/>
              <a:t>, כנראה מחוסר בהבנה או הכנה של חלק מהנתונים.</a:t>
            </a:r>
            <a:endParaRPr lang="he-IL" sz="2400" dirty="0"/>
          </a:p>
          <a:p>
            <a:pPr marL="285750"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אך</a:t>
            </a:r>
            <a:r>
              <a:rPr lang="en-US" sz="2400" dirty="0"/>
              <a:t> </a:t>
            </a:r>
            <a:r>
              <a:rPr lang="en-US" sz="2400" dirty="0" err="1"/>
              <a:t>לאחר</a:t>
            </a:r>
            <a:r>
              <a:rPr lang="en-US" sz="2400" dirty="0"/>
              <a:t> </a:t>
            </a:r>
            <a:r>
              <a:rPr lang="en-US" sz="2400" dirty="0" err="1"/>
              <a:t>קליברציה</a:t>
            </a:r>
            <a:r>
              <a:rPr lang="en-US" sz="2400" dirty="0"/>
              <a:t>:</a:t>
            </a:r>
          </a:p>
          <a:p>
            <a:pPr marL="285750" indent="-228600" algn="r" defTabSz="914400" rtl="1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נבחר</a:t>
            </a:r>
            <a:r>
              <a:rPr lang="en-US" sz="2400" dirty="0"/>
              <a:t> XGBOOST </a:t>
            </a:r>
            <a:r>
              <a:rPr lang="he-IL" sz="2400" dirty="0"/>
              <a:t> </a:t>
            </a:r>
            <a:r>
              <a:rPr lang="en-US" sz="2400" dirty="0" err="1"/>
              <a:t>שהציג</a:t>
            </a:r>
            <a:r>
              <a:rPr lang="en-US" sz="2400" dirty="0"/>
              <a:t> </a:t>
            </a:r>
            <a:r>
              <a:rPr lang="en-US" sz="2400" dirty="0" err="1"/>
              <a:t>ביצועי</a:t>
            </a:r>
            <a:r>
              <a:rPr lang="en-US" sz="2400" dirty="0"/>
              <a:t> </a:t>
            </a:r>
            <a:r>
              <a:rPr lang="en-US" sz="2400" dirty="0" err="1"/>
              <a:t>קליברציה</a:t>
            </a:r>
            <a:r>
              <a:rPr lang="en-US" sz="2400" dirty="0"/>
              <a:t> </a:t>
            </a:r>
            <a:r>
              <a:rPr lang="en-US" sz="2400" dirty="0" err="1"/>
              <a:t>טובים</a:t>
            </a:r>
            <a:r>
              <a:rPr lang="en-US" sz="2400" dirty="0"/>
              <a:t> </a:t>
            </a:r>
            <a:r>
              <a:rPr lang="en-US" sz="2400" dirty="0" err="1"/>
              <a:t>ושמר</a:t>
            </a:r>
            <a:r>
              <a:rPr lang="en-US" sz="2400" dirty="0"/>
              <a:t> </a:t>
            </a:r>
            <a:r>
              <a:rPr lang="en-US" sz="2400" dirty="0" err="1"/>
              <a:t>על</a:t>
            </a:r>
            <a:r>
              <a:rPr lang="en-US" sz="2400" dirty="0"/>
              <a:t> </a:t>
            </a:r>
            <a:r>
              <a:rPr lang="en-US" sz="2400" dirty="0" err="1"/>
              <a:t>ביצועי</a:t>
            </a:r>
            <a:r>
              <a:rPr lang="he-IL" sz="2400" dirty="0"/>
              <a:t>ם מספקים.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בחירת</a:t>
            </a:r>
            <a:r>
              <a:rPr dirty="0"/>
              <a:t> </a:t>
            </a:r>
            <a:r>
              <a:rPr dirty="0" err="1"/>
              <a:t>אסטרטגיה</a:t>
            </a:r>
            <a:endParaRPr dirty="0"/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CAD7DC56-B76B-ECC1-59E1-29C0EBB8D0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1514956"/>
              </p:ext>
            </p:extLst>
          </p:nvPr>
        </p:nvGraphicFramePr>
        <p:xfrm>
          <a:off x="457200" y="1371600"/>
          <a:ext cx="8229600" cy="22159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582</Words>
  <Application>Microsoft Office PowerPoint</Application>
  <PresentationFormat>On-screen Show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רקע רפואי ומטרת הפרויקט </vt:lpstr>
      <vt:lpstr>הצגת שלבי העבודה</vt:lpstr>
      <vt:lpstr> - שלבים עיקרייםEDA</vt:lpstr>
      <vt:lpstr> ממצאים מרכזיים - EDA</vt:lpstr>
      <vt:lpstr>חוסרים בנתונים</vt:lpstr>
      <vt:lpstr>שיטות מידול והערכת ביצועים</vt:lpstr>
      <vt:lpstr>בחירת אסטרטגיה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Nir Rozenshtein</cp:lastModifiedBy>
  <cp:revision>26</cp:revision>
  <dcterms:created xsi:type="dcterms:W3CDTF">2013-01-27T09:14:16Z</dcterms:created>
  <dcterms:modified xsi:type="dcterms:W3CDTF">2025-09-06T17:55:26Z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9455b1c-e335-4946-9141-75fe2a9c42fa_Enabled">
    <vt:lpwstr>true</vt:lpwstr>
  </property>
  <property fmtid="{D5CDD505-2E9C-101B-9397-08002B2CF9AE}" pid="3" name="MSIP_Label_29455b1c-e335-4946-9141-75fe2a9c42fa_SetDate">
    <vt:lpwstr>2025-09-06T16:22:50Z</vt:lpwstr>
  </property>
  <property fmtid="{D5CDD505-2E9C-101B-9397-08002B2CF9AE}" pid="4" name="MSIP_Label_29455b1c-e335-4946-9141-75fe2a9c42fa_Method">
    <vt:lpwstr>Privileged</vt:lpwstr>
  </property>
  <property fmtid="{D5CDD505-2E9C-101B-9397-08002B2CF9AE}" pid="5" name="MSIP_Label_29455b1c-e335-4946-9141-75fe2a9c42fa_Name">
    <vt:lpwstr>מידע רגיש אישי</vt:lpwstr>
  </property>
  <property fmtid="{D5CDD505-2E9C-101B-9397-08002B2CF9AE}" pid="6" name="MSIP_Label_29455b1c-e335-4946-9141-75fe2a9c42fa_SiteId">
    <vt:lpwstr>6a7f9502-9cc4-4fb7-818b-a347c8495690</vt:lpwstr>
  </property>
  <property fmtid="{D5CDD505-2E9C-101B-9397-08002B2CF9AE}" pid="7" name="MSIP_Label_29455b1c-e335-4946-9141-75fe2a9c42fa_ActionId">
    <vt:lpwstr>5af3fa61-7906-4de7-833c-75fcdff0ed46</vt:lpwstr>
  </property>
  <property fmtid="{D5CDD505-2E9C-101B-9397-08002B2CF9AE}" pid="8" name="MSIP_Label_29455b1c-e335-4946-9141-75fe2a9c42fa_ContentBits">
    <vt:lpwstr>2</vt:lpwstr>
  </property>
  <property fmtid="{D5CDD505-2E9C-101B-9397-08002B2CF9AE}" pid="9" name="MSIP_Label_29455b1c-e335-4946-9141-75fe2a9c42fa_Tag">
    <vt:lpwstr>10, 0, 1, 1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מידע רגיש אישי</vt:lpwstr>
  </property>
</Properties>
</file>