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b="1" dirty="0">
                <a:cs typeface="+mn-cs"/>
              </a:rPr>
              <a:t>רקע רפואי ומטרת הפרויקט</a:t>
            </a:r>
            <a:br>
              <a:rPr lang="he-IL" b="1" dirty="0">
                <a:cs typeface="+mn-cs"/>
              </a:rPr>
            </a:br>
            <a:endParaRPr b="1" dirty="0"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  <a:defRPr sz="2000">
                <a:latin typeface="Arial"/>
              </a:defRPr>
            </a:pPr>
            <a:endParaRPr lang="he-IL" sz="2400" dirty="0"/>
          </a:p>
          <a:p>
            <a:pPr algn="r" rtl="1"/>
            <a:r>
              <a:rPr lang="he-IL" sz="2400" dirty="0"/>
              <a:t>רעלת הריון, יתר לחץ דם הריוני הם סיבוכי הריון חמורים המופיעים אחרי שבוע 20.</a:t>
            </a:r>
          </a:p>
          <a:p>
            <a:pPr algn="r" rtl="1"/>
            <a:r>
              <a:rPr lang="he-IL" sz="2400" dirty="0"/>
              <a:t>ניתן למנוע את הסיבוכים בעזרת איתור מוקדם (סביב שבוע 15) ומתן טיפול מונע כמו אספירין.</a:t>
            </a:r>
          </a:p>
          <a:p>
            <a:pPr algn="r" rtl="1"/>
            <a:r>
              <a:rPr lang="he-IL" sz="2400" dirty="0"/>
              <a:t>המטרה העסקית: להציע מודל לבחירת נשים המתאימות ביותר.</a:t>
            </a:r>
          </a:p>
          <a:p>
            <a:pPr algn="r" rtl="1"/>
            <a:r>
              <a:rPr lang="he-IL" sz="2400" dirty="0"/>
              <a:t>הפניה לבדיקה יקרה תוך עמידה בתקציב.</a:t>
            </a:r>
          </a:p>
          <a:p>
            <a:pPr algn="r" rtl="1"/>
            <a:r>
              <a:rPr lang="he-IL" sz="2400" dirty="0"/>
              <a:t>תוך כדי זיהויי של מרב המקרים האמיתיים בסיכון.</a:t>
            </a:r>
          </a:p>
          <a:p>
            <a:pPr marL="0" indent="0" algn="r" rtl="1">
              <a:buNone/>
              <a:defRPr sz="2000">
                <a:latin typeface="Arial"/>
              </a:defRPr>
            </a:pP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הצגת</a:t>
            </a:r>
            <a:r>
              <a:rPr sz="4000" dirty="0"/>
              <a:t> </a:t>
            </a:r>
            <a:r>
              <a:rPr sz="4000" dirty="0" err="1"/>
              <a:t>שלבי</a:t>
            </a:r>
            <a:r>
              <a:rPr sz="4000" dirty="0"/>
              <a:t> </a:t>
            </a:r>
            <a:r>
              <a:rPr sz="4000" dirty="0" err="1"/>
              <a:t>העבודה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sz="2400" dirty="0" err="1"/>
              <a:t>ניתוח</a:t>
            </a:r>
            <a:r>
              <a:rPr lang="he-IL" sz="2400" dirty="0"/>
              <a:t> </a:t>
            </a:r>
            <a:r>
              <a:rPr sz="2400" dirty="0" err="1"/>
              <a:t>נתונים</a:t>
            </a:r>
            <a:r>
              <a:rPr sz="2400" dirty="0"/>
              <a:t>(EDA</a:t>
            </a:r>
            <a:r>
              <a:rPr lang="en-US" sz="2400" dirty="0"/>
              <a:t>)</a:t>
            </a:r>
            <a:r>
              <a:rPr sz="2400" dirty="0"/>
              <a:t> </a:t>
            </a:r>
            <a:r>
              <a:rPr lang="he-IL" sz="2400" dirty="0"/>
              <a:t> </a:t>
            </a:r>
            <a:r>
              <a:rPr sz="2400" dirty="0" err="1"/>
              <a:t>והסקת</a:t>
            </a:r>
            <a:r>
              <a:rPr lang="he-IL" sz="2400" dirty="0"/>
              <a:t> </a:t>
            </a:r>
            <a:r>
              <a:rPr sz="2400" dirty="0" err="1"/>
              <a:t>מסקנות</a:t>
            </a:r>
            <a:r>
              <a:rPr lang="he-IL" sz="2400" dirty="0"/>
              <a:t> </a:t>
            </a:r>
            <a:r>
              <a:rPr sz="2400" dirty="0" err="1"/>
              <a:t>ראשוניות</a:t>
            </a:r>
            <a:r>
              <a:rPr sz="2400" dirty="0"/>
              <a:t>.</a:t>
            </a:r>
            <a:endParaRPr lang="he-IL" sz="2400" dirty="0"/>
          </a:p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sz="2400" dirty="0" err="1"/>
              <a:t>הכנת</a:t>
            </a:r>
            <a:r>
              <a:rPr sz="2400" dirty="0"/>
              <a:t> </a:t>
            </a:r>
            <a:r>
              <a:rPr sz="2400" dirty="0" err="1"/>
              <a:t>הנתונים</a:t>
            </a:r>
            <a:r>
              <a:rPr sz="2400" dirty="0"/>
              <a:t> </a:t>
            </a:r>
            <a:r>
              <a:rPr sz="2400" dirty="0" err="1"/>
              <a:t>כולל</a:t>
            </a:r>
            <a:r>
              <a:rPr sz="2400" dirty="0"/>
              <a:t> </a:t>
            </a:r>
            <a:r>
              <a:rPr sz="2400" dirty="0" err="1"/>
              <a:t>ניקוי</a:t>
            </a:r>
            <a:r>
              <a:rPr sz="2400" dirty="0"/>
              <a:t>, </a:t>
            </a:r>
            <a:r>
              <a:rPr sz="2400" dirty="0" err="1"/>
              <a:t>המרה</a:t>
            </a:r>
            <a:r>
              <a:rPr sz="2400" dirty="0"/>
              <a:t>, </a:t>
            </a:r>
            <a:r>
              <a:rPr sz="2400" dirty="0" err="1"/>
              <a:t>והנדסת</a:t>
            </a:r>
            <a:r>
              <a:rPr sz="2400" dirty="0"/>
              <a:t> </a:t>
            </a:r>
            <a:r>
              <a:rPr sz="2400" dirty="0" err="1"/>
              <a:t>תכונות</a:t>
            </a:r>
            <a:r>
              <a:rPr sz="2400" dirty="0"/>
              <a:t>.</a:t>
            </a:r>
            <a:endParaRPr lang="he-IL" sz="2400" dirty="0"/>
          </a:p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sz="2400" dirty="0" err="1"/>
              <a:t>אימון</a:t>
            </a:r>
            <a:r>
              <a:rPr sz="2400" dirty="0"/>
              <a:t> </a:t>
            </a:r>
            <a:r>
              <a:rPr sz="2400" dirty="0" err="1"/>
              <a:t>מודלים</a:t>
            </a:r>
            <a:r>
              <a:rPr sz="2400" dirty="0"/>
              <a:t>: </a:t>
            </a:r>
            <a:r>
              <a:rPr sz="2400" dirty="0" err="1"/>
              <a:t>XGBoost</a:t>
            </a:r>
            <a:r>
              <a:rPr sz="2400" dirty="0"/>
              <a:t> </a:t>
            </a:r>
            <a:r>
              <a:rPr sz="2400" dirty="0" err="1"/>
              <a:t>ורגרסיה</a:t>
            </a:r>
            <a:r>
              <a:rPr sz="2400" dirty="0"/>
              <a:t> </a:t>
            </a:r>
            <a:r>
              <a:rPr sz="2400" dirty="0" err="1"/>
              <a:t>לוגיסטית</a:t>
            </a:r>
            <a:r>
              <a:rPr sz="2400" dirty="0"/>
              <a:t>.</a:t>
            </a:r>
            <a:endParaRPr lang="he-IL" sz="2400" dirty="0"/>
          </a:p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sz="2400" dirty="0" err="1"/>
              <a:t>הערכת</a:t>
            </a:r>
            <a:r>
              <a:rPr sz="2400" dirty="0"/>
              <a:t> </a:t>
            </a:r>
            <a:r>
              <a:rPr sz="2400" dirty="0" err="1"/>
              <a:t>ביצועים</a:t>
            </a:r>
            <a:r>
              <a:rPr sz="2400" dirty="0"/>
              <a:t> </a:t>
            </a:r>
            <a:r>
              <a:rPr lang="he-IL" sz="2400" dirty="0"/>
              <a:t>– בעזרת שיטות כמו </a:t>
            </a:r>
            <a:r>
              <a:rPr sz="2400" dirty="0" err="1"/>
              <a:t>קרוס</a:t>
            </a:r>
            <a:r>
              <a:rPr sz="2400" dirty="0"/>
              <a:t> </a:t>
            </a:r>
            <a:r>
              <a:rPr sz="2400" dirty="0" err="1"/>
              <a:t>ולידציה</a:t>
            </a:r>
            <a:r>
              <a:rPr sz="2400" dirty="0"/>
              <a:t>,</a:t>
            </a:r>
            <a:r>
              <a:rPr lang="he-IL" sz="2400" dirty="0"/>
              <a:t>וקליברציה ושימוש</a:t>
            </a:r>
            <a:r>
              <a:rPr sz="2400" dirty="0"/>
              <a:t> </a:t>
            </a:r>
            <a:r>
              <a:rPr lang="he-IL" sz="2400" dirty="0"/>
              <a:t>ב</a:t>
            </a:r>
            <a:r>
              <a:rPr sz="2400" dirty="0" err="1"/>
              <a:t>מדדי</a:t>
            </a:r>
            <a:r>
              <a:rPr sz="2400" dirty="0"/>
              <a:t> </a:t>
            </a:r>
            <a:r>
              <a:rPr lang="en-US" sz="2400" dirty="0"/>
              <a:t>AUC</a:t>
            </a:r>
            <a:r>
              <a:rPr lang="he-IL" sz="2400" dirty="0"/>
              <a:t>, </a:t>
            </a:r>
            <a:r>
              <a:rPr lang="en-US" sz="2400" dirty="0"/>
              <a:t>PRAUC</a:t>
            </a:r>
            <a:r>
              <a:rPr lang="he-IL" sz="2400" dirty="0"/>
              <a:t>.</a:t>
            </a:r>
          </a:p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sz="2400" dirty="0" err="1"/>
              <a:t>קביעת</a:t>
            </a:r>
            <a:r>
              <a:rPr sz="2400" dirty="0"/>
              <a:t> </a:t>
            </a:r>
            <a:r>
              <a:rPr sz="2400" dirty="0" err="1"/>
              <a:t>אסטרטגיית</a:t>
            </a:r>
            <a:r>
              <a:rPr sz="2400" dirty="0"/>
              <a:t> </a:t>
            </a:r>
            <a:r>
              <a:rPr sz="2400" dirty="0" err="1"/>
              <a:t>פעולה</a:t>
            </a:r>
            <a:r>
              <a:rPr sz="2400" dirty="0"/>
              <a:t> </a:t>
            </a:r>
            <a:r>
              <a:rPr sz="2400" dirty="0" err="1"/>
              <a:t>לפי</a:t>
            </a:r>
            <a:r>
              <a:rPr sz="2400" dirty="0"/>
              <a:t> </a:t>
            </a:r>
            <a:r>
              <a:rPr sz="2400" dirty="0" err="1"/>
              <a:t>אילוצי</a:t>
            </a:r>
            <a:r>
              <a:rPr sz="2400" dirty="0"/>
              <a:t> </a:t>
            </a:r>
            <a:r>
              <a:rPr sz="2400" dirty="0" err="1"/>
              <a:t>המערכת</a:t>
            </a:r>
            <a:r>
              <a:rPr sz="2400" dirty="0"/>
              <a:t> </a:t>
            </a:r>
            <a:r>
              <a:rPr sz="2400" dirty="0" err="1"/>
              <a:t>והצורך</a:t>
            </a:r>
            <a:r>
              <a:rPr sz="2400" dirty="0"/>
              <a:t> </a:t>
            </a:r>
            <a:r>
              <a:rPr sz="2400" dirty="0" err="1"/>
              <a:t>הקליני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שלבים</a:t>
            </a:r>
            <a:r>
              <a:rPr dirty="0"/>
              <a:t> </a:t>
            </a:r>
            <a:r>
              <a:rPr dirty="0" err="1"/>
              <a:t>עיקריים</a:t>
            </a:r>
            <a:r>
              <a:rPr dirty="0"/>
              <a:t>-ED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Data Loading and Inspection</a:t>
            </a:r>
            <a:br>
              <a:rPr lang="en-US" sz="2000" dirty="0"/>
            </a:br>
            <a:r>
              <a:rPr lang="he-IL" sz="20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Data Cleaning</a:t>
            </a:r>
            <a:br>
              <a:rPr lang="en-US" sz="2000" dirty="0"/>
            </a:br>
            <a:r>
              <a:rPr lang="he-IL" sz="20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Exploratory Visualizations</a:t>
            </a:r>
            <a:br>
              <a:rPr lang="en-US" sz="2000" dirty="0"/>
            </a:br>
            <a:r>
              <a:rPr lang="he-IL" sz="20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Feature Engineering</a:t>
            </a:r>
            <a:br>
              <a:rPr lang="en-US" sz="2000" dirty="0"/>
            </a:br>
            <a:r>
              <a:rPr lang="he-IL" sz="20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Outlier Detection</a:t>
            </a:r>
            <a:br>
              <a:rPr lang="en-US" sz="2000" dirty="0"/>
            </a:br>
            <a:r>
              <a:rPr lang="he-IL" sz="20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Text Handling</a:t>
            </a:r>
            <a:br>
              <a:rPr lang="en-US" sz="2000" dirty="0"/>
            </a:br>
            <a:r>
              <a:rPr lang="he-IL" sz="2000" dirty="0"/>
              <a:t>ניקוי טקסטים קליניים בעברית, ניתוח תדירויות, ובניית פיצ'רים מטקסט בעזרת </a:t>
            </a:r>
            <a:r>
              <a:rPr lang="en-US" sz="2000" dirty="0"/>
              <a:t>TF-IDF </a:t>
            </a:r>
            <a:r>
              <a:rPr lang="he-IL" sz="2000" dirty="0"/>
              <a:t>ו־</a:t>
            </a:r>
            <a:r>
              <a:rPr lang="en-US" sz="2000" dirty="0" err="1"/>
              <a:t>BERTopic</a:t>
            </a:r>
            <a:r>
              <a:rPr lang="en-US" sz="2000" dirty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2000" b="1" dirty="0"/>
              <a:t>SHAP Analysis</a:t>
            </a:r>
            <a:br>
              <a:rPr lang="en-US" sz="2000" dirty="0"/>
            </a:br>
            <a:r>
              <a:rPr lang="he-IL" sz="2000" dirty="0"/>
              <a:t>חישוב ויזואליזציה של ערכי </a:t>
            </a:r>
            <a:r>
              <a:rPr lang="en-US" sz="2000" dirty="0"/>
              <a:t>SHAP </a:t>
            </a:r>
            <a:r>
              <a:rPr lang="he-IL" sz="2000" dirty="0"/>
              <a:t>להבנת תרומת הפיצ'רים והסבר תחזיות המודל.</a:t>
            </a:r>
          </a:p>
          <a:p>
            <a:pPr marL="457200" indent="-457200" algn="r" rtl="1">
              <a:buFont typeface="+mj-lt"/>
              <a:buAutoNum type="arabicPeriod"/>
              <a:defRPr sz="2000">
                <a:latin typeface="Arial"/>
              </a:defRPr>
            </a:pP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19" y="-136326"/>
            <a:ext cx="8229600" cy="1143000"/>
          </a:xfrm>
        </p:spPr>
        <p:txBody>
          <a:bodyPr/>
          <a:lstStyle/>
          <a:p>
            <a:r>
              <a:rPr lang="he-IL" dirty="0"/>
              <a:t> </a:t>
            </a:r>
            <a:r>
              <a:rPr dirty="0" err="1"/>
              <a:t>ממצאים</a:t>
            </a:r>
            <a:r>
              <a:rPr dirty="0"/>
              <a:t> </a:t>
            </a:r>
            <a:r>
              <a:rPr dirty="0" err="1"/>
              <a:t>מרכזיים</a:t>
            </a:r>
            <a:r>
              <a:rPr dirty="0"/>
              <a:t> - EDA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098F6F-A2FA-5000-5F91-67E665FF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7" y="749201"/>
            <a:ext cx="8885766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 &amp; Initial Exploration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נטענו כ־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10,000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תיקים של נשים בהריון. השכיחות של המקרה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(Y=1) </a:t>
            </a:r>
            <a:endParaRPr kumimoji="0" lang="he-I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היא כ־4.3% – תואמת את המציאות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Leakage Prevention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הוסרו משתנים שעלולים לגרום לדליפת מידע, למשל כאלו שמופיעים רק אחרי התחזית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Diagnosis Feature Engineering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פותחו משתנים מסכמים המבוססים על קודים רפואיים,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 שסייע לצמצום </a:t>
            </a:r>
            <a:r>
              <a:rPr lang="he-IL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העמודת והורדת מימדים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Stratified Train/Test Splitting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בוצע פיצול שמר על יחס מאוזן של תוצאות חיוביות ושליליות ב־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 Analysis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רוב הנתונים הושלמו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החוסרים מועטים נשארו ו־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יודע להתמודד איתם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הוסרו עמודות עם הרבה ערכים חסרים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מעל 50%)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000" b="1" dirty="0">
                <a:latin typeface="Arial" panose="020B0604020202020204" pitchFamily="34" charset="0"/>
              </a:rPr>
              <a:t>*   </a:t>
            </a:r>
            <a:r>
              <a:rPr lang="en-US" altLang="en-US" sz="2000" b="1" dirty="0" err="1">
                <a:latin typeface="Arial" panose="020B0604020202020204" pitchFamily="34" charset="0"/>
              </a:rPr>
              <a:t>BERTopic</a:t>
            </a:r>
            <a:r>
              <a:rPr lang="en-US" altLang="en-US" sz="2000" b="1" dirty="0">
                <a:latin typeface="Arial" panose="020B0604020202020204" pitchFamily="34" charset="0"/>
              </a:rPr>
              <a:t> Modeling</a:t>
            </a:r>
            <a:endParaRPr lang="he-IL" altLang="en-US" sz="2000" b="1" dirty="0">
              <a:latin typeface="Arial" panose="020B0604020202020204" pitchFamily="34" charset="0"/>
            </a:endParaRPr>
          </a:p>
          <a:p>
            <a:pPr lvl="0"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000" dirty="0">
                <a:latin typeface="Arial" panose="020B0604020202020204" pitchFamily="34" charset="0"/>
              </a:rPr>
              <a:t>    הוסקו נושאים עיקריים מהטקסט</a:t>
            </a:r>
            <a:r>
              <a:rPr lang="en-US" altLang="en-US" sz="2000" dirty="0">
                <a:latin typeface="Arial" panose="020B0604020202020204" pitchFamily="34" charset="0"/>
              </a:rPr>
              <a:t> (topic modeling) </a:t>
            </a:r>
            <a:r>
              <a:rPr lang="he-IL" altLang="en-US" sz="2000" dirty="0">
                <a:latin typeface="Arial" panose="020B0604020202020204" pitchFamily="34" charset="0"/>
              </a:rPr>
              <a:t>והם שימשו כמאפיינים למודל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lang="he-IL" altLang="en-US" sz="2000" dirty="0">
              <a:latin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e-IL" altLang="en-US" sz="2000" dirty="0">
                <a:latin typeface="Arial" panose="020B0604020202020204" pitchFamily="34" charset="0"/>
              </a:rPr>
              <a:t>    הערות טקסט בעברית עברו ניקוי וסינון לקראת מידול טקסטואלי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kumimoji="0" lang="he-IL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Distributions &amp; Sanity Checks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רוב המשתנים תקינים קלינית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יש חשש ליחידות שגויות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he-I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000" dirty="0">
                <a:latin typeface="Arial" panose="020B0604020202020204" pitchFamily="34" charset="0"/>
              </a:rPr>
              <a:t>גרפים מצורפים בקוד ובקבצי </a:t>
            </a:r>
            <a:r>
              <a:rPr lang="en-US" altLang="en-US" sz="2000" dirty="0">
                <a:latin typeface="Arial" panose="020B0604020202020204" pitchFamily="34" charset="0"/>
              </a:rPr>
              <a:t>HTML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חוסרים</a:t>
            </a:r>
            <a:r>
              <a:rPr dirty="0"/>
              <a:t> </a:t>
            </a:r>
            <a:r>
              <a:rPr dirty="0" err="1"/>
              <a:t>בנתונים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1" y="1715333"/>
            <a:ext cx="900797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מספר מאפיינים קליניים חשובים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אינם קיימים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או חסרים בחלק מהדגימות.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דוגמאות לכך כוללות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BMI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טיפולי פוריות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(IVF) </a:t>
            </a:r>
            <a:endParaRPr kumimoji="0" lang="he-IL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en-US" sz="2400" dirty="0">
                <a:latin typeface="Arial" panose="020B0604020202020204" pitchFamily="34" charset="0"/>
              </a:rPr>
              <a:t>  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היסטוריה משפחתית, מספר לידות קודמות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(parity),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ומדדים מדופלר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בוצע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מאמץ לחלץ תובנות מעמודת הטקסט הקליני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he-IL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בעזרת שיטות מתקדמות כמו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BERTopic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כדי לנסות ולפצות על החוסרים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השלכות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היעדר המשתנים הרפואיים הקריטיים עלול להגביל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en-US" sz="2400" dirty="0">
                <a:latin typeface="Arial" panose="020B0604020202020204" pitchFamily="34" charset="0"/>
              </a:rPr>
              <a:t> 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את יכולת המודל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לזהות</a:t>
            </a:r>
            <a:r>
              <a:rPr lang="he-IL" altLang="en-US" sz="2400" dirty="0">
                <a:latin typeface="Arial" panose="020B0604020202020204" pitchFamily="34" charset="0"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מצבים בסיכון גבוה באופן מדויק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שיטות מידול והערכת ביצועים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נבחנו שני מודלים: רגרסיה לוגיסטית ו-</a:t>
            </a:r>
            <a:r>
              <a:rPr lang="en-US" sz="2400" dirty="0" err="1"/>
              <a:t>XGBoost</a:t>
            </a:r>
            <a:r>
              <a:rPr lang="he-IL" sz="2400" dirty="0"/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הרגרסיה הלוגיסטית הראתה ביצועים עדיפים במדדים </a:t>
            </a:r>
            <a:r>
              <a:rPr lang="en-US" sz="2400" dirty="0"/>
              <a:t>AUC, AUPR </a:t>
            </a: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מודל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he-IL" sz="2400" dirty="0"/>
              <a:t>הציג דיוק טוב יותר במדד ה</a:t>
            </a:r>
            <a:r>
              <a:rPr lang="en-US" sz="2400" dirty="0"/>
              <a:t>PPV</a:t>
            </a: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שני המודלים סבלו מכיול לקוי בניבוי ההסתברותי, אך לאחר קליברציה: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נבחר </a:t>
            </a:r>
            <a:r>
              <a:rPr lang="en-US" sz="2400" dirty="0"/>
              <a:t>XGBOOST</a:t>
            </a:r>
            <a:r>
              <a:rPr lang="he-IL" sz="2400" dirty="0"/>
              <a:t> שהציג ביצועי קליברציה טובים ושמר על ביצועי </a:t>
            </a:r>
            <a:r>
              <a:rPr lang="en-US" sz="2400" dirty="0"/>
              <a:t>AUC</a:t>
            </a:r>
            <a:r>
              <a:rPr lang="he-IL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בחירת אסטרטגיה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דירוג המטופלות לפי ההסתברות לקבל לחץ דם הריוני גבוה.</a:t>
            </a:r>
          </a:p>
          <a:p>
            <a:pPr marL="285750" lvl="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הפניית 10% המטופלות העליונים לפי ההסתברות הגבוה ביותר לסיכון.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מאפשר שליטה על מספר ההפניות בהתאם ליכולת המערכת והמשאבים</a:t>
            </a:r>
            <a:r>
              <a:rPr lang="en-US" sz="2400" dirty="0"/>
              <a:t>.</a:t>
            </a:r>
          </a:p>
          <a:p>
            <a:pPr lvl="0" algn="r" rt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577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רקע רפואי ומטרת הפרויקט </vt:lpstr>
      <vt:lpstr>הצגת שלבי העבודה</vt:lpstr>
      <vt:lpstr>שלבים עיקריים-EDA</vt:lpstr>
      <vt:lpstr> ממצאים מרכזיים - EDA</vt:lpstr>
      <vt:lpstr>חוסרים בנתונים</vt:lpstr>
      <vt:lpstr>שיטות מידול והערכת ביצועים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14</cp:revision>
  <dcterms:created xsi:type="dcterms:W3CDTF">2013-01-27T09:14:16Z</dcterms:created>
  <dcterms:modified xsi:type="dcterms:W3CDTF">2025-09-06T17:08:32Z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