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2"/>
          <p:cNvPicPr/>
          <p:nvPr/>
        </p:nvPicPr>
        <p:blipFill>
          <a:blip r:embed="rId14"/>
          <a:stretch/>
        </p:blipFill>
        <p:spPr>
          <a:xfrm>
            <a:off x="8553240" y="6332760"/>
            <a:ext cx="1061640" cy="40788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317880" y="199080"/>
            <a:ext cx="35280" cy="3265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by-lang.org/en/" TargetMode="External"/><Relationship Id="rId3" Type="http://schemas.openxmlformats.org/officeDocument/2006/relationships/hyperlink" Target="https://cli.angular.io/" TargetMode="External"/><Relationship Id="rId7" Type="http://schemas.openxmlformats.org/officeDocument/2006/relationships/hyperlink" Target="https://github.com/dotnet/c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ring.io/projects/spring-boot" TargetMode="External"/><Relationship Id="rId5" Type="http://schemas.openxmlformats.org/officeDocument/2006/relationships/hyperlink" Target="https://github.com/facebook/create-react-app" TargetMode="External"/><Relationship Id="rId4" Type="http://schemas.openxmlformats.org/officeDocument/2006/relationships/hyperlink" Target="https://vuejs.org/v2/guide/installation.html#CLI" TargetMode="External"/><Relationship Id="rId9" Type="http://schemas.openxmlformats.org/officeDocument/2006/relationships/hyperlink" Target="https://www.drupal.org/docs/8/api/restful-web-services-ap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/>
          <p:nvPr/>
        </p:nvPicPr>
        <p:blipFill>
          <a:blip r:embed="rId2"/>
          <a:srcRect r="40298" b="40743"/>
          <a:stretch/>
        </p:blipFill>
        <p:spPr>
          <a:xfrm>
            <a:off x="0" y="-9000"/>
            <a:ext cx="9920880" cy="68644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2520" y="0"/>
            <a:ext cx="5771160" cy="6855480"/>
          </a:xfrm>
          <a:prstGeom prst="rect">
            <a:avLst/>
          </a:prstGeom>
          <a:gradFill rotWithShape="0">
            <a:gsLst>
              <a:gs pos="0">
                <a:schemeClr val="tx2">
                  <a:lumMod val="75000"/>
                  <a:alpha val="88000"/>
                </a:schemeClr>
              </a:gs>
              <a:gs pos="100000">
                <a:srgbClr val="E23634">
                  <a:alpha val="86000"/>
                </a:srgbClr>
              </a:gs>
            </a:gsLst>
            <a:lin ang="54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 rot="10363800">
            <a:off x="-369720" y="407160"/>
            <a:ext cx="6592320" cy="6575760"/>
          </a:xfrm>
          <a:custGeom>
            <a:avLst/>
            <a:gdLst/>
            <a:ahLst/>
            <a:cxnLst/>
            <a:rect l="l" t="t" r="r" b="b"/>
            <a:pathLst>
              <a:path w="9706693" h="9682050">
                <a:moveTo>
                  <a:pt x="9706693" y="736029"/>
                </a:moveTo>
                <a:lnTo>
                  <a:pt x="9547347" y="2122878"/>
                </a:lnTo>
                <a:lnTo>
                  <a:pt x="5562035" y="232181"/>
                </a:lnTo>
                <a:lnTo>
                  <a:pt x="0" y="9682050"/>
                </a:lnTo>
                <a:lnTo>
                  <a:pt x="1172387" y="608632"/>
                </a:lnTo>
                <a:lnTo>
                  <a:pt x="3893562" y="0"/>
                </a:lnTo>
                <a:lnTo>
                  <a:pt x="5545002" y="215118"/>
                </a:lnTo>
                <a:lnTo>
                  <a:pt x="9706693" y="736029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 rot="5400000">
            <a:off x="-1339200" y="2671920"/>
            <a:ext cx="5556240" cy="2871720"/>
          </a:xfrm>
          <a:custGeom>
            <a:avLst/>
            <a:gdLst/>
            <a:ahLst/>
            <a:cxnLst/>
            <a:rect l="l" t="t" r="r" b="b"/>
            <a:pathLst>
              <a:path w="8181183" h="4228890">
                <a:moveTo>
                  <a:pt x="0" y="927645"/>
                </a:moveTo>
                <a:lnTo>
                  <a:pt x="8181183" y="0"/>
                </a:lnTo>
                <a:lnTo>
                  <a:pt x="4092776" y="4228890"/>
                </a:lnTo>
                <a:lnTo>
                  <a:pt x="0" y="927645"/>
                </a:lnTo>
                <a:close/>
              </a:path>
            </a:pathLst>
          </a:cu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0" y="-9000"/>
            <a:ext cx="5787720" cy="2347200"/>
          </a:xfrm>
          <a:custGeom>
            <a:avLst/>
            <a:gdLst/>
            <a:ahLst/>
            <a:cxnLst/>
            <a:rect l="l" t="t" r="r" b="b"/>
            <a:pathLst>
              <a:path w="6740365" h="2519916">
                <a:moveTo>
                  <a:pt x="0" y="5755"/>
                </a:moveTo>
                <a:lnTo>
                  <a:pt x="3548530" y="5755"/>
                </a:lnTo>
                <a:lnTo>
                  <a:pt x="6740365" y="0"/>
                </a:lnTo>
                <a:lnTo>
                  <a:pt x="0" y="2519916"/>
                </a:lnTo>
                <a:lnTo>
                  <a:pt x="0" y="5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416520" y="2207880"/>
            <a:ext cx="5094000" cy="270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72000" bIns="0" anchor="ctr"/>
          <a:lstStyle/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US" sz="5600" b="1" strike="noStrike" spc="-1">
                <a:solidFill>
                  <a:srgbClr val="FFFFFF"/>
                </a:solidFill>
                <a:latin typeface="Nirmala UI"/>
                <a:ea typeface="Nirmala UI"/>
              </a:rPr>
              <a:t>Web-App </a:t>
            </a:r>
            <a:endParaRPr lang="en-US" sz="5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US" sz="5600" b="1" strike="noStrike" spc="-1">
                <a:solidFill>
                  <a:srgbClr val="FFFFFF"/>
                </a:solidFill>
                <a:latin typeface="Nirmala UI"/>
                <a:ea typeface="Nirmala UI"/>
              </a:rPr>
              <a:t>Fullstack</a:t>
            </a:r>
            <a:br/>
            <a:r>
              <a:rPr lang="en-US" sz="5600" b="1" strike="noStrike" spc="-1">
                <a:solidFill>
                  <a:srgbClr val="FFFFFF"/>
                </a:solidFill>
                <a:latin typeface="Nirmala UI"/>
                <a:ea typeface="Nirmala UI"/>
              </a:rPr>
              <a:t>Challenge</a:t>
            </a:r>
            <a:endParaRPr lang="en-US" sz="56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34520" y="5306400"/>
            <a:ext cx="5022000" cy="1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72000" bIns="0"/>
          <a:lstStyle/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>
                <a:solidFill>
                  <a:srgbClr val="FFFFFF"/>
                </a:solidFill>
                <a:latin typeface="Nirmala UI"/>
                <a:ea typeface="Nirmala UI"/>
              </a:rPr>
              <a:t>Geneva, 08.08.2019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416520" y="6220800"/>
            <a:ext cx="4952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CONFIDENTIAL AND PROPRIETARY </a:t>
            </a:r>
            <a:br/>
            <a:r>
              <a:rPr lang="en-US" sz="800" b="0" strike="noStrike" spc="-1">
                <a:solidFill>
                  <a:srgbClr val="FFFFFF"/>
                </a:solidFill>
                <a:latin typeface="Arial"/>
                <a:ea typeface="DejaVu Sans"/>
              </a:rPr>
              <a:t>Any use of this material without specific permission of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Arial"/>
                <a:ea typeface="DejaVu Sans"/>
              </a:rPr>
              <a:t>Open Web Technology is strictly prohibited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 rot="10800000">
            <a:off x="15804360" y="9045000"/>
            <a:ext cx="5882400" cy="2179440"/>
          </a:xfrm>
          <a:custGeom>
            <a:avLst/>
            <a:gdLst/>
            <a:ahLst/>
            <a:cxnLst/>
            <a:rect l="l" t="t" r="r" b="b"/>
            <a:pathLst>
              <a:path w="6822569" h="2528136">
                <a:moveTo>
                  <a:pt x="0" y="13975"/>
                </a:moveTo>
                <a:lnTo>
                  <a:pt x="3548530" y="13975"/>
                </a:lnTo>
                <a:lnTo>
                  <a:pt x="6822569" y="0"/>
                </a:lnTo>
                <a:lnTo>
                  <a:pt x="0" y="2528136"/>
                </a:lnTo>
                <a:lnTo>
                  <a:pt x="0" y="139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Bild 25"/>
          <p:cNvPicPr/>
          <p:nvPr/>
        </p:nvPicPr>
        <p:blipFill>
          <a:blip r:embed="rId3"/>
          <a:stretch/>
        </p:blipFill>
        <p:spPr>
          <a:xfrm>
            <a:off x="8107560" y="6074280"/>
            <a:ext cx="1579680" cy="60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16520" y="6459840"/>
            <a:ext cx="946440" cy="1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66739EF-4359-40E9-8157-D73B2B25D5D3}" type="datetime1">
              <a:rPr lang="en-US" sz="1000" b="0" strike="noStrike" spc="-1">
                <a:solidFill>
                  <a:srgbClr val="A9A9A9"/>
                </a:solidFill>
                <a:latin typeface="Calibri"/>
              </a:rPr>
              <a:t>7/20/2023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30200" y="137520"/>
            <a:ext cx="891468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cap="all" spc="-1">
                <a:solidFill>
                  <a:srgbClr val="000000"/>
                </a:solidFill>
                <a:latin typeface="Nirmala UI"/>
                <a:ea typeface="Nirmala UI"/>
              </a:rPr>
              <a:t>Web-App FullSTACK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cap="all" spc="-1">
                <a:solidFill>
                  <a:srgbClr val="000000"/>
                </a:solidFill>
                <a:latin typeface="Nirmala UI"/>
                <a:ea typeface="Nirmala UI"/>
              </a:rPr>
              <a:t>Challenge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52" name="Bild 30"/>
          <p:cNvPicPr/>
          <p:nvPr/>
        </p:nvPicPr>
        <p:blipFill>
          <a:blip r:embed="rId2"/>
          <a:stretch/>
        </p:blipFill>
        <p:spPr>
          <a:xfrm>
            <a:off x="8553240" y="6332760"/>
            <a:ext cx="1061640" cy="40788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1363680" y="6459840"/>
            <a:ext cx="112932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A9A9A9"/>
                </a:solidFill>
                <a:latin typeface="Calibri"/>
              </a:rPr>
              <a:t>4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457200" y="908640"/>
            <a:ext cx="9185040" cy="42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the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„Boat App“.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It’s a simple app, where a user can get a quick overview over list of boats ...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following use cases should be implemented: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UC1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user opens your app and gets a login screen. He has to login. After a successful login he is navigated to the overview page (UC2).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UC2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user has a list of all boat resources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UC3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user can add or update or delete boat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UC4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user clicks on a boat item and gets a detail view over it.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16520" y="6459840"/>
            <a:ext cx="946440" cy="1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3663B26-41C8-4002-9E5D-2AD847123373}" type="datetime1">
              <a:rPr lang="en-US" sz="1000" b="0" strike="noStrike" spc="-1">
                <a:solidFill>
                  <a:srgbClr val="A9A9A9"/>
                </a:solidFill>
                <a:latin typeface="Calibri"/>
              </a:rPr>
              <a:t>7/20/2023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30200" y="137520"/>
            <a:ext cx="891468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cap="all" spc="-1">
                <a:solidFill>
                  <a:srgbClr val="000000"/>
                </a:solidFill>
                <a:latin typeface="Nirmala UI"/>
                <a:ea typeface="Nirmala UI"/>
              </a:rPr>
              <a:t>Web-App FullSTACK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cap="all" spc="-1">
                <a:solidFill>
                  <a:srgbClr val="000000"/>
                </a:solidFill>
                <a:latin typeface="Nirmala UI"/>
                <a:ea typeface="Nirmala UI"/>
              </a:rPr>
              <a:t>Challenge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57" name="Bild 30"/>
          <p:cNvPicPr/>
          <p:nvPr/>
        </p:nvPicPr>
        <p:blipFill>
          <a:blip r:embed="rId2"/>
          <a:stretch/>
        </p:blipFill>
        <p:spPr>
          <a:xfrm>
            <a:off x="8553240" y="6332760"/>
            <a:ext cx="1061640" cy="40788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1363680" y="6459840"/>
            <a:ext cx="112932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A9A9A9"/>
                </a:solidFill>
                <a:latin typeface="Calibri"/>
              </a:rPr>
              <a:t>4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457200" y="908640"/>
            <a:ext cx="9185040" cy="42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430200" y="908640"/>
            <a:ext cx="9185040" cy="374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back-end is RESTFUL api with specific requirements :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REQ1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an CRUD endpoint for managing boat. A boat should have at least the following attributes and appropriate validation:</a:t>
            </a:r>
            <a:endParaRPr lang="en-US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Name</a:t>
            </a:r>
            <a:endParaRPr lang="en-US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REQ2 (optional)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 the following security aspects. </a:t>
            </a:r>
            <a:endParaRPr lang="en-US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Authentication /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Authorization (only authenticated user can access to the resources 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16520" y="6459840"/>
            <a:ext cx="946440" cy="1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9788A32-8CEB-42A8-94B4-5C73B7DEAB24}" type="datetime1">
              <a:rPr lang="en-US" sz="1000" b="0" strike="noStrike" spc="-1">
                <a:solidFill>
                  <a:srgbClr val="A9A9A9"/>
                </a:solidFill>
                <a:latin typeface="Calibri"/>
              </a:rPr>
              <a:t>7/20/2023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30200" y="137520"/>
            <a:ext cx="891468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cap="all" spc="-1">
                <a:solidFill>
                  <a:srgbClr val="000000"/>
                </a:solidFill>
                <a:latin typeface="Nirmala UI"/>
                <a:ea typeface="Nirmala UI"/>
              </a:rPr>
              <a:t>Web-App FullSTACK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cap="all" spc="-1">
                <a:solidFill>
                  <a:srgbClr val="000000"/>
                </a:solidFill>
                <a:latin typeface="Nirmala UI"/>
                <a:ea typeface="Nirmala UI"/>
              </a:rPr>
              <a:t>Challenge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63" name="Bild 30"/>
          <p:cNvPicPr/>
          <p:nvPr/>
        </p:nvPicPr>
        <p:blipFill>
          <a:blip r:embed="rId2"/>
          <a:stretch/>
        </p:blipFill>
        <p:spPr>
          <a:xfrm>
            <a:off x="8553240" y="6332760"/>
            <a:ext cx="1061640" cy="40788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1363680" y="6459840"/>
            <a:ext cx="112932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A9A9A9"/>
                </a:solidFill>
                <a:latin typeface="Calibri"/>
              </a:rPr>
              <a:t>4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57200" y="914400"/>
            <a:ext cx="567900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Use one of the listed Stack / CLI / Boilerplate :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66" name="Table 5"/>
          <p:cNvGraphicFramePr/>
          <p:nvPr/>
        </p:nvGraphicFramePr>
        <p:xfrm>
          <a:off x="401760" y="1849320"/>
          <a:ext cx="9232560" cy="1482480"/>
        </p:xfrm>
        <a:graphic>
          <a:graphicData uri="http://schemas.openxmlformats.org/drawingml/2006/table">
            <a:tbl>
              <a:tblPr/>
              <a:tblGrid>
                <a:gridCol w="303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CLI / Boilerplate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631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URL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63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Angular CLI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sng" strike="noStrike" spc="-1">
                          <a:solidFill>
                            <a:srgbClr val="D63120"/>
                          </a:solidFill>
                          <a:uFillTx/>
                          <a:latin typeface="Calibri"/>
                          <a:hlinkClick r:id="rId3"/>
                        </a:rPr>
                        <a:t>https://cli.angular.io/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Vue.js CLI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sng" strike="noStrike" spc="-1">
                          <a:solidFill>
                            <a:srgbClr val="D63120"/>
                          </a:solidFill>
                          <a:uFillTx/>
                          <a:latin typeface="Calibri"/>
                          <a:hlinkClick r:id="rId4"/>
                        </a:rPr>
                        <a:t>https://vuejs.org/v2/guide/installation.html#CLI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React CLI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sng" strike="noStrike" spc="-1">
                          <a:solidFill>
                            <a:srgbClr val="D63120"/>
                          </a:solidFill>
                          <a:uFillTx/>
                          <a:latin typeface="Calibri"/>
                          <a:hlinkClick r:id="rId5"/>
                        </a:rPr>
                        <a:t>https://github.com/facebook/create-react-app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CustomShape 6"/>
          <p:cNvSpPr/>
          <p:nvPr/>
        </p:nvSpPr>
        <p:spPr>
          <a:xfrm>
            <a:off x="324360" y="1463040"/>
            <a:ext cx="918504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Front-end CLI / Boilerplate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282960" y="3415320"/>
            <a:ext cx="918504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Back-end CLI / Boilerplate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69" name="Table 8"/>
          <p:cNvGraphicFramePr/>
          <p:nvPr/>
        </p:nvGraphicFramePr>
        <p:xfrm>
          <a:off x="376920" y="3767040"/>
          <a:ext cx="9326520" cy="2241720"/>
        </p:xfrm>
        <a:graphic>
          <a:graphicData uri="http://schemas.openxmlformats.org/drawingml/2006/table">
            <a:tbl>
              <a:tblPr/>
              <a:tblGrid>
                <a:gridCol w="242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CLI / Boilerplate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631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URL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63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Java / Spring Boot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sng" strike="noStrike" spc="-1">
                          <a:solidFill>
                            <a:srgbClr val="D63120"/>
                          </a:solidFill>
                          <a:uFillTx/>
                          <a:latin typeface="Calibri"/>
                          <a:hlinkClick r:id="rId6"/>
                        </a:rPr>
                        <a:t>https://spring.io/projects/spring-boot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.NET Core Web API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sng" strike="noStrike" spc="-1">
                          <a:solidFill>
                            <a:srgbClr val="D63120"/>
                          </a:solidFill>
                          <a:uFillTx/>
                          <a:latin typeface="Calibri"/>
                          <a:hlinkClick r:id="rId7"/>
                        </a:rPr>
                        <a:t>https://github.com/dotnet/core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Ruby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sng" strike="noStrike" spc="-1">
                          <a:solidFill>
                            <a:srgbClr val="D63120"/>
                          </a:solidFill>
                          <a:uFillTx/>
                          <a:latin typeface="Calibri"/>
                          <a:hlinkClick r:id="rId8"/>
                        </a:rPr>
                        <a:t>https://www.ruby-lang.org/en/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Drupal 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sng" strike="noStrike" spc="-1">
                          <a:solidFill>
                            <a:srgbClr val="D63120"/>
                          </a:solidFill>
                          <a:uFillTx/>
                          <a:latin typeface="Calibri"/>
                          <a:hlinkClick r:id="rId9"/>
                        </a:rPr>
                        <a:t>https://www.drupal.org/docs/8/api/restful-web-services-api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Php / Laravel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sng" strike="noStrike" spc="-1">
                          <a:solidFill>
                            <a:srgbClr val="D63120"/>
                          </a:solidFill>
                          <a:uFillTx/>
                          <a:latin typeface="Calibri"/>
                          <a:ea typeface="Noto Sans CJK SC"/>
                        </a:rPr>
                        <a:t>https://laravel.com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16520" y="6459840"/>
            <a:ext cx="946440" cy="1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70F5505-BE8F-4BEC-9D5A-6D3CBF756072}" type="datetime1">
              <a:rPr lang="en-US" sz="1000" b="0" strike="noStrike" spc="-1">
                <a:solidFill>
                  <a:srgbClr val="A9A9A9"/>
                </a:solidFill>
                <a:latin typeface="Calibri"/>
              </a:rPr>
              <a:t>7/20/2023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30200" y="137520"/>
            <a:ext cx="891468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cap="all" spc="-1">
                <a:solidFill>
                  <a:srgbClr val="000000"/>
                </a:solidFill>
                <a:latin typeface="Nirmala UI"/>
                <a:ea typeface="Nirmala UI"/>
              </a:rPr>
              <a:t>Web-App FullSTACK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cap="all" spc="-1">
                <a:solidFill>
                  <a:srgbClr val="000000"/>
                </a:solidFill>
                <a:latin typeface="Nirmala UI"/>
                <a:ea typeface="Nirmala UI"/>
              </a:rPr>
              <a:t>Challenge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72" name="Bild 30"/>
          <p:cNvPicPr/>
          <p:nvPr/>
        </p:nvPicPr>
        <p:blipFill>
          <a:blip r:embed="rId2"/>
          <a:stretch/>
        </p:blipFill>
        <p:spPr>
          <a:xfrm>
            <a:off x="8553240" y="6332760"/>
            <a:ext cx="1061640" cy="407880"/>
          </a:xfrm>
          <a:prstGeom prst="rect">
            <a:avLst/>
          </a:prstGeom>
          <a:ln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1363680" y="6459840"/>
            <a:ext cx="112932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A9A9A9"/>
                </a:solidFill>
                <a:latin typeface="Calibri"/>
              </a:rPr>
              <a:t>4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415800" y="856440"/>
            <a:ext cx="918504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Notes</a:t>
            </a:r>
            <a:endParaRPr lang="en-US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Git and make your code available via GitHub or Bitbucket.</a:t>
            </a:r>
            <a:endParaRPr lang="en-US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appropriate tools, libraries and frameworks to make your life easy.</a:t>
            </a:r>
            <a:endParaRPr lang="en-US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63120"/>
      </a:dk2>
      <a:lt2>
        <a:srgbClr val="EAEAEA"/>
      </a:lt2>
      <a:accent1>
        <a:srgbClr val="D63120"/>
      </a:accent1>
      <a:accent2>
        <a:srgbClr val="686868"/>
      </a:accent2>
      <a:accent3>
        <a:srgbClr val="A9A9A9"/>
      </a:accent3>
      <a:accent4>
        <a:srgbClr val="EAEAEA"/>
      </a:accent4>
      <a:accent5>
        <a:srgbClr val="515F79"/>
      </a:accent5>
      <a:accent6>
        <a:srgbClr val="F9F2F1"/>
      </a:accent6>
      <a:hlink>
        <a:srgbClr val="D63120"/>
      </a:hlink>
      <a:folHlink>
        <a:srgbClr val="9494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OWT Template NEW 2014</Template>
  <TotalTime>53</TotalTime>
  <Words>363</Words>
  <Application>Microsoft Office PowerPoint</Application>
  <PresentationFormat>A4 Paper (210x297 mm)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Nirmala UI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Swisscom Digital Technology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Open Web Technology</dc:title>
  <dc:subject>Sales Presentation</dc:subject>
  <dc:creator>Joel G.</dc:creator>
  <dc:description/>
  <cp:lastModifiedBy>Nir Shani</cp:lastModifiedBy>
  <cp:revision>1315</cp:revision>
  <dcterms:created xsi:type="dcterms:W3CDTF">2015-01-15T16:01:30Z</dcterms:created>
  <dcterms:modified xsi:type="dcterms:W3CDTF">2023-07-20T07:43:53Z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Swisscom Digital Technology 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A4 Paper (210x297 mm)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  <property fmtid="{D5CDD505-2E9C-101B-9397-08002B2CF9AE}" pid="13" name="category">
    <vt:lpwstr>Luxury</vt:lpwstr>
  </property>
</Properties>
</file>