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ladin" panose="020B0604020202020204" charset="0"/>
      <p:regular r:id="rId19"/>
    </p:embeddedFont>
    <p:embeddedFont>
      <p:font typeface="Maven Pro" panose="020B0604020202020204" charset="0"/>
      <p:regular r:id="rId20"/>
      <p:bold r:id="rId21"/>
    </p:embeddedFont>
    <p:embeddedFont>
      <p:font typeface="Nunito" pitchFamily="2" charset="0"/>
      <p:regular r:id="rId22"/>
      <p:bold r:id="rId23"/>
      <p:italic r:id="rId24"/>
      <p:boldItalic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g4dQHdLhTYkuzHufCMimPFKYT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7343003" y="3409675"/>
            <a:ext cx="1691422" cy="1732548"/>
            <a:chOff x="7343003" y="3409675"/>
            <a:chExt cx="1691422" cy="1732548"/>
          </a:xfrm>
        </p:grpSpPr>
        <p:grpSp>
          <p:nvGrpSpPr>
            <p:cNvPr id="11" name="Google Shape;11;p18"/>
            <p:cNvGrpSpPr/>
            <p:nvPr/>
          </p:nvGrpSpPr>
          <p:grpSpPr>
            <a:xfrm>
              <a:off x="7343003" y="4453711"/>
              <a:ext cx="316800" cy="688512"/>
              <a:chOff x="7343003" y="4453711"/>
              <a:chExt cx="316800" cy="688512"/>
            </a:xfrm>
          </p:grpSpPr>
          <p:sp>
            <p:nvSpPr>
              <p:cNvPr id="12" name="Google Shape;12;p18"/>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8"/>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8"/>
            <p:cNvGrpSpPr/>
            <p:nvPr/>
          </p:nvGrpSpPr>
          <p:grpSpPr>
            <a:xfrm>
              <a:off x="7801210" y="4105700"/>
              <a:ext cx="316800" cy="1036523"/>
              <a:chOff x="7801210" y="4105700"/>
              <a:chExt cx="316800" cy="1036523"/>
            </a:xfrm>
          </p:grpSpPr>
          <p:sp>
            <p:nvSpPr>
              <p:cNvPr id="15" name="Google Shape;15;p18"/>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8"/>
            <p:cNvGrpSpPr/>
            <p:nvPr/>
          </p:nvGrpSpPr>
          <p:grpSpPr>
            <a:xfrm>
              <a:off x="8259418" y="3757688"/>
              <a:ext cx="316800" cy="1384535"/>
              <a:chOff x="8259418" y="3757688"/>
              <a:chExt cx="316800" cy="1384535"/>
            </a:xfrm>
          </p:grpSpPr>
          <p:sp>
            <p:nvSpPr>
              <p:cNvPr id="19" name="Google Shape;19;p18"/>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8"/>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8"/>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8"/>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8"/>
            <p:cNvGrpSpPr/>
            <p:nvPr/>
          </p:nvGrpSpPr>
          <p:grpSpPr>
            <a:xfrm>
              <a:off x="8717625" y="3409675"/>
              <a:ext cx="316800" cy="1732548"/>
              <a:chOff x="8717625" y="3409675"/>
              <a:chExt cx="316800" cy="1732548"/>
            </a:xfrm>
          </p:grpSpPr>
          <p:sp>
            <p:nvSpPr>
              <p:cNvPr id="24" name="Google Shape;24;p18"/>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8"/>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8"/>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8"/>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8"/>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8"/>
          <p:cNvGrpSpPr/>
          <p:nvPr/>
        </p:nvGrpSpPr>
        <p:grpSpPr>
          <a:xfrm>
            <a:off x="5043503" y="0"/>
            <a:ext cx="3814072" cy="3839102"/>
            <a:chOff x="5043503" y="0"/>
            <a:chExt cx="3814072" cy="3839102"/>
          </a:xfrm>
        </p:grpSpPr>
        <p:sp>
          <p:nvSpPr>
            <p:cNvPr id="30" name="Google Shape;30;p18"/>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8"/>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8"/>
            <p:cNvGrpSpPr/>
            <p:nvPr/>
          </p:nvGrpSpPr>
          <p:grpSpPr>
            <a:xfrm>
              <a:off x="7647812" y="2704283"/>
              <a:ext cx="635219" cy="635219"/>
              <a:chOff x="6725724" y="2701260"/>
              <a:chExt cx="1208101" cy="1208100"/>
            </a:xfrm>
          </p:grpSpPr>
          <p:sp>
            <p:nvSpPr>
              <p:cNvPr id="33" name="Google Shape;33;p18"/>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8"/>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8"/>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8"/>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8"/>
            <p:cNvGrpSpPr/>
            <p:nvPr/>
          </p:nvGrpSpPr>
          <p:grpSpPr>
            <a:xfrm>
              <a:off x="7952720" y="179238"/>
              <a:ext cx="873165" cy="873003"/>
              <a:chOff x="7754428" y="208725"/>
              <a:chExt cx="541800" cy="541800"/>
            </a:xfrm>
          </p:grpSpPr>
          <p:sp>
            <p:nvSpPr>
              <p:cNvPr id="38" name="Google Shape;38;p18"/>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8"/>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8"/>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8"/>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8"/>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8"/>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8"/>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8"/>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8"/>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grpSp>
        <p:nvGrpSpPr>
          <p:cNvPr id="138" name="Google Shape;138;p27"/>
          <p:cNvGrpSpPr/>
          <p:nvPr/>
        </p:nvGrpSpPr>
        <p:grpSpPr>
          <a:xfrm>
            <a:off x="713373" y="3847119"/>
            <a:ext cx="825392" cy="825392"/>
            <a:chOff x="348199" y="179450"/>
            <a:chExt cx="1116300" cy="1116300"/>
          </a:xfrm>
        </p:grpSpPr>
        <p:sp>
          <p:nvSpPr>
            <p:cNvPr id="139" name="Google Shape;139;p2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27"/>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42" name="Google Shape;142;p2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3"/>
        <p:cNvGrpSpPr/>
        <p:nvPr/>
      </p:nvGrpSpPr>
      <p:grpSpPr>
        <a:xfrm>
          <a:off x="0" y="0"/>
          <a:ext cx="0" cy="0"/>
          <a:chOff x="0" y="0"/>
          <a:chExt cx="0" cy="0"/>
        </a:xfrm>
      </p:grpSpPr>
      <p:grpSp>
        <p:nvGrpSpPr>
          <p:cNvPr id="144" name="Google Shape;144;p28"/>
          <p:cNvGrpSpPr/>
          <p:nvPr/>
        </p:nvGrpSpPr>
        <p:grpSpPr>
          <a:xfrm>
            <a:off x="52" y="4099200"/>
            <a:ext cx="9144036" cy="1044300"/>
            <a:chOff x="52" y="4099200"/>
            <a:chExt cx="9144036" cy="1044300"/>
          </a:xfrm>
        </p:grpSpPr>
        <p:grpSp>
          <p:nvGrpSpPr>
            <p:cNvPr id="145" name="Google Shape;145;p28"/>
            <p:cNvGrpSpPr/>
            <p:nvPr/>
          </p:nvGrpSpPr>
          <p:grpSpPr>
            <a:xfrm>
              <a:off x="52" y="4309200"/>
              <a:ext cx="231622" cy="834300"/>
              <a:chOff x="2688737" y="4301380"/>
              <a:chExt cx="231900" cy="834300"/>
            </a:xfrm>
          </p:grpSpPr>
          <p:sp>
            <p:nvSpPr>
              <p:cNvPr id="146" name="Google Shape;146;p28"/>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8"/>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8"/>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8"/>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8"/>
            <p:cNvGrpSpPr/>
            <p:nvPr/>
          </p:nvGrpSpPr>
          <p:grpSpPr>
            <a:xfrm>
              <a:off x="371406" y="4099200"/>
              <a:ext cx="231622" cy="1044300"/>
              <a:chOff x="2688737" y="4091380"/>
              <a:chExt cx="231900" cy="1044300"/>
            </a:xfrm>
          </p:grpSpPr>
          <p:sp>
            <p:nvSpPr>
              <p:cNvPr id="151" name="Google Shape;151;p28"/>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8"/>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28"/>
            <p:cNvGrpSpPr/>
            <p:nvPr/>
          </p:nvGrpSpPr>
          <p:grpSpPr>
            <a:xfrm>
              <a:off x="742761" y="4309200"/>
              <a:ext cx="231622" cy="834300"/>
              <a:chOff x="2688737" y="4301380"/>
              <a:chExt cx="231900" cy="834300"/>
            </a:xfrm>
          </p:grpSpPr>
          <p:sp>
            <p:nvSpPr>
              <p:cNvPr id="157" name="Google Shape;157;p28"/>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8"/>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8"/>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8"/>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 name="Google Shape;161;p28"/>
            <p:cNvGrpSpPr/>
            <p:nvPr/>
          </p:nvGrpSpPr>
          <p:grpSpPr>
            <a:xfrm>
              <a:off x="1114115" y="4518900"/>
              <a:ext cx="231622" cy="624600"/>
              <a:chOff x="2688737" y="4511080"/>
              <a:chExt cx="231900" cy="624600"/>
            </a:xfrm>
          </p:grpSpPr>
          <p:sp>
            <p:nvSpPr>
              <p:cNvPr id="162" name="Google Shape;162;p28"/>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8"/>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8"/>
            <p:cNvGrpSpPr/>
            <p:nvPr/>
          </p:nvGrpSpPr>
          <p:grpSpPr>
            <a:xfrm>
              <a:off x="1856753" y="4099200"/>
              <a:ext cx="231600" cy="1044300"/>
              <a:chOff x="1856753" y="4099200"/>
              <a:chExt cx="231600" cy="1044300"/>
            </a:xfrm>
          </p:grpSpPr>
          <p:sp>
            <p:nvSpPr>
              <p:cNvPr id="166" name="Google Shape;166;p28"/>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8"/>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8"/>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8"/>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8"/>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28"/>
            <p:cNvGrpSpPr/>
            <p:nvPr/>
          </p:nvGrpSpPr>
          <p:grpSpPr>
            <a:xfrm>
              <a:off x="2228107" y="4309200"/>
              <a:ext cx="231600" cy="834300"/>
              <a:chOff x="2228107" y="4309200"/>
              <a:chExt cx="231600" cy="834300"/>
            </a:xfrm>
          </p:grpSpPr>
          <p:sp>
            <p:nvSpPr>
              <p:cNvPr id="172" name="Google Shape;172;p28"/>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8"/>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8"/>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8"/>
            <p:cNvGrpSpPr/>
            <p:nvPr/>
          </p:nvGrpSpPr>
          <p:grpSpPr>
            <a:xfrm>
              <a:off x="2599462" y="4518900"/>
              <a:ext cx="231600" cy="624600"/>
              <a:chOff x="2599462" y="4518900"/>
              <a:chExt cx="231600" cy="624600"/>
            </a:xfrm>
          </p:grpSpPr>
          <p:sp>
            <p:nvSpPr>
              <p:cNvPr id="177" name="Google Shape;177;p28"/>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8"/>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28"/>
            <p:cNvGrpSpPr/>
            <p:nvPr/>
          </p:nvGrpSpPr>
          <p:grpSpPr>
            <a:xfrm>
              <a:off x="3342171" y="4099200"/>
              <a:ext cx="231600" cy="1044300"/>
              <a:chOff x="3342171" y="4099200"/>
              <a:chExt cx="231600" cy="1044300"/>
            </a:xfrm>
          </p:grpSpPr>
          <p:sp>
            <p:nvSpPr>
              <p:cNvPr id="181" name="Google Shape;181;p28"/>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8"/>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8"/>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8"/>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8"/>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28"/>
            <p:cNvGrpSpPr/>
            <p:nvPr/>
          </p:nvGrpSpPr>
          <p:grpSpPr>
            <a:xfrm>
              <a:off x="3713525" y="4309200"/>
              <a:ext cx="231600" cy="834300"/>
              <a:chOff x="3713525" y="4309200"/>
              <a:chExt cx="231600" cy="834300"/>
            </a:xfrm>
          </p:grpSpPr>
          <p:sp>
            <p:nvSpPr>
              <p:cNvPr id="187" name="Google Shape;187;p28"/>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8"/>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8"/>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8"/>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28"/>
            <p:cNvGrpSpPr/>
            <p:nvPr/>
          </p:nvGrpSpPr>
          <p:grpSpPr>
            <a:xfrm>
              <a:off x="1485398" y="4309200"/>
              <a:ext cx="231600" cy="834300"/>
              <a:chOff x="1485398" y="4309200"/>
              <a:chExt cx="231600" cy="834300"/>
            </a:xfrm>
          </p:grpSpPr>
          <p:sp>
            <p:nvSpPr>
              <p:cNvPr id="192" name="Google Shape;192;p28"/>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8"/>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8"/>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8"/>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28"/>
            <p:cNvGrpSpPr/>
            <p:nvPr/>
          </p:nvGrpSpPr>
          <p:grpSpPr>
            <a:xfrm>
              <a:off x="4084879" y="4518900"/>
              <a:ext cx="231600" cy="624600"/>
              <a:chOff x="4084879" y="4518900"/>
              <a:chExt cx="231600" cy="624600"/>
            </a:xfrm>
          </p:grpSpPr>
          <p:sp>
            <p:nvSpPr>
              <p:cNvPr id="197" name="Google Shape;197;p28"/>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8"/>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8"/>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0" name="Google Shape;200;p28"/>
            <p:cNvGrpSpPr/>
            <p:nvPr/>
          </p:nvGrpSpPr>
          <p:grpSpPr>
            <a:xfrm>
              <a:off x="2970816" y="4309200"/>
              <a:ext cx="231600" cy="834300"/>
              <a:chOff x="2970816" y="4309200"/>
              <a:chExt cx="231600" cy="834300"/>
            </a:xfrm>
          </p:grpSpPr>
          <p:sp>
            <p:nvSpPr>
              <p:cNvPr id="201" name="Google Shape;201;p28"/>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8"/>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8"/>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8"/>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28"/>
            <p:cNvGrpSpPr/>
            <p:nvPr/>
          </p:nvGrpSpPr>
          <p:grpSpPr>
            <a:xfrm>
              <a:off x="4456234" y="4309200"/>
              <a:ext cx="231600" cy="834300"/>
              <a:chOff x="4456234" y="4309200"/>
              <a:chExt cx="231600" cy="834300"/>
            </a:xfrm>
          </p:grpSpPr>
          <p:sp>
            <p:nvSpPr>
              <p:cNvPr id="206" name="Google Shape;206;p28"/>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8"/>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8"/>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8"/>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28"/>
            <p:cNvGrpSpPr/>
            <p:nvPr/>
          </p:nvGrpSpPr>
          <p:grpSpPr>
            <a:xfrm>
              <a:off x="4827588" y="4099200"/>
              <a:ext cx="231600" cy="1044300"/>
              <a:chOff x="4827588" y="4099200"/>
              <a:chExt cx="231600" cy="1044300"/>
            </a:xfrm>
          </p:grpSpPr>
          <p:sp>
            <p:nvSpPr>
              <p:cNvPr id="211" name="Google Shape;211;p28"/>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8"/>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8"/>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8"/>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8"/>
            <p:cNvGrpSpPr/>
            <p:nvPr/>
          </p:nvGrpSpPr>
          <p:grpSpPr>
            <a:xfrm>
              <a:off x="5198943" y="4309200"/>
              <a:ext cx="231600" cy="834300"/>
              <a:chOff x="5198943" y="4309200"/>
              <a:chExt cx="231600" cy="834300"/>
            </a:xfrm>
          </p:grpSpPr>
          <p:sp>
            <p:nvSpPr>
              <p:cNvPr id="217" name="Google Shape;217;p28"/>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8"/>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8"/>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8"/>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28"/>
            <p:cNvGrpSpPr/>
            <p:nvPr/>
          </p:nvGrpSpPr>
          <p:grpSpPr>
            <a:xfrm>
              <a:off x="5570297" y="4518900"/>
              <a:ext cx="231600" cy="624600"/>
              <a:chOff x="5570297" y="4518900"/>
              <a:chExt cx="231600" cy="624600"/>
            </a:xfrm>
          </p:grpSpPr>
          <p:sp>
            <p:nvSpPr>
              <p:cNvPr id="222" name="Google Shape;222;p28"/>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8"/>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8"/>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28"/>
            <p:cNvGrpSpPr/>
            <p:nvPr/>
          </p:nvGrpSpPr>
          <p:grpSpPr>
            <a:xfrm>
              <a:off x="5941652" y="4309200"/>
              <a:ext cx="231600" cy="834300"/>
              <a:chOff x="5941652" y="4309200"/>
              <a:chExt cx="231600" cy="834300"/>
            </a:xfrm>
          </p:grpSpPr>
          <p:sp>
            <p:nvSpPr>
              <p:cNvPr id="226" name="Google Shape;226;p28"/>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8"/>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8"/>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8"/>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28"/>
            <p:cNvGrpSpPr/>
            <p:nvPr/>
          </p:nvGrpSpPr>
          <p:grpSpPr>
            <a:xfrm>
              <a:off x="6313006" y="4099200"/>
              <a:ext cx="231600" cy="1044300"/>
              <a:chOff x="6313006" y="4099200"/>
              <a:chExt cx="231600" cy="1044300"/>
            </a:xfrm>
          </p:grpSpPr>
          <p:sp>
            <p:nvSpPr>
              <p:cNvPr id="231" name="Google Shape;231;p28"/>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8"/>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8"/>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8"/>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8"/>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28"/>
            <p:cNvGrpSpPr/>
            <p:nvPr/>
          </p:nvGrpSpPr>
          <p:grpSpPr>
            <a:xfrm>
              <a:off x="6684361" y="4309200"/>
              <a:ext cx="231600" cy="834300"/>
              <a:chOff x="6684361" y="4309200"/>
              <a:chExt cx="231600" cy="834300"/>
            </a:xfrm>
          </p:grpSpPr>
          <p:sp>
            <p:nvSpPr>
              <p:cNvPr id="237" name="Google Shape;237;p28"/>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8"/>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8"/>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8"/>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28"/>
            <p:cNvGrpSpPr/>
            <p:nvPr/>
          </p:nvGrpSpPr>
          <p:grpSpPr>
            <a:xfrm>
              <a:off x="7055715" y="4518900"/>
              <a:ext cx="231600" cy="624600"/>
              <a:chOff x="7055715" y="4518900"/>
              <a:chExt cx="231600" cy="624600"/>
            </a:xfrm>
          </p:grpSpPr>
          <p:sp>
            <p:nvSpPr>
              <p:cNvPr id="242" name="Google Shape;242;p28"/>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8"/>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8"/>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28"/>
            <p:cNvGrpSpPr/>
            <p:nvPr/>
          </p:nvGrpSpPr>
          <p:grpSpPr>
            <a:xfrm>
              <a:off x="7798424" y="4099200"/>
              <a:ext cx="231600" cy="1044300"/>
              <a:chOff x="7798424" y="4099200"/>
              <a:chExt cx="231600" cy="1044300"/>
            </a:xfrm>
          </p:grpSpPr>
          <p:sp>
            <p:nvSpPr>
              <p:cNvPr id="246" name="Google Shape;246;p28"/>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8"/>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8"/>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8"/>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8"/>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p28"/>
            <p:cNvGrpSpPr/>
            <p:nvPr/>
          </p:nvGrpSpPr>
          <p:grpSpPr>
            <a:xfrm>
              <a:off x="8169779" y="4309200"/>
              <a:ext cx="231600" cy="834300"/>
              <a:chOff x="8169779" y="4309200"/>
              <a:chExt cx="231600" cy="834300"/>
            </a:xfrm>
          </p:grpSpPr>
          <p:sp>
            <p:nvSpPr>
              <p:cNvPr id="252" name="Google Shape;252;p28"/>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8"/>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8"/>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8"/>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28"/>
            <p:cNvGrpSpPr/>
            <p:nvPr/>
          </p:nvGrpSpPr>
          <p:grpSpPr>
            <a:xfrm>
              <a:off x="7427070" y="4309200"/>
              <a:ext cx="231600" cy="834300"/>
              <a:chOff x="7427070" y="4309200"/>
              <a:chExt cx="231600" cy="834300"/>
            </a:xfrm>
          </p:grpSpPr>
          <p:sp>
            <p:nvSpPr>
              <p:cNvPr id="257" name="Google Shape;257;p28"/>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8"/>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8"/>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8"/>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28"/>
            <p:cNvGrpSpPr/>
            <p:nvPr/>
          </p:nvGrpSpPr>
          <p:grpSpPr>
            <a:xfrm>
              <a:off x="8541133" y="4518900"/>
              <a:ext cx="231600" cy="624600"/>
              <a:chOff x="8541133" y="4518900"/>
              <a:chExt cx="231600" cy="624600"/>
            </a:xfrm>
          </p:grpSpPr>
          <p:sp>
            <p:nvSpPr>
              <p:cNvPr id="262" name="Google Shape;262;p28"/>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8"/>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8"/>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28"/>
            <p:cNvGrpSpPr/>
            <p:nvPr/>
          </p:nvGrpSpPr>
          <p:grpSpPr>
            <a:xfrm>
              <a:off x="8912488" y="4309200"/>
              <a:ext cx="231600" cy="834300"/>
              <a:chOff x="8912488" y="4309200"/>
              <a:chExt cx="231600" cy="834300"/>
            </a:xfrm>
          </p:grpSpPr>
          <p:sp>
            <p:nvSpPr>
              <p:cNvPr id="266" name="Google Shape;266;p28"/>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8"/>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8"/>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8"/>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0" name="Google Shape;270;p28"/>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1" name="Google Shape;271;p28"/>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72" name="Google Shape;272;p2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19"/>
          <p:cNvGrpSpPr/>
          <p:nvPr/>
        </p:nvGrpSpPr>
        <p:grpSpPr>
          <a:xfrm>
            <a:off x="625966" y="299376"/>
            <a:ext cx="999312" cy="999312"/>
            <a:chOff x="348199" y="179450"/>
            <a:chExt cx="1116300" cy="1116300"/>
          </a:xfrm>
        </p:grpSpPr>
        <p:sp>
          <p:nvSpPr>
            <p:cNvPr id="51" name="Google Shape;51;p1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9"/>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20"/>
          <p:cNvGrpSpPr/>
          <p:nvPr/>
        </p:nvGrpSpPr>
        <p:grpSpPr>
          <a:xfrm>
            <a:off x="625966" y="299376"/>
            <a:ext cx="999312" cy="999312"/>
            <a:chOff x="348199" y="179450"/>
            <a:chExt cx="1116300" cy="1116300"/>
          </a:xfrm>
        </p:grpSpPr>
        <p:sp>
          <p:nvSpPr>
            <p:cNvPr id="58" name="Google Shape;58;p2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2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21"/>
          <p:cNvGrpSpPr/>
          <p:nvPr/>
        </p:nvGrpSpPr>
        <p:grpSpPr>
          <a:xfrm>
            <a:off x="146769" y="3406"/>
            <a:ext cx="1233214" cy="1384535"/>
            <a:chOff x="146769" y="3406"/>
            <a:chExt cx="1233214" cy="1384535"/>
          </a:xfrm>
        </p:grpSpPr>
        <p:grpSp>
          <p:nvGrpSpPr>
            <p:cNvPr id="64" name="Google Shape;64;p21"/>
            <p:cNvGrpSpPr/>
            <p:nvPr/>
          </p:nvGrpSpPr>
          <p:grpSpPr>
            <a:xfrm>
              <a:off x="1063183" y="3406"/>
              <a:ext cx="316800" cy="688513"/>
              <a:chOff x="1063183" y="3406"/>
              <a:chExt cx="316800" cy="688513"/>
            </a:xfrm>
          </p:grpSpPr>
          <p:sp>
            <p:nvSpPr>
              <p:cNvPr id="65" name="Google Shape;65;p21"/>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1"/>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21"/>
            <p:cNvGrpSpPr/>
            <p:nvPr/>
          </p:nvGrpSpPr>
          <p:grpSpPr>
            <a:xfrm>
              <a:off x="604976" y="3406"/>
              <a:ext cx="316800" cy="1036524"/>
              <a:chOff x="604976" y="3406"/>
              <a:chExt cx="316800" cy="1036524"/>
            </a:xfrm>
          </p:grpSpPr>
          <p:sp>
            <p:nvSpPr>
              <p:cNvPr id="68" name="Google Shape;68;p21"/>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1"/>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1"/>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21"/>
            <p:cNvGrpSpPr/>
            <p:nvPr/>
          </p:nvGrpSpPr>
          <p:grpSpPr>
            <a:xfrm>
              <a:off x="146769" y="3406"/>
              <a:ext cx="316800" cy="1384535"/>
              <a:chOff x="146769" y="3406"/>
              <a:chExt cx="316800" cy="1384535"/>
            </a:xfrm>
          </p:grpSpPr>
          <p:sp>
            <p:nvSpPr>
              <p:cNvPr id="72" name="Google Shape;72;p21"/>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1"/>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1"/>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1"/>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 name="Google Shape;76;p21"/>
          <p:cNvGrpSpPr/>
          <p:nvPr/>
        </p:nvGrpSpPr>
        <p:grpSpPr>
          <a:xfrm>
            <a:off x="6775084" y="2904008"/>
            <a:ext cx="2186147" cy="2239500"/>
            <a:chOff x="6775084" y="2904008"/>
            <a:chExt cx="2186147" cy="2239500"/>
          </a:xfrm>
        </p:grpSpPr>
        <p:grpSp>
          <p:nvGrpSpPr>
            <p:cNvPr id="77" name="Google Shape;77;p21"/>
            <p:cNvGrpSpPr/>
            <p:nvPr/>
          </p:nvGrpSpPr>
          <p:grpSpPr>
            <a:xfrm>
              <a:off x="6775084" y="4253708"/>
              <a:ext cx="409500" cy="889800"/>
              <a:chOff x="6775084" y="4253708"/>
              <a:chExt cx="409500" cy="889800"/>
            </a:xfrm>
          </p:grpSpPr>
          <p:sp>
            <p:nvSpPr>
              <p:cNvPr id="78" name="Google Shape;78;p21"/>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1"/>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1"/>
            <p:cNvGrpSpPr/>
            <p:nvPr/>
          </p:nvGrpSpPr>
          <p:grpSpPr>
            <a:xfrm>
              <a:off x="7367299" y="3804008"/>
              <a:ext cx="409500" cy="1339500"/>
              <a:chOff x="7367299" y="3804008"/>
              <a:chExt cx="409500" cy="1339500"/>
            </a:xfrm>
          </p:grpSpPr>
          <p:sp>
            <p:nvSpPr>
              <p:cNvPr id="81" name="Google Shape;81;p21"/>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 name="Google Shape;84;p21"/>
            <p:cNvGrpSpPr/>
            <p:nvPr/>
          </p:nvGrpSpPr>
          <p:grpSpPr>
            <a:xfrm>
              <a:off x="7959516" y="3354008"/>
              <a:ext cx="409500" cy="1789500"/>
              <a:chOff x="7959516" y="3354008"/>
              <a:chExt cx="409500" cy="1789500"/>
            </a:xfrm>
          </p:grpSpPr>
          <p:sp>
            <p:nvSpPr>
              <p:cNvPr id="85" name="Google Shape;85;p21"/>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1"/>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1"/>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1"/>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21"/>
            <p:cNvGrpSpPr/>
            <p:nvPr/>
          </p:nvGrpSpPr>
          <p:grpSpPr>
            <a:xfrm>
              <a:off x="8551731" y="2904008"/>
              <a:ext cx="409500" cy="2239500"/>
              <a:chOff x="8551731" y="2904008"/>
              <a:chExt cx="409500" cy="2239500"/>
            </a:xfrm>
          </p:grpSpPr>
          <p:sp>
            <p:nvSpPr>
              <p:cNvPr id="90" name="Google Shape;90;p21"/>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1"/>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1"/>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1"/>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1"/>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5" name="Google Shape;95;p21"/>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6" name="Google Shape;96;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9"/>
        <p:cNvGrpSpPr/>
        <p:nvPr/>
      </p:nvGrpSpPr>
      <p:grpSpPr>
        <a:xfrm>
          <a:off x="0" y="0"/>
          <a:ext cx="0" cy="0"/>
          <a:chOff x="0" y="0"/>
          <a:chExt cx="0" cy="0"/>
        </a:xfrm>
      </p:grpSpPr>
      <p:grpSp>
        <p:nvGrpSpPr>
          <p:cNvPr id="100" name="Google Shape;100;p23"/>
          <p:cNvGrpSpPr/>
          <p:nvPr/>
        </p:nvGrpSpPr>
        <p:grpSpPr>
          <a:xfrm>
            <a:off x="625966" y="299376"/>
            <a:ext cx="999312" cy="999312"/>
            <a:chOff x="348199" y="179450"/>
            <a:chExt cx="1116300" cy="1116300"/>
          </a:xfrm>
        </p:grpSpPr>
        <p:sp>
          <p:nvSpPr>
            <p:cNvPr id="101" name="Google Shape;101;p2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3"/>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4" name="Google Shape;104;p23"/>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5" name="Google Shape;105;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grpSp>
        <p:nvGrpSpPr>
          <p:cNvPr id="107" name="Google Shape;107;p24"/>
          <p:cNvGrpSpPr/>
          <p:nvPr/>
        </p:nvGrpSpPr>
        <p:grpSpPr>
          <a:xfrm>
            <a:off x="625966" y="299376"/>
            <a:ext cx="999312" cy="999312"/>
            <a:chOff x="348199" y="179450"/>
            <a:chExt cx="1116300" cy="1116300"/>
          </a:xfrm>
        </p:grpSpPr>
        <p:sp>
          <p:nvSpPr>
            <p:cNvPr id="108" name="Google Shape;108;p2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2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24"/>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2" name="Google Shape;112;p24"/>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3" name="Google Shape;113;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4"/>
        <p:cNvGrpSpPr/>
        <p:nvPr/>
      </p:nvGrpSpPr>
      <p:grpSpPr>
        <a:xfrm>
          <a:off x="0" y="0"/>
          <a:ext cx="0" cy="0"/>
          <a:chOff x="0" y="0"/>
          <a:chExt cx="0" cy="0"/>
        </a:xfrm>
      </p:grpSpPr>
      <p:grpSp>
        <p:nvGrpSpPr>
          <p:cNvPr id="115" name="Google Shape;115;p25"/>
          <p:cNvGrpSpPr/>
          <p:nvPr/>
        </p:nvGrpSpPr>
        <p:grpSpPr>
          <a:xfrm>
            <a:off x="6866714" y="1255"/>
            <a:ext cx="2267380" cy="2601741"/>
            <a:chOff x="6790514" y="1255"/>
            <a:chExt cx="2267380" cy="2601741"/>
          </a:xfrm>
        </p:grpSpPr>
        <p:grpSp>
          <p:nvGrpSpPr>
            <p:cNvPr id="116" name="Google Shape;116;p25"/>
            <p:cNvGrpSpPr/>
            <p:nvPr/>
          </p:nvGrpSpPr>
          <p:grpSpPr>
            <a:xfrm>
              <a:off x="7067536" y="1255"/>
              <a:ext cx="1990358" cy="1990303"/>
              <a:chOff x="7067536" y="1255"/>
              <a:chExt cx="1990358" cy="1990303"/>
            </a:xfrm>
          </p:grpSpPr>
          <p:sp>
            <p:nvSpPr>
              <p:cNvPr id="117" name="Google Shape;117;p25"/>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5"/>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 name="Google Shape;120;p25"/>
            <p:cNvGrpSpPr/>
            <p:nvPr/>
          </p:nvGrpSpPr>
          <p:grpSpPr>
            <a:xfrm>
              <a:off x="8207126" y="1807997"/>
              <a:ext cx="795000" cy="795000"/>
              <a:chOff x="8207126" y="1807997"/>
              <a:chExt cx="795000" cy="795000"/>
            </a:xfrm>
          </p:grpSpPr>
          <p:sp>
            <p:nvSpPr>
              <p:cNvPr id="121" name="Google Shape;121;p25"/>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5"/>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5"/>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25"/>
            <p:cNvGrpSpPr/>
            <p:nvPr/>
          </p:nvGrpSpPr>
          <p:grpSpPr>
            <a:xfrm>
              <a:off x="6790514" y="118857"/>
              <a:ext cx="548700" cy="548700"/>
              <a:chOff x="6790514" y="118857"/>
              <a:chExt cx="548700" cy="548700"/>
            </a:xfrm>
          </p:grpSpPr>
          <p:sp>
            <p:nvSpPr>
              <p:cNvPr id="125" name="Google Shape;125;p25"/>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5"/>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 name="Google Shape;127;p25"/>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8" name="Google Shape;128;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9"/>
        <p:cNvGrpSpPr/>
        <p:nvPr/>
      </p:nvGrpSpPr>
      <p:grpSpPr>
        <a:xfrm>
          <a:off x="0" y="0"/>
          <a:ext cx="0" cy="0"/>
          <a:chOff x="0" y="0"/>
          <a:chExt cx="0" cy="0"/>
        </a:xfrm>
      </p:grpSpPr>
      <p:grpSp>
        <p:nvGrpSpPr>
          <p:cNvPr id="130" name="Google Shape;130;p26"/>
          <p:cNvGrpSpPr/>
          <p:nvPr/>
        </p:nvGrpSpPr>
        <p:grpSpPr>
          <a:xfrm>
            <a:off x="625966" y="299376"/>
            <a:ext cx="999312" cy="999312"/>
            <a:chOff x="348199" y="179450"/>
            <a:chExt cx="1116300" cy="1116300"/>
          </a:xfrm>
        </p:grpSpPr>
        <p:sp>
          <p:nvSpPr>
            <p:cNvPr id="131" name="Google Shape;131;p2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26"/>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4" name="Google Shape;134;p26"/>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5" name="Google Shape;135;p26"/>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36" name="Google Shape;136;p2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824000" y="1156613"/>
            <a:ext cx="42555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sz="7000">
                <a:latin typeface="Aladin"/>
                <a:ea typeface="Aladin"/>
                <a:cs typeface="Aladin"/>
                <a:sym typeface="Aladin"/>
              </a:rPr>
              <a:t>WeSolve</a:t>
            </a:r>
            <a:endParaRPr sz="7000">
              <a:latin typeface="Aladin"/>
              <a:ea typeface="Aladin"/>
              <a:cs typeface="Aladin"/>
              <a:sym typeface="Aladin"/>
            </a:endParaRPr>
          </a:p>
        </p:txBody>
      </p:sp>
      <p:sp>
        <p:nvSpPr>
          <p:cNvPr id="278" name="Google Shape;278;p1"/>
          <p:cNvSpPr txBox="1">
            <a:spLocks noGrp="1"/>
          </p:cNvSpPr>
          <p:nvPr>
            <p:ph type="subTitle" idx="1"/>
          </p:nvPr>
        </p:nvSpPr>
        <p:spPr>
          <a:xfrm>
            <a:off x="941950" y="3088150"/>
            <a:ext cx="4137600" cy="1413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1700"/>
              <a:t>Nir Swartz</a:t>
            </a:r>
            <a:endParaRPr sz="1700"/>
          </a:p>
          <a:p>
            <a:pPr marL="0" lvl="0" indent="0" algn="l" rtl="0">
              <a:lnSpc>
                <a:spcPct val="100000"/>
              </a:lnSpc>
              <a:spcBef>
                <a:spcPts val="0"/>
              </a:spcBef>
              <a:spcAft>
                <a:spcPts val="0"/>
              </a:spcAft>
              <a:buSzPts val="1600"/>
              <a:buNone/>
            </a:pPr>
            <a:r>
              <a:rPr lang="en" sz="1700"/>
              <a:t>Guy Shnaider </a:t>
            </a:r>
            <a:endParaRPr sz="1700"/>
          </a:p>
          <a:p>
            <a:pPr marL="0" lvl="0" indent="0" algn="l" rtl="0">
              <a:lnSpc>
                <a:spcPct val="100000"/>
              </a:lnSpc>
              <a:spcBef>
                <a:spcPts val="0"/>
              </a:spcBef>
              <a:spcAft>
                <a:spcPts val="0"/>
              </a:spcAft>
              <a:buSzPts val="1600"/>
              <a:buNone/>
            </a:pPr>
            <a:r>
              <a:rPr lang="en" sz="1700"/>
              <a:t>Ido Gazit</a:t>
            </a:r>
            <a:endParaRPr sz="1700"/>
          </a:p>
          <a:p>
            <a:pPr marL="0" lvl="0" indent="0" algn="l" rtl="0">
              <a:lnSpc>
                <a:spcPct val="100000"/>
              </a:lnSpc>
              <a:spcBef>
                <a:spcPts val="0"/>
              </a:spcBef>
              <a:spcAft>
                <a:spcPts val="0"/>
              </a:spcAft>
              <a:buSzPts val="1600"/>
              <a:buNone/>
            </a:pPr>
            <a:r>
              <a:rPr lang="en" sz="1700"/>
              <a:t>Itai Weiss </a:t>
            </a:r>
            <a:endParaRPr sz="1700"/>
          </a:p>
        </p:txBody>
      </p:sp>
      <p:sp>
        <p:nvSpPr>
          <p:cNvPr id="279" name="Google Shape;279;p1"/>
          <p:cNvSpPr txBox="1">
            <a:spLocks noGrp="1"/>
          </p:cNvSpPr>
          <p:nvPr>
            <p:ph type="ctrTitle"/>
          </p:nvPr>
        </p:nvSpPr>
        <p:spPr>
          <a:xfrm>
            <a:off x="1297450" y="2249800"/>
            <a:ext cx="3083700" cy="7401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sz="3000">
                <a:latin typeface="Aladin"/>
                <a:ea typeface="Aladin"/>
                <a:cs typeface="Aladin"/>
                <a:sym typeface="Aladin"/>
              </a:rPr>
              <a:t>a learning community</a:t>
            </a:r>
            <a:endParaRPr sz="3000">
              <a:latin typeface="Aladin"/>
              <a:ea typeface="Aladin"/>
              <a:cs typeface="Aladin"/>
              <a:sym typeface="Alad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Technology &amp; Architecture</a:t>
            </a:r>
            <a:endParaRPr/>
          </a:p>
        </p:txBody>
      </p:sp>
      <p:sp>
        <p:nvSpPr>
          <p:cNvPr id="345" name="Google Shape;345;p10"/>
          <p:cNvSpPr txBox="1">
            <a:spLocks noGrp="1"/>
          </p:cNvSpPr>
          <p:nvPr>
            <p:ph type="body" idx="1"/>
          </p:nvPr>
        </p:nvSpPr>
        <p:spPr>
          <a:xfrm>
            <a:off x="1303800" y="1705000"/>
            <a:ext cx="7030500" cy="2541600"/>
          </a:xfrm>
          <a:prstGeom prst="rect">
            <a:avLst/>
          </a:prstGeom>
          <a:noFill/>
          <a:ln>
            <a:noFill/>
          </a:ln>
        </p:spPr>
        <p:txBody>
          <a:bodyPr spcFirstLastPara="1" wrap="square" lIns="91425" tIns="91425" rIns="91425" bIns="91425" anchor="t" anchorCtr="0">
            <a:normAutofit/>
          </a:bodyPr>
          <a:lstStyle/>
          <a:p>
            <a:pPr marL="457200" lvl="0" indent="-400050" algn="l" rtl="0">
              <a:lnSpc>
                <a:spcPct val="115000"/>
              </a:lnSpc>
              <a:spcBef>
                <a:spcPts val="0"/>
              </a:spcBef>
              <a:spcAft>
                <a:spcPts val="0"/>
              </a:spcAft>
              <a:buSzPts val="2700"/>
              <a:buChar char="●"/>
            </a:pPr>
            <a:r>
              <a:rPr lang="en" sz="2700" b="1" baseline="30000"/>
              <a:t>Platform </a:t>
            </a:r>
            <a:r>
              <a:rPr lang="en" sz="2700" baseline="30000"/>
              <a:t>- Website</a:t>
            </a:r>
            <a:endParaRPr sz="2700" baseline="30000"/>
          </a:p>
          <a:p>
            <a:pPr marL="457200" lvl="0" indent="-400050" algn="l" rtl="0">
              <a:lnSpc>
                <a:spcPct val="115000"/>
              </a:lnSpc>
              <a:spcBef>
                <a:spcPts val="0"/>
              </a:spcBef>
              <a:spcAft>
                <a:spcPts val="0"/>
              </a:spcAft>
              <a:buSzPts val="2700"/>
              <a:buChar char="●"/>
            </a:pPr>
            <a:r>
              <a:rPr lang="en" sz="2700" b="1" baseline="30000"/>
              <a:t>Backend </a:t>
            </a:r>
            <a:r>
              <a:rPr lang="en" sz="2700" baseline="30000"/>
              <a:t>- Python, Django</a:t>
            </a:r>
            <a:endParaRPr sz="2700" baseline="30000"/>
          </a:p>
          <a:p>
            <a:pPr marL="457200" lvl="0" indent="-400050" algn="l" rtl="0">
              <a:lnSpc>
                <a:spcPct val="115000"/>
              </a:lnSpc>
              <a:spcBef>
                <a:spcPts val="0"/>
              </a:spcBef>
              <a:spcAft>
                <a:spcPts val="0"/>
              </a:spcAft>
              <a:buSzPts val="2700"/>
              <a:buChar char="●"/>
            </a:pPr>
            <a:r>
              <a:rPr lang="en" sz="2700" b="1" baseline="30000"/>
              <a:t>Frontend</a:t>
            </a:r>
            <a:r>
              <a:rPr lang="en" sz="2700" baseline="30000"/>
              <a:t> - HTML, CSS, JavaScript (Vue.js)</a:t>
            </a:r>
            <a:endParaRPr sz="2700" baseline="30000"/>
          </a:p>
          <a:p>
            <a:pPr marL="457200" lvl="0" indent="-400050" algn="l" rtl="0">
              <a:lnSpc>
                <a:spcPct val="115000"/>
              </a:lnSpc>
              <a:spcBef>
                <a:spcPts val="0"/>
              </a:spcBef>
              <a:spcAft>
                <a:spcPts val="0"/>
              </a:spcAft>
              <a:buSzPts val="2700"/>
              <a:buChar char="●"/>
            </a:pPr>
            <a:r>
              <a:rPr lang="en" sz="2700" b="1" baseline="30000"/>
              <a:t>Database</a:t>
            </a:r>
            <a:r>
              <a:rPr lang="en" sz="2700" baseline="30000"/>
              <a:t> - MySQL</a:t>
            </a:r>
            <a:endParaRPr sz="27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Workplan</a:t>
            </a:r>
            <a:endParaRPr/>
          </a:p>
        </p:txBody>
      </p:sp>
      <p:sp>
        <p:nvSpPr>
          <p:cNvPr id="351" name="Google Shape;351;p11"/>
          <p:cNvSpPr txBox="1">
            <a:spLocks noGrp="1"/>
          </p:cNvSpPr>
          <p:nvPr>
            <p:ph type="body" idx="1"/>
          </p:nvPr>
        </p:nvSpPr>
        <p:spPr>
          <a:xfrm>
            <a:off x="1303800" y="1705000"/>
            <a:ext cx="7030500" cy="2541600"/>
          </a:xfrm>
          <a:prstGeom prst="rect">
            <a:avLst/>
          </a:prstGeom>
          <a:noFill/>
          <a:ln>
            <a:noFill/>
          </a:ln>
        </p:spPr>
        <p:txBody>
          <a:bodyPr spcFirstLastPara="1" wrap="square" lIns="91425" tIns="91425" rIns="91425" bIns="91425" anchor="t" anchorCtr="0">
            <a:normAutofit/>
          </a:bodyPr>
          <a:lstStyle/>
          <a:p>
            <a:pPr marL="457200" lvl="0" indent="-400050" algn="l" rtl="0">
              <a:lnSpc>
                <a:spcPct val="115000"/>
              </a:lnSpc>
              <a:spcBef>
                <a:spcPts val="0"/>
              </a:spcBef>
              <a:spcAft>
                <a:spcPts val="0"/>
              </a:spcAft>
              <a:buSzPts val="2700"/>
              <a:buChar char="●"/>
            </a:pPr>
            <a:r>
              <a:rPr lang="en" sz="2700" b="1" baseline="30000"/>
              <a:t>Backend </a:t>
            </a:r>
            <a:r>
              <a:rPr lang="en" sz="2700" baseline="30000"/>
              <a:t>- Guy Shnaider &amp; Itai Weiss</a:t>
            </a:r>
            <a:endParaRPr sz="2700" baseline="30000"/>
          </a:p>
          <a:p>
            <a:pPr marL="457200" lvl="0" indent="-400050" algn="l" rtl="0">
              <a:lnSpc>
                <a:spcPct val="115000"/>
              </a:lnSpc>
              <a:spcBef>
                <a:spcPts val="0"/>
              </a:spcBef>
              <a:spcAft>
                <a:spcPts val="0"/>
              </a:spcAft>
              <a:buSzPts val="2700"/>
              <a:buChar char="●"/>
            </a:pPr>
            <a:r>
              <a:rPr lang="en" sz="2700" b="1" baseline="30000"/>
              <a:t>Frontend</a:t>
            </a:r>
            <a:r>
              <a:rPr lang="en" sz="2700" baseline="30000"/>
              <a:t> - Ido Gazit &amp; Nir Swartz</a:t>
            </a:r>
            <a:endParaRPr sz="2700" baseline="30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2"/>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a:t>Portfolio samples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cxnSp>
        <p:nvCxnSpPr>
          <p:cNvPr id="361" name="Google Shape;361;p13"/>
          <p:cNvCxnSpPr/>
          <p:nvPr/>
        </p:nvCxnSpPr>
        <p:spPr>
          <a:xfrm>
            <a:off x="6482050" y="204350"/>
            <a:ext cx="37200" cy="4728600"/>
          </a:xfrm>
          <a:prstGeom prst="straightConnector1">
            <a:avLst/>
          </a:prstGeom>
          <a:noFill/>
          <a:ln w="19050" cap="flat" cmpd="sng">
            <a:solidFill>
              <a:schemeClr val="lt2"/>
            </a:solidFill>
            <a:prstDash val="solid"/>
            <a:round/>
            <a:headEnd type="none" w="sm" len="sm"/>
            <a:tailEnd type="none" w="sm" len="sm"/>
          </a:ln>
        </p:spPr>
      </p:cxnSp>
      <p:sp>
        <p:nvSpPr>
          <p:cNvPr id="362" name="Google Shape;362;p13"/>
          <p:cNvSpPr txBox="1">
            <a:spLocks noGrp="1"/>
          </p:cNvSpPr>
          <p:nvPr>
            <p:ph type="body" idx="4294967295"/>
          </p:nvPr>
        </p:nvSpPr>
        <p:spPr>
          <a:xfrm>
            <a:off x="6634750" y="2185550"/>
            <a:ext cx="3999900" cy="5304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1300"/>
              <a:buNone/>
            </a:pPr>
            <a:r>
              <a:rPr lang="en" sz="2100" b="1">
                <a:solidFill>
                  <a:schemeClr val="accent3"/>
                </a:solidFill>
              </a:rPr>
              <a:t>Question Page</a:t>
            </a:r>
            <a:endParaRPr sz="2100" b="1">
              <a:solidFill>
                <a:schemeClr val="accent3"/>
              </a:solidFill>
            </a:endParaRPr>
          </a:p>
        </p:txBody>
      </p:sp>
      <p:pic>
        <p:nvPicPr>
          <p:cNvPr id="363" name="Google Shape;363;p13"/>
          <p:cNvPicPr preferRelativeResize="0"/>
          <p:nvPr/>
        </p:nvPicPr>
        <p:blipFill rotWithShape="1">
          <a:blip r:embed="rId3">
            <a:alphaModFix/>
          </a:blip>
          <a:srcRect/>
          <a:stretch/>
        </p:blipFill>
        <p:spPr>
          <a:xfrm>
            <a:off x="152400" y="152400"/>
            <a:ext cx="579643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cxnSp>
        <p:nvCxnSpPr>
          <p:cNvPr id="368" name="Google Shape;368;p14"/>
          <p:cNvCxnSpPr/>
          <p:nvPr/>
        </p:nvCxnSpPr>
        <p:spPr>
          <a:xfrm>
            <a:off x="6482050" y="204350"/>
            <a:ext cx="37200" cy="4728600"/>
          </a:xfrm>
          <a:prstGeom prst="straightConnector1">
            <a:avLst/>
          </a:prstGeom>
          <a:noFill/>
          <a:ln w="19050" cap="flat" cmpd="sng">
            <a:solidFill>
              <a:schemeClr val="lt2"/>
            </a:solidFill>
            <a:prstDash val="solid"/>
            <a:round/>
            <a:headEnd type="none" w="sm" len="sm"/>
            <a:tailEnd type="none" w="sm" len="sm"/>
          </a:ln>
        </p:spPr>
      </p:cxnSp>
      <p:sp>
        <p:nvSpPr>
          <p:cNvPr id="369" name="Google Shape;369;p14"/>
          <p:cNvSpPr txBox="1">
            <a:spLocks noGrp="1"/>
          </p:cNvSpPr>
          <p:nvPr>
            <p:ph type="body" idx="4294967295"/>
          </p:nvPr>
        </p:nvSpPr>
        <p:spPr>
          <a:xfrm>
            <a:off x="6634750" y="2185550"/>
            <a:ext cx="3999900" cy="5304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1300"/>
              <a:buNone/>
            </a:pPr>
            <a:r>
              <a:rPr lang="en" sz="2100" b="1">
                <a:solidFill>
                  <a:schemeClr val="accent3"/>
                </a:solidFill>
              </a:rPr>
              <a:t>Labels Game</a:t>
            </a:r>
            <a:endParaRPr sz="2100" b="1">
              <a:solidFill>
                <a:schemeClr val="accent3"/>
              </a:solidFill>
            </a:endParaRPr>
          </a:p>
        </p:txBody>
      </p:sp>
      <p:pic>
        <p:nvPicPr>
          <p:cNvPr id="370" name="Google Shape;370;p14"/>
          <p:cNvPicPr preferRelativeResize="0"/>
          <p:nvPr/>
        </p:nvPicPr>
        <p:blipFill rotWithShape="1">
          <a:blip r:embed="rId3">
            <a:alphaModFix/>
          </a:blip>
          <a:srcRect/>
          <a:stretch/>
        </p:blipFill>
        <p:spPr>
          <a:xfrm>
            <a:off x="152400" y="152400"/>
            <a:ext cx="5888058"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cxnSp>
        <p:nvCxnSpPr>
          <p:cNvPr id="375" name="Google Shape;375;p15"/>
          <p:cNvCxnSpPr/>
          <p:nvPr/>
        </p:nvCxnSpPr>
        <p:spPr>
          <a:xfrm>
            <a:off x="6482050" y="204350"/>
            <a:ext cx="37200" cy="4728600"/>
          </a:xfrm>
          <a:prstGeom prst="straightConnector1">
            <a:avLst/>
          </a:prstGeom>
          <a:noFill/>
          <a:ln w="19050" cap="flat" cmpd="sng">
            <a:solidFill>
              <a:schemeClr val="lt2"/>
            </a:solidFill>
            <a:prstDash val="solid"/>
            <a:round/>
            <a:headEnd type="none" w="sm" len="sm"/>
            <a:tailEnd type="none" w="sm" len="sm"/>
          </a:ln>
        </p:spPr>
      </p:cxnSp>
      <p:sp>
        <p:nvSpPr>
          <p:cNvPr id="376" name="Google Shape;376;p15"/>
          <p:cNvSpPr txBox="1">
            <a:spLocks noGrp="1"/>
          </p:cNvSpPr>
          <p:nvPr>
            <p:ph type="body" idx="4294967295"/>
          </p:nvPr>
        </p:nvSpPr>
        <p:spPr>
          <a:xfrm>
            <a:off x="6634750" y="2261750"/>
            <a:ext cx="3999900" cy="5304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1300"/>
              <a:buNone/>
            </a:pPr>
            <a:r>
              <a:rPr lang="en" sz="2100" b="1">
                <a:solidFill>
                  <a:schemeClr val="accent3"/>
                </a:solidFill>
              </a:rPr>
              <a:t>Profile Settings</a:t>
            </a:r>
            <a:endParaRPr sz="2100" b="1">
              <a:solidFill>
                <a:schemeClr val="accent3"/>
              </a:solidFill>
            </a:endParaRPr>
          </a:p>
        </p:txBody>
      </p:sp>
      <p:pic>
        <p:nvPicPr>
          <p:cNvPr id="377" name="Google Shape;377;p15"/>
          <p:cNvPicPr preferRelativeResize="0"/>
          <p:nvPr/>
        </p:nvPicPr>
        <p:blipFill rotWithShape="1">
          <a:blip r:embed="rId3">
            <a:alphaModFix/>
          </a:blip>
          <a:srcRect/>
          <a:stretch/>
        </p:blipFill>
        <p:spPr>
          <a:xfrm>
            <a:off x="152400" y="152400"/>
            <a:ext cx="6177250" cy="47263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a:spLocks noGrp="1"/>
          </p:cNvSpPr>
          <p:nvPr>
            <p:ph type="title"/>
          </p:nvPr>
        </p:nvSpPr>
        <p:spPr>
          <a:xfrm>
            <a:off x="1183800" y="691125"/>
            <a:ext cx="3312000" cy="1590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Thank you!</a:t>
            </a:r>
            <a:endParaRPr/>
          </a:p>
        </p:txBody>
      </p:sp>
      <p:pic>
        <p:nvPicPr>
          <p:cNvPr id="383" name="Google Shape;383;p16"/>
          <p:cNvPicPr preferRelativeResize="0"/>
          <p:nvPr/>
        </p:nvPicPr>
        <p:blipFill rotWithShape="1">
          <a:blip r:embed="rId3">
            <a:alphaModFix/>
          </a:blip>
          <a:srcRect/>
          <a:stretch/>
        </p:blipFill>
        <p:spPr>
          <a:xfrm>
            <a:off x="4000500" y="0"/>
            <a:ext cx="5143500" cy="5143500"/>
          </a:xfrm>
          <a:prstGeom prst="rect">
            <a:avLst/>
          </a:prstGeom>
          <a:noFill/>
          <a:ln>
            <a:noFill/>
          </a:ln>
        </p:spPr>
      </p:pic>
      <p:pic>
        <p:nvPicPr>
          <p:cNvPr id="384" name="Google Shape;384;p16"/>
          <p:cNvPicPr preferRelativeResize="0"/>
          <p:nvPr/>
        </p:nvPicPr>
        <p:blipFill rotWithShape="1">
          <a:blip r:embed="rId4">
            <a:alphaModFix/>
          </a:blip>
          <a:srcRect/>
          <a:stretch/>
        </p:blipFill>
        <p:spPr>
          <a:xfrm>
            <a:off x="812375" y="2000599"/>
            <a:ext cx="2710375" cy="114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The Main Idea</a:t>
            </a:r>
            <a:endParaRPr/>
          </a:p>
        </p:txBody>
      </p:sp>
      <p:sp>
        <p:nvSpPr>
          <p:cNvPr id="285" name="Google Shape;285;p2"/>
          <p:cNvSpPr txBox="1">
            <a:spLocks noGrp="1"/>
          </p:cNvSpPr>
          <p:nvPr>
            <p:ph type="body" idx="1"/>
          </p:nvPr>
        </p:nvSpPr>
        <p:spPr>
          <a:xfrm>
            <a:off x="1303800" y="1667825"/>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latin typeface="Aladin"/>
                <a:ea typeface="Aladin"/>
                <a:cs typeface="Aladin"/>
                <a:sym typeface="Aladin"/>
              </a:rPr>
              <a:t>WeSolve </a:t>
            </a:r>
            <a:r>
              <a:rPr lang="en"/>
              <a:t>is a platform for sharing and ranking solutions for university exams.</a:t>
            </a:r>
            <a:endParaRPr/>
          </a:p>
          <a:p>
            <a:pPr marL="0" lvl="0" indent="0" algn="l" rtl="0">
              <a:lnSpc>
                <a:spcPct val="115000"/>
              </a:lnSpc>
              <a:spcBef>
                <a:spcPts val="1200"/>
              </a:spcBef>
              <a:spcAft>
                <a:spcPts val="0"/>
              </a:spcAft>
              <a:buSzPts val="1300"/>
              <a:buNone/>
            </a:pPr>
            <a:r>
              <a:rPr lang="en"/>
              <a:t>Our goal is to create a learning community and help students to study better and pass the exams successfully.</a:t>
            </a:r>
            <a:endParaRPr/>
          </a:p>
          <a:p>
            <a:pPr marL="0" lvl="0" indent="0" algn="l" rtl="0">
              <a:lnSpc>
                <a:spcPct val="115000"/>
              </a:lnSpc>
              <a:spcBef>
                <a:spcPts val="1200"/>
              </a:spcBef>
              <a:spcAft>
                <a:spcPts val="0"/>
              </a:spcAft>
              <a:buSzPts val="1300"/>
              <a:buNone/>
            </a:pPr>
            <a:r>
              <a:rPr lang="en"/>
              <a:t>Students can register to </a:t>
            </a:r>
            <a:r>
              <a:rPr lang="en">
                <a:latin typeface="Aladin"/>
                <a:ea typeface="Aladin"/>
                <a:cs typeface="Aladin"/>
                <a:sym typeface="Aladin"/>
              </a:rPr>
              <a:t>WeSolve</a:t>
            </a:r>
            <a:r>
              <a:rPr lang="en"/>
              <a:t>, upload solutions to questions from past exams, and watch other students’ solutions to the same question.</a:t>
            </a:r>
            <a:endParaRPr/>
          </a:p>
          <a:p>
            <a:pPr marL="0" lvl="0" indent="0" algn="l" rtl="0">
              <a:lnSpc>
                <a:spcPct val="115000"/>
              </a:lnSpc>
              <a:spcBef>
                <a:spcPts val="1200"/>
              </a:spcBef>
              <a:spcAft>
                <a:spcPts val="1200"/>
              </a:spcAft>
              <a:buSzPts val="1300"/>
              <a:buNone/>
            </a:pPr>
            <a:r>
              <a:rPr lang="en"/>
              <a:t>In addition, students can contribute to the </a:t>
            </a:r>
            <a:r>
              <a:rPr lang="en">
                <a:latin typeface="Aladin"/>
                <a:ea typeface="Aladin"/>
                <a:cs typeface="Aladin"/>
                <a:sym typeface="Aladin"/>
              </a:rPr>
              <a:t>WeSolve</a:t>
            </a:r>
            <a:r>
              <a:rPr lang="en"/>
              <a:t> community by labeling questions and ranking solutions, in order to improve the studying experience in the website and make it more accurate and efficient.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Why we chose this idea</a:t>
            </a:r>
            <a:endParaRPr/>
          </a:p>
        </p:txBody>
      </p:sp>
      <p:sp>
        <p:nvSpPr>
          <p:cNvPr id="291" name="Google Shape;291;p3"/>
          <p:cNvSpPr txBox="1">
            <a:spLocks noGrp="1"/>
          </p:cNvSpPr>
          <p:nvPr>
            <p:ph type="body" idx="1"/>
          </p:nvPr>
        </p:nvSpPr>
        <p:spPr>
          <a:xfrm>
            <a:off x="1303800" y="1692600"/>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t>As university students during COVID-19, creating study groups for exams became more difficult since students were not physically in the campus, so making new connections with other students was hard. </a:t>
            </a:r>
            <a:endParaRPr/>
          </a:p>
          <a:p>
            <a:pPr marL="0" lvl="0" indent="0" algn="l" rtl="0">
              <a:lnSpc>
                <a:spcPct val="115000"/>
              </a:lnSpc>
              <a:spcBef>
                <a:spcPts val="1200"/>
              </a:spcBef>
              <a:spcAft>
                <a:spcPts val="0"/>
              </a:spcAft>
              <a:buSzPts val="1300"/>
              <a:buNone/>
            </a:pPr>
            <a:r>
              <a:rPr lang="en">
                <a:latin typeface="Aladin"/>
                <a:ea typeface="Aladin"/>
                <a:cs typeface="Aladin"/>
                <a:sym typeface="Aladin"/>
              </a:rPr>
              <a:t>WeSolve </a:t>
            </a:r>
            <a:r>
              <a:rPr lang="en"/>
              <a:t>intends to fill this gap and make the studying experience a little bit more social and cooperative.</a:t>
            </a:r>
            <a:endParaRPr/>
          </a:p>
          <a:p>
            <a:pPr marL="0" lvl="0" indent="0" algn="l" rtl="0">
              <a:lnSpc>
                <a:spcPct val="115000"/>
              </a:lnSpc>
              <a:spcBef>
                <a:spcPts val="1200"/>
              </a:spcBef>
              <a:spcAft>
                <a:spcPts val="0"/>
              </a:spcAft>
              <a:buSzPts val="1300"/>
              <a:buNone/>
            </a:pPr>
            <a:r>
              <a:rPr lang="en"/>
              <a:t>We liked this idea since a platform like this is vital, and we think that only contribution from the students (the crowd) will make a better platform.</a:t>
            </a:r>
            <a:endParaRPr/>
          </a:p>
          <a:p>
            <a:pPr marL="0" lvl="0" indent="0" algn="l" rtl="0">
              <a:lnSpc>
                <a:spcPct val="115000"/>
              </a:lnSpc>
              <a:spcBef>
                <a:spcPts val="1200"/>
              </a:spcBef>
              <a:spcAft>
                <a:spcPts val="1200"/>
              </a:spcAft>
              <a:buSzPts val="13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cxnSp>
        <p:nvCxnSpPr>
          <p:cNvPr id="296" name="Google Shape;296;p4"/>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297" name="Google Shape;297;p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Crowdsourcing notions @ </a:t>
            </a:r>
            <a:r>
              <a:rPr lang="en">
                <a:latin typeface="Aladin"/>
                <a:ea typeface="Aladin"/>
                <a:cs typeface="Aladin"/>
                <a:sym typeface="Aladin"/>
              </a:rPr>
              <a:t>WeSolve</a:t>
            </a:r>
            <a:endParaRPr>
              <a:latin typeface="Aladin"/>
              <a:ea typeface="Aladin"/>
              <a:cs typeface="Aladin"/>
              <a:sym typeface="Aladin"/>
            </a:endParaRPr>
          </a:p>
        </p:txBody>
      </p:sp>
      <p:sp>
        <p:nvSpPr>
          <p:cNvPr id="298" name="Google Shape;298;p4"/>
          <p:cNvSpPr/>
          <p:nvPr/>
        </p:nvSpPr>
        <p:spPr>
          <a:xfrm>
            <a:off x="386125" y="2147401"/>
            <a:ext cx="1586700" cy="1506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
          <p:cNvSpPr txBox="1"/>
          <p:nvPr/>
        </p:nvSpPr>
        <p:spPr>
          <a:xfrm>
            <a:off x="426175" y="2596750"/>
            <a:ext cx="15066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Source Code Pro"/>
                <a:ea typeface="Source Code Pro"/>
                <a:cs typeface="Source Code Pro"/>
                <a:sym typeface="Source Code Pro"/>
              </a:rPr>
              <a:t>Ranking Solutions</a:t>
            </a:r>
            <a:endParaRPr sz="1800" b="0" i="0" u="none" strike="noStrike" cap="none">
              <a:solidFill>
                <a:schemeClr val="lt1"/>
              </a:solidFill>
              <a:latin typeface="Source Code Pro"/>
              <a:ea typeface="Source Code Pro"/>
              <a:cs typeface="Source Code Pro"/>
              <a:sym typeface="Source Code Pro"/>
            </a:endParaRPr>
          </a:p>
        </p:txBody>
      </p:sp>
      <p:sp>
        <p:nvSpPr>
          <p:cNvPr id="300" name="Google Shape;300;p4"/>
          <p:cNvSpPr/>
          <p:nvPr/>
        </p:nvSpPr>
        <p:spPr>
          <a:xfrm>
            <a:off x="2298025" y="1487224"/>
            <a:ext cx="2580300" cy="26295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
          <p:cNvSpPr txBox="1"/>
          <p:nvPr/>
        </p:nvSpPr>
        <p:spPr>
          <a:xfrm>
            <a:off x="2110825" y="2596800"/>
            <a:ext cx="29547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Source Code Pro"/>
                <a:ea typeface="Source Code Pro"/>
                <a:cs typeface="Source Code Pro"/>
                <a:sym typeface="Source Code Pro"/>
              </a:rPr>
              <a:t>Uploading Solutions</a:t>
            </a:r>
            <a:endParaRPr sz="3000" b="0" i="0" u="none" strike="noStrike" cap="none">
              <a:solidFill>
                <a:schemeClr val="lt1"/>
              </a:solidFill>
              <a:latin typeface="Source Code Pro"/>
              <a:ea typeface="Source Code Pro"/>
              <a:cs typeface="Source Code Pro"/>
              <a:sym typeface="Source Code Pro"/>
            </a:endParaRPr>
          </a:p>
        </p:txBody>
      </p:sp>
      <p:sp>
        <p:nvSpPr>
          <p:cNvPr id="302" name="Google Shape;302;p4"/>
          <p:cNvSpPr/>
          <p:nvPr/>
        </p:nvSpPr>
        <p:spPr>
          <a:xfrm>
            <a:off x="5243575" y="1924175"/>
            <a:ext cx="1891200" cy="18378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
          <p:cNvSpPr txBox="1"/>
          <p:nvPr/>
        </p:nvSpPr>
        <p:spPr>
          <a:xfrm>
            <a:off x="5404725" y="2596750"/>
            <a:ext cx="15066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Source Code Pro"/>
                <a:ea typeface="Source Code Pro"/>
                <a:cs typeface="Source Code Pro"/>
                <a:sym typeface="Source Code Pro"/>
              </a:rPr>
              <a:t>Labeling Questions</a:t>
            </a:r>
            <a:endParaRPr sz="1800" b="0" i="0" u="none" strike="noStrike" cap="none">
              <a:solidFill>
                <a:schemeClr val="lt1"/>
              </a:solidFill>
              <a:latin typeface="Source Code Pro"/>
              <a:ea typeface="Source Code Pro"/>
              <a:cs typeface="Source Code Pro"/>
              <a:sym typeface="Source Code Pro"/>
            </a:endParaRPr>
          </a:p>
        </p:txBody>
      </p:sp>
      <p:sp>
        <p:nvSpPr>
          <p:cNvPr id="304" name="Google Shape;304;p4"/>
          <p:cNvSpPr txBox="1"/>
          <p:nvPr/>
        </p:nvSpPr>
        <p:spPr>
          <a:xfrm>
            <a:off x="386125" y="3654000"/>
            <a:ext cx="15867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Upvote</a:t>
            </a:r>
            <a:endParaRPr sz="1400" b="0"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Downvote</a:t>
            </a:r>
            <a:endParaRPr sz="1400" b="0" i="0" u="none" strike="noStrike" cap="none">
              <a:solidFill>
                <a:srgbClr val="000000"/>
              </a:solidFill>
              <a:latin typeface="Nunito"/>
              <a:ea typeface="Nunito"/>
              <a:cs typeface="Nunito"/>
              <a:sym typeface="Nunito"/>
            </a:endParaRPr>
          </a:p>
        </p:txBody>
      </p:sp>
      <p:sp>
        <p:nvSpPr>
          <p:cNvPr id="305" name="Google Shape;305;p4"/>
          <p:cNvSpPr txBox="1"/>
          <p:nvPr/>
        </p:nvSpPr>
        <p:spPr>
          <a:xfrm>
            <a:off x="2716525" y="4116725"/>
            <a:ext cx="1743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Scanned solution</a:t>
            </a:r>
            <a:endParaRPr sz="1400" b="0" i="0" u="none" strike="noStrike" cap="none">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Free text</a:t>
            </a:r>
            <a:endParaRPr sz="1400" b="0" i="0" u="none" strike="noStrike" cap="none">
              <a:solidFill>
                <a:srgbClr val="000000"/>
              </a:solidFill>
              <a:latin typeface="Nunito"/>
              <a:ea typeface="Nunito"/>
              <a:cs typeface="Nunito"/>
              <a:sym typeface="Nunito"/>
            </a:endParaRPr>
          </a:p>
        </p:txBody>
      </p:sp>
      <p:sp>
        <p:nvSpPr>
          <p:cNvPr id="306" name="Google Shape;306;p4"/>
          <p:cNvSpPr txBox="1"/>
          <p:nvPr/>
        </p:nvSpPr>
        <p:spPr>
          <a:xfrm>
            <a:off x="5317525" y="3704625"/>
            <a:ext cx="1891200" cy="14234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Topic</a:t>
            </a:r>
            <a:endParaRPr sz="1400" b="0" i="0" u="none" strike="noStrike" cap="none">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Difficulty</a:t>
            </a:r>
            <a:endParaRPr sz="1400" b="0" i="0" u="none" strike="noStrike" cap="none">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Importance</a:t>
            </a:r>
            <a:endParaRPr sz="1400" b="0" i="0" u="none" strike="noStrike" cap="none">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Points percentage</a:t>
            </a:r>
            <a:endParaRPr sz="1400" b="0" i="0" u="none" strike="noStrike" cap="none">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Multichoice or open</a:t>
            </a:r>
            <a:endParaRPr sz="1400" b="0" i="0" u="none" strike="noStrike" cap="none">
              <a:solidFill>
                <a:srgbClr val="000000"/>
              </a:solidFill>
              <a:latin typeface="Nunito"/>
              <a:ea typeface="Nunito"/>
              <a:cs typeface="Nunito"/>
              <a:sym typeface="Nunito"/>
            </a:endParaRPr>
          </a:p>
        </p:txBody>
      </p:sp>
      <p:sp>
        <p:nvSpPr>
          <p:cNvPr id="307" name="Google Shape;307;p4"/>
          <p:cNvSpPr/>
          <p:nvPr/>
        </p:nvSpPr>
        <p:spPr>
          <a:xfrm>
            <a:off x="7437725" y="2147400"/>
            <a:ext cx="1506600" cy="1506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
          <p:cNvSpPr txBox="1"/>
          <p:nvPr/>
        </p:nvSpPr>
        <p:spPr>
          <a:xfrm>
            <a:off x="7437725" y="2596750"/>
            <a:ext cx="15066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Source Code Pro"/>
                <a:ea typeface="Source Code Pro"/>
                <a:cs typeface="Source Code Pro"/>
                <a:sym typeface="Source Code Pro"/>
              </a:rPr>
              <a:t>Questions </a:t>
            </a:r>
            <a:r>
              <a:rPr lang="en" sz="1700" b="0" i="0" u="none" strike="noStrike" cap="none" dirty="0">
                <a:solidFill>
                  <a:schemeClr val="lt1"/>
                </a:solidFill>
                <a:latin typeface="Source Code Pro"/>
                <a:ea typeface="Source Code Pro"/>
                <a:cs typeface="Source Code Pro"/>
                <a:sym typeface="Source Code Pro"/>
              </a:rPr>
              <a:t>Similarity</a:t>
            </a:r>
            <a:endParaRPr sz="1700" b="0" i="0" u="none" strike="noStrike" cap="none" dirty="0">
              <a:solidFill>
                <a:schemeClr val="lt1"/>
              </a:solidFill>
              <a:latin typeface="Source Code Pro"/>
              <a:ea typeface="Source Code Pro"/>
              <a:cs typeface="Source Code Pro"/>
              <a:sym typeface="Source Code Pro"/>
            </a:endParaRPr>
          </a:p>
        </p:txBody>
      </p:sp>
      <p:sp>
        <p:nvSpPr>
          <p:cNvPr id="309" name="Google Shape;309;p4"/>
          <p:cNvSpPr txBox="1"/>
          <p:nvPr/>
        </p:nvSpPr>
        <p:spPr>
          <a:xfrm>
            <a:off x="7437725" y="3654000"/>
            <a:ext cx="1506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Similar</a:t>
            </a:r>
            <a:endParaRPr sz="1400" b="0"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Not Similar</a:t>
            </a:r>
            <a:endParaRPr sz="1400" b="0" i="0" u="none" strike="noStrike" cap="none">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Features @</a:t>
            </a:r>
            <a:r>
              <a:rPr lang="en">
                <a:latin typeface="Aladin"/>
                <a:ea typeface="Aladin"/>
                <a:cs typeface="Aladin"/>
                <a:sym typeface="Aladin"/>
              </a:rPr>
              <a:t> WeSolve</a:t>
            </a:r>
            <a:endParaRPr>
              <a:latin typeface="Aladin"/>
              <a:ea typeface="Aladin"/>
              <a:cs typeface="Aladin"/>
              <a:sym typeface="Aladin"/>
            </a:endParaRPr>
          </a:p>
        </p:txBody>
      </p:sp>
      <p:sp>
        <p:nvSpPr>
          <p:cNvPr id="315" name="Google Shape;315;p5"/>
          <p:cNvSpPr txBox="1">
            <a:spLocks noGrp="1"/>
          </p:cNvSpPr>
          <p:nvPr>
            <p:ph type="body" idx="1"/>
          </p:nvPr>
        </p:nvSpPr>
        <p:spPr>
          <a:xfrm>
            <a:off x="1003900" y="1729775"/>
            <a:ext cx="7733700" cy="3017100"/>
          </a:xfrm>
          <a:prstGeom prst="rect">
            <a:avLst/>
          </a:prstGeom>
          <a:noFill/>
          <a:ln>
            <a:noFill/>
          </a:ln>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Students can upload their solutions for exams.</a:t>
            </a:r>
            <a:endParaRPr/>
          </a:p>
          <a:p>
            <a:pPr marL="457200" lvl="0" indent="-311150" algn="l" rtl="0">
              <a:lnSpc>
                <a:spcPct val="200000"/>
              </a:lnSpc>
              <a:spcBef>
                <a:spcPts val="0"/>
              </a:spcBef>
              <a:spcAft>
                <a:spcPts val="0"/>
              </a:spcAft>
              <a:buSzPts val="1300"/>
              <a:buChar char="●"/>
            </a:pPr>
            <a:r>
              <a:rPr lang="en"/>
              <a:t>Students can label exam questions from previous years.</a:t>
            </a:r>
            <a:endParaRPr/>
          </a:p>
          <a:p>
            <a:pPr marL="457200" lvl="0" indent="-311150" algn="l" rtl="0">
              <a:lnSpc>
                <a:spcPct val="200000"/>
              </a:lnSpc>
              <a:spcBef>
                <a:spcPts val="0"/>
              </a:spcBef>
              <a:spcAft>
                <a:spcPts val="0"/>
              </a:spcAft>
              <a:buSzPts val="1300"/>
              <a:buChar char="●"/>
            </a:pPr>
            <a:r>
              <a:rPr lang="en"/>
              <a:t>Students can rank other students’ solutions.</a:t>
            </a:r>
            <a:endParaRPr/>
          </a:p>
          <a:p>
            <a:pPr marL="457200" lvl="0" indent="-311150" algn="l" rtl="0">
              <a:lnSpc>
                <a:spcPct val="200000"/>
              </a:lnSpc>
              <a:spcBef>
                <a:spcPts val="0"/>
              </a:spcBef>
              <a:spcAft>
                <a:spcPts val="0"/>
              </a:spcAft>
              <a:buSzPts val="1300"/>
              <a:buChar char="●"/>
            </a:pPr>
            <a:r>
              <a:rPr lang="en"/>
              <a:t>For each question, students can see the best solutions according to the students’ ranking.</a:t>
            </a:r>
            <a:endParaRPr/>
          </a:p>
          <a:p>
            <a:pPr marL="457200" lvl="0" indent="-311150" algn="l" rtl="0">
              <a:lnSpc>
                <a:spcPct val="200000"/>
              </a:lnSpc>
              <a:spcBef>
                <a:spcPts val="0"/>
              </a:spcBef>
              <a:spcAft>
                <a:spcPts val="0"/>
              </a:spcAft>
              <a:buSzPts val="1300"/>
              <a:buChar char="●"/>
            </a:pPr>
            <a:r>
              <a:rPr lang="en"/>
              <a:t>For each question, students can see similar questions according to the students’ labeling.</a:t>
            </a:r>
            <a:endParaRPr/>
          </a:p>
          <a:p>
            <a:pPr marL="457200" lvl="0" indent="-311150" algn="l" rtl="0">
              <a:lnSpc>
                <a:spcPct val="200000"/>
              </a:lnSpc>
              <a:spcBef>
                <a:spcPts val="0"/>
              </a:spcBef>
              <a:spcAft>
                <a:spcPts val="0"/>
              </a:spcAft>
              <a:buSzPts val="1300"/>
              <a:buChar char="●"/>
            </a:pPr>
            <a:r>
              <a:rPr lang="en"/>
              <a:t>In each course, students can see which are the most important question to solve before the exam according to the students’ labeling.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Optional features @ </a:t>
            </a:r>
            <a:r>
              <a:rPr lang="en">
                <a:latin typeface="Aladin"/>
                <a:ea typeface="Aladin"/>
                <a:cs typeface="Aladin"/>
                <a:sym typeface="Aladin"/>
              </a:rPr>
              <a:t>WeSolve</a:t>
            </a:r>
            <a:endParaRPr>
              <a:latin typeface="Aladin"/>
              <a:ea typeface="Aladin"/>
              <a:cs typeface="Aladin"/>
              <a:sym typeface="Aladin"/>
            </a:endParaRPr>
          </a:p>
        </p:txBody>
      </p:sp>
      <p:sp>
        <p:nvSpPr>
          <p:cNvPr id="321" name="Google Shape;321;p6"/>
          <p:cNvSpPr txBox="1">
            <a:spLocks noGrp="1"/>
          </p:cNvSpPr>
          <p:nvPr>
            <p:ph type="body" idx="1"/>
          </p:nvPr>
        </p:nvSpPr>
        <p:spPr>
          <a:xfrm>
            <a:off x="1003900" y="1729775"/>
            <a:ext cx="7833000" cy="2541600"/>
          </a:xfrm>
          <a:prstGeom prst="rect">
            <a:avLst/>
          </a:prstGeom>
          <a:noFill/>
          <a:ln>
            <a:noFill/>
          </a:ln>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For each solution, students can label the similarity to other solutions for the same question.</a:t>
            </a:r>
            <a:endParaRPr/>
          </a:p>
          <a:p>
            <a:pPr marL="457200" lvl="0" indent="-311150" algn="l" rtl="0">
              <a:lnSpc>
                <a:spcPct val="200000"/>
              </a:lnSpc>
              <a:spcBef>
                <a:spcPts val="0"/>
              </a:spcBef>
              <a:spcAft>
                <a:spcPts val="0"/>
              </a:spcAft>
              <a:buSzPts val="1300"/>
              <a:buChar char="●"/>
            </a:pPr>
            <a:r>
              <a:rPr lang="en"/>
              <a:t>In each course, there will be a contest to provide solutions for “hot questions”.</a:t>
            </a:r>
            <a:endParaRPr/>
          </a:p>
          <a:p>
            <a:pPr marL="457200" lvl="0" indent="-311150" algn="l" rtl="0">
              <a:lnSpc>
                <a:spcPct val="200000"/>
              </a:lnSpc>
              <a:spcBef>
                <a:spcPts val="0"/>
              </a:spcBef>
              <a:spcAft>
                <a:spcPts val="0"/>
              </a:spcAft>
              <a:buSzPts val="1300"/>
              <a:buChar char="●"/>
            </a:pPr>
            <a:r>
              <a:rPr lang="en"/>
              <a:t>Teachers can rank other students’ solutions, and this ranking will have a greater influence.</a:t>
            </a:r>
            <a:endParaRPr/>
          </a:p>
          <a:p>
            <a:pPr marL="457200" lvl="0" indent="-311150" algn="l" rtl="0">
              <a:lnSpc>
                <a:spcPct val="200000"/>
              </a:lnSpc>
              <a:spcBef>
                <a:spcPts val="0"/>
              </a:spcBef>
              <a:spcAft>
                <a:spcPts val="0"/>
              </a:spcAft>
              <a:buSzPts val="1300"/>
              <a:buChar char="●"/>
            </a:pPr>
            <a:r>
              <a:rPr lang="en"/>
              <a:t>In each course, there will be a recommended studying plan by topic according to the students’ labeling.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Challenges</a:t>
            </a:r>
            <a:endParaRPr/>
          </a:p>
        </p:txBody>
      </p:sp>
      <p:sp>
        <p:nvSpPr>
          <p:cNvPr id="327" name="Google Shape;327;p7"/>
          <p:cNvSpPr txBox="1">
            <a:spLocks noGrp="1"/>
          </p:cNvSpPr>
          <p:nvPr>
            <p:ph type="body" idx="1"/>
          </p:nvPr>
        </p:nvSpPr>
        <p:spPr>
          <a:xfrm>
            <a:off x="1056750" y="1659450"/>
            <a:ext cx="7030500" cy="2978400"/>
          </a:xfrm>
          <a:prstGeom prst="rect">
            <a:avLst/>
          </a:prstGeom>
          <a:noFill/>
          <a:ln>
            <a:noFill/>
          </a:ln>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Find the most influencing labels for the </a:t>
            </a:r>
            <a:r>
              <a:rPr lang="en">
                <a:solidFill>
                  <a:srgbClr val="333333"/>
                </a:solidFill>
              </a:rPr>
              <a:t>recommendation </a:t>
            </a:r>
            <a:r>
              <a:rPr lang="en"/>
              <a:t>engine.</a:t>
            </a:r>
            <a:endParaRPr/>
          </a:p>
          <a:p>
            <a:pPr marL="457200" lvl="0" indent="-311150" algn="l" rtl="0">
              <a:lnSpc>
                <a:spcPct val="200000"/>
              </a:lnSpc>
              <a:spcBef>
                <a:spcPts val="0"/>
              </a:spcBef>
              <a:spcAft>
                <a:spcPts val="0"/>
              </a:spcAft>
              <a:buSzPts val="1300"/>
              <a:buChar char="●"/>
            </a:pPr>
            <a:r>
              <a:rPr lang="en"/>
              <a:t>Identify the best solutions for each questions.</a:t>
            </a:r>
            <a:endParaRPr/>
          </a:p>
          <a:p>
            <a:pPr marL="457200" lvl="0" indent="-311150" algn="l" rtl="0">
              <a:lnSpc>
                <a:spcPct val="200000"/>
              </a:lnSpc>
              <a:spcBef>
                <a:spcPts val="0"/>
              </a:spcBef>
              <a:spcAft>
                <a:spcPts val="0"/>
              </a:spcAft>
              <a:buSzPts val="1300"/>
              <a:buChar char="●"/>
            </a:pPr>
            <a:r>
              <a:rPr lang="en"/>
              <a:t>Detect similar questions.</a:t>
            </a:r>
            <a:endParaRPr/>
          </a:p>
          <a:p>
            <a:pPr marL="457200" lvl="0" indent="-311150" algn="l" rtl="0">
              <a:lnSpc>
                <a:spcPct val="200000"/>
              </a:lnSpc>
              <a:spcBef>
                <a:spcPts val="0"/>
              </a:spcBef>
              <a:spcAft>
                <a:spcPts val="0"/>
              </a:spcAft>
              <a:buSzPts val="1300"/>
              <a:buChar char="●"/>
            </a:pPr>
            <a:r>
              <a:rPr lang="en"/>
              <a:t>Detect similar solutions.</a:t>
            </a:r>
            <a:endParaRPr/>
          </a:p>
          <a:p>
            <a:pPr marL="457200" lvl="0" indent="-311150" algn="l" rtl="0">
              <a:lnSpc>
                <a:spcPct val="200000"/>
              </a:lnSpc>
              <a:spcBef>
                <a:spcPts val="0"/>
              </a:spcBef>
              <a:spcAft>
                <a:spcPts val="0"/>
              </a:spcAft>
              <a:buSzPts val="1300"/>
              <a:buChar char="●"/>
            </a:pPr>
            <a:r>
              <a:rPr lang="en"/>
              <a:t>Detect opposing solutions.</a:t>
            </a:r>
            <a:endParaRPr/>
          </a:p>
          <a:p>
            <a:pPr marL="457200" lvl="0" indent="0" algn="l" rtl="0">
              <a:lnSpc>
                <a:spcPct val="150000"/>
              </a:lnSpc>
              <a:spcBef>
                <a:spcPts val="1200"/>
              </a:spcBef>
              <a:spcAft>
                <a:spcPts val="1200"/>
              </a:spcAft>
              <a:buSzPts val="13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Obstacles</a:t>
            </a:r>
            <a:endParaRPr/>
          </a:p>
        </p:txBody>
      </p:sp>
      <p:sp>
        <p:nvSpPr>
          <p:cNvPr id="333" name="Google Shape;333;p8"/>
          <p:cNvSpPr txBox="1">
            <a:spLocks noGrp="1"/>
          </p:cNvSpPr>
          <p:nvPr>
            <p:ph type="body" idx="1"/>
          </p:nvPr>
        </p:nvSpPr>
        <p:spPr>
          <a:xfrm>
            <a:off x="1303800" y="1544450"/>
            <a:ext cx="7297500" cy="3339900"/>
          </a:xfrm>
          <a:prstGeom prst="rect">
            <a:avLst/>
          </a:prstGeom>
          <a:noFill/>
          <a:ln>
            <a:noFill/>
          </a:ln>
        </p:spPr>
        <p:txBody>
          <a:bodyPr spcFirstLastPara="1" wrap="square" lIns="91425" tIns="91425" rIns="91425" bIns="91425" anchor="t" anchorCtr="0">
            <a:normAutofit lnSpcReduction="20000"/>
          </a:bodyPr>
          <a:lstStyle/>
          <a:p>
            <a:pPr marL="457200" lvl="0" indent="-311150" algn="l" rtl="0">
              <a:lnSpc>
                <a:spcPct val="200000"/>
              </a:lnSpc>
              <a:spcBef>
                <a:spcPts val="0"/>
              </a:spcBef>
              <a:spcAft>
                <a:spcPts val="0"/>
              </a:spcAft>
              <a:buSzPts val="1300"/>
              <a:buChar char="●"/>
            </a:pPr>
            <a:r>
              <a:rPr lang="en" u="sng"/>
              <a:t>Motivation:</a:t>
            </a:r>
            <a:r>
              <a:rPr lang="en"/>
              <a:t> We need to make sure that enough data is provided by the students (the crowd. In order to do so, we’ll request students to upload solutions and/or rate some number of random solutions to grant them access of all solutions in our site.                               </a:t>
            </a:r>
            <a:endParaRPr/>
          </a:p>
          <a:p>
            <a:pPr marL="457200" lvl="0" indent="-311150" algn="l" rtl="0">
              <a:lnSpc>
                <a:spcPct val="200000"/>
              </a:lnSpc>
              <a:spcBef>
                <a:spcPts val="0"/>
              </a:spcBef>
              <a:spcAft>
                <a:spcPts val="0"/>
              </a:spcAft>
              <a:buSzPts val="1300"/>
              <a:buChar char="●"/>
            </a:pPr>
            <a:r>
              <a:rPr lang="en"/>
              <a:t> </a:t>
            </a:r>
            <a:r>
              <a:rPr lang="en" u="sng"/>
              <a:t>Quality of Solutions:</a:t>
            </a:r>
            <a:r>
              <a:rPr lang="en"/>
              <a:t> We need to motivate high quality solutions. So students  that uploaded high rated solutions will receive a rank and will be given awards (gamification). Each user will have a ranking, a higher rank will give more possibilities in the website.</a:t>
            </a:r>
            <a:endParaRPr/>
          </a:p>
          <a:p>
            <a:pPr marL="457200" lvl="0" indent="-311150" algn="l" rtl="0">
              <a:lnSpc>
                <a:spcPct val="200000"/>
              </a:lnSpc>
              <a:spcBef>
                <a:spcPts val="0"/>
              </a:spcBef>
              <a:spcAft>
                <a:spcPts val="0"/>
              </a:spcAft>
              <a:buSzPts val="1300"/>
              <a:buChar char="●"/>
            </a:pPr>
            <a:r>
              <a:rPr lang="en" u="sng"/>
              <a:t>Spammers:</a:t>
            </a:r>
            <a:r>
              <a:rPr lang="en"/>
              <a:t>  Student can contribute non-valuable data just to use the website, so we need to detect and block non relevant data.  We’ll allow students to report spam solutions. Low ranked users have higher risk to be spammers.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Assumptions</a:t>
            </a:r>
            <a:endParaRPr/>
          </a:p>
        </p:txBody>
      </p:sp>
      <p:sp>
        <p:nvSpPr>
          <p:cNvPr id="339" name="Google Shape;339;p9"/>
          <p:cNvSpPr txBox="1">
            <a:spLocks noGrp="1"/>
          </p:cNvSpPr>
          <p:nvPr>
            <p:ph type="body" idx="1"/>
          </p:nvPr>
        </p:nvSpPr>
        <p:spPr>
          <a:xfrm>
            <a:off x="1142675" y="1597875"/>
            <a:ext cx="7030500" cy="2541600"/>
          </a:xfrm>
          <a:prstGeom prst="rect">
            <a:avLst/>
          </a:prstGeom>
          <a:noFill/>
          <a:ln>
            <a:noFill/>
          </a:ln>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Char char="●"/>
            </a:pPr>
            <a:r>
              <a:rPr lang="en" sz="1400"/>
              <a:t>Exams and all the administrative data about the courses are provided by the university.</a:t>
            </a:r>
            <a:endParaRPr sz="1400"/>
          </a:p>
          <a:p>
            <a:pPr marL="457200" lvl="0" indent="-317500" algn="l" rtl="0">
              <a:lnSpc>
                <a:spcPct val="200000"/>
              </a:lnSpc>
              <a:spcBef>
                <a:spcPts val="0"/>
              </a:spcBef>
              <a:spcAft>
                <a:spcPts val="0"/>
              </a:spcAft>
              <a:buSzPts val="1400"/>
              <a:buChar char="●"/>
            </a:pPr>
            <a:r>
              <a:rPr lang="en" sz="1400"/>
              <a:t>In general, labels and grades given by the crowd will be reliable.</a:t>
            </a:r>
            <a:endParaRPr sz="1400"/>
          </a:p>
          <a:p>
            <a:pPr marL="457200" lvl="0" indent="-317500" algn="l" rtl="0">
              <a:lnSpc>
                <a:spcPct val="200000"/>
              </a:lnSpc>
              <a:spcBef>
                <a:spcPts val="0"/>
              </a:spcBef>
              <a:spcAft>
                <a:spcPts val="0"/>
              </a:spcAft>
              <a:buSzPts val="1400"/>
              <a:buChar char="●"/>
            </a:pPr>
            <a:r>
              <a:rPr lang="en" sz="1400"/>
              <a:t>The site will be designed based on TAU, but can be adjusted to other institutes.</a:t>
            </a:r>
            <a:endParaRPr sz="1600">
              <a:latin typeface="Arial"/>
              <a:ea typeface="Arial"/>
              <a:cs typeface="Arial"/>
              <a:sym typeface="Arial"/>
            </a:endParaRPr>
          </a:p>
          <a:p>
            <a:pPr marL="0" lvl="0" indent="0" algn="l" rtl="0">
              <a:lnSpc>
                <a:spcPct val="115000"/>
              </a:lnSpc>
              <a:spcBef>
                <a:spcPts val="0"/>
              </a:spcBef>
              <a:spcAft>
                <a:spcPts val="1200"/>
              </a:spcAft>
              <a:buSzPts val="1300"/>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660</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Aladin</vt:lpstr>
      <vt:lpstr>Source Code Pro</vt:lpstr>
      <vt:lpstr>Maven Pro</vt:lpstr>
      <vt:lpstr>Arial</vt:lpstr>
      <vt:lpstr>Nunito</vt:lpstr>
      <vt:lpstr>Momentum</vt:lpstr>
      <vt:lpstr>WeSolve</vt:lpstr>
      <vt:lpstr>The Main Idea</vt:lpstr>
      <vt:lpstr>Why we chose this idea</vt:lpstr>
      <vt:lpstr>Crowdsourcing notions @ WeSolve</vt:lpstr>
      <vt:lpstr>Features @ WeSolve</vt:lpstr>
      <vt:lpstr>Optional features @ WeSolve</vt:lpstr>
      <vt:lpstr>Challenges</vt:lpstr>
      <vt:lpstr>Obstacles</vt:lpstr>
      <vt:lpstr>Assumptions</vt:lpstr>
      <vt:lpstr>Technology &amp; Architecture</vt:lpstr>
      <vt:lpstr>Workplan</vt:lpstr>
      <vt:lpstr>Portfolio samples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WeSolve</dc:title>
  <cp:lastModifiedBy>Nir Swartz</cp:lastModifiedBy>
  <cp:revision>1</cp:revision>
  <dcterms:modified xsi:type="dcterms:W3CDTF">2022-06-03T15:14:55Z</dcterms:modified>
</cp:coreProperties>
</file>