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73" r:id="rId3"/>
    <p:sldId id="257" r:id="rId4"/>
    <p:sldId id="258" r:id="rId5"/>
    <p:sldId id="259" r:id="rId6"/>
    <p:sldId id="260" r:id="rId7"/>
    <p:sldId id="261" r:id="rId8"/>
    <p:sldId id="268" r:id="rId9"/>
    <p:sldId id="262" r:id="rId10"/>
    <p:sldId id="269" r:id="rId11"/>
    <p:sldId id="263" r:id="rId12"/>
    <p:sldId id="271" r:id="rId13"/>
    <p:sldId id="265" r:id="rId14"/>
    <p:sldId id="270" r:id="rId15"/>
    <p:sldId id="266" r:id="rId16"/>
    <p:sldId id="272"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1698" y="56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68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142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28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650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730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072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081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0137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5914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18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0144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Uber Data Analytics Project</a:t>
            </a:r>
          </a:p>
        </p:txBody>
      </p:sp>
      <p:sp>
        <p:nvSpPr>
          <p:cNvPr id="3" name="Subtitle 2"/>
          <p:cNvSpPr>
            <a:spLocks noGrp="1"/>
          </p:cNvSpPr>
          <p:nvPr>
            <p:ph type="subTitle" idx="1"/>
          </p:nvPr>
        </p:nvSpPr>
        <p:spPr/>
        <p:txBody>
          <a:bodyPr/>
          <a:lstStyle/>
          <a:p>
            <a:r>
              <a:rPr lang="en-US" dirty="0"/>
              <a:t>Hari Charan V</a:t>
            </a:r>
            <a:br>
              <a:rPr lang="en-US" dirty="0"/>
            </a:br>
            <a:r>
              <a:rPr lang="en-US" dirty="0" err="1"/>
              <a:t>V</a:t>
            </a:r>
            <a:r>
              <a:rPr lang="en-US" dirty="0"/>
              <a:t>. </a:t>
            </a:r>
            <a:r>
              <a:rPr lang="en-US" dirty="0" err="1"/>
              <a:t>Niranjhani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B2A0A8-4DB2-BDD0-0DE6-9A77F4C19F3C}"/>
              </a:ext>
            </a:extLst>
          </p:cNvPr>
          <p:cNvPicPr>
            <a:picLocks noChangeAspect="1"/>
          </p:cNvPicPr>
          <p:nvPr/>
        </p:nvPicPr>
        <p:blipFill>
          <a:blip r:embed="rId2"/>
          <a:stretch>
            <a:fillRect/>
          </a:stretch>
        </p:blipFill>
        <p:spPr>
          <a:xfrm>
            <a:off x="0" y="1803330"/>
            <a:ext cx="9144000" cy="3251340"/>
          </a:xfrm>
          <a:prstGeom prst="rect">
            <a:avLst/>
          </a:prstGeom>
        </p:spPr>
      </p:pic>
    </p:spTree>
    <p:extLst>
      <p:ext uri="{BB962C8B-B14F-4D97-AF65-F5344CB8AC3E}">
        <p14:creationId xmlns:p14="http://schemas.microsoft.com/office/powerpoint/2010/main" val="193850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Trip Purpose Distribution</a:t>
            </a:r>
          </a:p>
        </p:txBody>
      </p:sp>
      <p:sp>
        <p:nvSpPr>
          <p:cNvPr id="3" name="Content Placeholder 2"/>
          <p:cNvSpPr>
            <a:spLocks noGrp="1"/>
          </p:cNvSpPr>
          <p:nvPr>
            <p:ph idx="1"/>
          </p:nvPr>
        </p:nvSpPr>
        <p:spPr/>
        <p:txBody>
          <a:bodyPr/>
          <a:lstStyle/>
          <a:p>
            <a:r>
              <a:rPr dirty="0"/>
              <a:t>Bar chart shows count of trips for each purpose</a:t>
            </a:r>
          </a:p>
          <a:p>
            <a:r>
              <a:rPr dirty="0"/>
              <a:t>Common purposes: Meeting,</a:t>
            </a:r>
            <a:r>
              <a:rPr lang="en-US" dirty="0"/>
              <a:t> Meal,</a:t>
            </a:r>
            <a:r>
              <a:rPr dirty="0"/>
              <a:t> Errand, Customer Visit, etc.</a:t>
            </a:r>
          </a:p>
        </p:txBody>
      </p:sp>
      <p:pic>
        <p:nvPicPr>
          <p:cNvPr id="5" name="Picture 4">
            <a:extLst>
              <a:ext uri="{FF2B5EF4-FFF2-40B4-BE49-F238E27FC236}">
                <a16:creationId xmlns:a16="http://schemas.microsoft.com/office/drawing/2014/main" id="{15A5D936-0EA9-7E92-8ADC-BFEB93A2591A}"/>
              </a:ext>
            </a:extLst>
          </p:cNvPr>
          <p:cNvPicPr>
            <a:picLocks noChangeAspect="1"/>
          </p:cNvPicPr>
          <p:nvPr/>
        </p:nvPicPr>
        <p:blipFill>
          <a:blip r:embed="rId2"/>
          <a:srcRect l="746"/>
          <a:stretch/>
        </p:blipFill>
        <p:spPr>
          <a:xfrm>
            <a:off x="1270591" y="3331667"/>
            <a:ext cx="6182831" cy="33202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8CBD43-7AD4-3A72-8785-B865803D88DD}"/>
              </a:ext>
            </a:extLst>
          </p:cNvPr>
          <p:cNvPicPr>
            <a:picLocks noChangeAspect="1"/>
          </p:cNvPicPr>
          <p:nvPr/>
        </p:nvPicPr>
        <p:blipFill>
          <a:blip r:embed="rId2"/>
          <a:stretch>
            <a:fillRect/>
          </a:stretch>
        </p:blipFill>
        <p:spPr>
          <a:xfrm>
            <a:off x="0" y="2325205"/>
            <a:ext cx="9144000" cy="2207589"/>
          </a:xfrm>
          <a:prstGeom prst="rect">
            <a:avLst/>
          </a:prstGeom>
        </p:spPr>
      </p:pic>
    </p:spTree>
    <p:extLst>
      <p:ext uri="{BB962C8B-B14F-4D97-AF65-F5344CB8AC3E}">
        <p14:creationId xmlns:p14="http://schemas.microsoft.com/office/powerpoint/2010/main" val="354776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Trip Category</a:t>
            </a:r>
          </a:p>
        </p:txBody>
      </p:sp>
      <p:sp>
        <p:nvSpPr>
          <p:cNvPr id="3" name="Content Placeholder 2"/>
          <p:cNvSpPr>
            <a:spLocks noGrp="1"/>
          </p:cNvSpPr>
          <p:nvPr>
            <p:ph idx="1"/>
          </p:nvPr>
        </p:nvSpPr>
        <p:spPr/>
        <p:txBody>
          <a:bodyPr/>
          <a:lstStyle/>
          <a:p>
            <a:r>
              <a:t>Bar chart compares Business vs Personal trips</a:t>
            </a:r>
          </a:p>
          <a:p>
            <a:r>
              <a:t>Most trips are categorized as Business</a:t>
            </a:r>
          </a:p>
        </p:txBody>
      </p:sp>
      <p:pic>
        <p:nvPicPr>
          <p:cNvPr id="5" name="Picture 4">
            <a:extLst>
              <a:ext uri="{FF2B5EF4-FFF2-40B4-BE49-F238E27FC236}">
                <a16:creationId xmlns:a16="http://schemas.microsoft.com/office/drawing/2014/main" id="{E1AF4B8F-B14B-B103-775F-CE7AF334F6D7}"/>
              </a:ext>
            </a:extLst>
          </p:cNvPr>
          <p:cNvPicPr>
            <a:picLocks noChangeAspect="1"/>
          </p:cNvPicPr>
          <p:nvPr/>
        </p:nvPicPr>
        <p:blipFill>
          <a:blip r:embed="rId2"/>
          <a:srcRect l="1201" r="-1"/>
          <a:stretch/>
        </p:blipFill>
        <p:spPr>
          <a:xfrm>
            <a:off x="1844749" y="3271149"/>
            <a:ext cx="5199932" cy="34287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4BB56-0EC7-582E-A30D-AEC278C0B3A2}"/>
              </a:ext>
            </a:extLst>
          </p:cNvPr>
          <p:cNvPicPr>
            <a:picLocks noChangeAspect="1"/>
          </p:cNvPicPr>
          <p:nvPr/>
        </p:nvPicPr>
        <p:blipFill>
          <a:blip r:embed="rId2"/>
          <a:stretch>
            <a:fillRect/>
          </a:stretch>
        </p:blipFill>
        <p:spPr>
          <a:xfrm>
            <a:off x="794810" y="2009577"/>
            <a:ext cx="7554379" cy="2838846"/>
          </a:xfrm>
          <a:prstGeom prst="rect">
            <a:avLst/>
          </a:prstGeom>
        </p:spPr>
      </p:pic>
    </p:spTree>
    <p:extLst>
      <p:ext uri="{BB962C8B-B14F-4D97-AF65-F5344CB8AC3E}">
        <p14:creationId xmlns:p14="http://schemas.microsoft.com/office/powerpoint/2010/main" val="80832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Average Distance by Purpose</a:t>
            </a:r>
          </a:p>
        </p:txBody>
      </p:sp>
      <p:sp>
        <p:nvSpPr>
          <p:cNvPr id="3" name="Content Placeholder 2"/>
          <p:cNvSpPr>
            <a:spLocks noGrp="1"/>
          </p:cNvSpPr>
          <p:nvPr>
            <p:ph idx="1"/>
          </p:nvPr>
        </p:nvSpPr>
        <p:spPr/>
        <p:txBody>
          <a:bodyPr/>
          <a:lstStyle/>
          <a:p>
            <a:r>
              <a:t>Shows average MILES per PURPOSE</a:t>
            </a:r>
          </a:p>
          <a:p>
            <a:r>
              <a:t>Helps understand trip length patterns</a:t>
            </a:r>
          </a:p>
        </p:txBody>
      </p:sp>
      <p:pic>
        <p:nvPicPr>
          <p:cNvPr id="5" name="Picture 4">
            <a:extLst>
              <a:ext uri="{FF2B5EF4-FFF2-40B4-BE49-F238E27FC236}">
                <a16:creationId xmlns:a16="http://schemas.microsoft.com/office/drawing/2014/main" id="{652D6BFD-F322-B402-B9AE-B8D394E27ADB}"/>
              </a:ext>
            </a:extLst>
          </p:cNvPr>
          <p:cNvPicPr>
            <a:picLocks noChangeAspect="1"/>
          </p:cNvPicPr>
          <p:nvPr/>
        </p:nvPicPr>
        <p:blipFill>
          <a:blip r:embed="rId2"/>
          <a:stretch>
            <a:fillRect/>
          </a:stretch>
        </p:blipFill>
        <p:spPr>
          <a:xfrm>
            <a:off x="986781" y="3079772"/>
            <a:ext cx="6852684" cy="37028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79884-DA8A-78E5-6609-7706B4C8C0FA}"/>
              </a:ext>
            </a:extLst>
          </p:cNvPr>
          <p:cNvPicPr>
            <a:picLocks noChangeAspect="1"/>
          </p:cNvPicPr>
          <p:nvPr/>
        </p:nvPicPr>
        <p:blipFill>
          <a:blip r:embed="rId2"/>
          <a:stretch>
            <a:fillRect/>
          </a:stretch>
        </p:blipFill>
        <p:spPr>
          <a:xfrm>
            <a:off x="0" y="2172209"/>
            <a:ext cx="9144000" cy="2513581"/>
          </a:xfrm>
          <a:prstGeom prst="rect">
            <a:avLst/>
          </a:prstGeom>
        </p:spPr>
      </p:pic>
    </p:spTree>
    <p:extLst>
      <p:ext uri="{BB962C8B-B14F-4D97-AF65-F5344CB8AC3E}">
        <p14:creationId xmlns:p14="http://schemas.microsoft.com/office/powerpoint/2010/main" val="38916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a:xfrm>
            <a:off x="768096" y="1860605"/>
            <a:ext cx="7466820" cy="4736897"/>
          </a:xfrm>
        </p:spPr>
        <p:txBody>
          <a:bodyPr>
            <a:normAutofit lnSpcReduction="10000"/>
          </a:bodyPr>
          <a:lstStyle/>
          <a:p>
            <a:r>
              <a:rPr lang="en-US" dirty="0"/>
              <a:t>📈 </a:t>
            </a:r>
            <a:r>
              <a:rPr lang="en-US" b="1" dirty="0"/>
              <a:t>Trip Frequency Over Time:</a:t>
            </a:r>
            <a:br>
              <a:rPr lang="en-US" dirty="0"/>
            </a:br>
            <a:r>
              <a:rPr lang="en-US" dirty="0"/>
              <a:t>Most trips occurred during specific dates, indicating peak travel periods—valuable for scheduling optimization.</a:t>
            </a:r>
          </a:p>
          <a:p>
            <a:r>
              <a:rPr lang="en-US" dirty="0"/>
              <a:t>📍 </a:t>
            </a:r>
            <a:r>
              <a:rPr lang="en-US" b="1" dirty="0"/>
              <a:t>Common Locations:</a:t>
            </a:r>
            <a:br>
              <a:rPr lang="en-US" dirty="0"/>
            </a:br>
            <a:r>
              <a:rPr lang="en-US" dirty="0"/>
              <a:t>Repeated pickup and drop-off points show key business zones or operational hubs.</a:t>
            </a:r>
          </a:p>
          <a:p>
            <a:r>
              <a:rPr lang="en-US" dirty="0"/>
              <a:t>🎯 </a:t>
            </a:r>
            <a:r>
              <a:rPr lang="en-US" b="1" dirty="0"/>
              <a:t>Trip Purpose Analysis:</a:t>
            </a:r>
            <a:br>
              <a:rPr lang="en-US" dirty="0"/>
            </a:br>
            <a:r>
              <a:rPr lang="en-US" dirty="0"/>
              <a:t>Majority of trips are for </a:t>
            </a:r>
            <a:r>
              <a:rPr lang="en-US" b="1" dirty="0"/>
              <a:t>Business</a:t>
            </a:r>
            <a:r>
              <a:rPr lang="en-US" dirty="0"/>
              <a:t> purposes like Meetings, Errands, and Customer Visits. "Unknown" entries indicate areas for improved data logging.</a:t>
            </a:r>
          </a:p>
          <a:p>
            <a:r>
              <a:rPr lang="en-US" dirty="0"/>
              <a:t>🕒 </a:t>
            </a:r>
            <a:r>
              <a:rPr lang="en-US" b="1" dirty="0"/>
              <a:t>Time-based Usage:</a:t>
            </a:r>
            <a:br>
              <a:rPr lang="en-US" dirty="0"/>
            </a:br>
            <a:r>
              <a:rPr lang="en-US" dirty="0"/>
              <a:t>Most rides happen during working hours, suggesting travel aligns with professional schedules.</a:t>
            </a:r>
          </a:p>
          <a:p>
            <a:r>
              <a:rPr lang="en-US" dirty="0"/>
              <a:t>🚘 </a:t>
            </a:r>
            <a:r>
              <a:rPr lang="en-US" b="1" dirty="0"/>
              <a:t>Distance by Purpose:</a:t>
            </a:r>
            <a:br>
              <a:rPr lang="en-US" dirty="0"/>
            </a:br>
            <a:r>
              <a:rPr lang="en-US" dirty="0"/>
              <a:t>Longest trips are associated with </a:t>
            </a:r>
            <a:r>
              <a:rPr lang="en-US" b="1" dirty="0"/>
              <a:t>Customer Visits</a:t>
            </a:r>
            <a:r>
              <a:rPr lang="en-US" dirty="0"/>
              <a:t> and </a:t>
            </a:r>
            <a:r>
              <a:rPr lang="en-US" b="1" dirty="0"/>
              <a:t>Temporary Sites</a:t>
            </a:r>
            <a:r>
              <a:rPr lang="en-US" dirty="0"/>
              <a:t>, while shorter ones are for </a:t>
            </a:r>
            <a:r>
              <a:rPr lang="en-US" b="1" dirty="0"/>
              <a:t>Meetings</a:t>
            </a:r>
            <a:r>
              <a:rPr lang="en-US" dirty="0"/>
              <a:t> or </a:t>
            </a:r>
            <a:r>
              <a:rPr lang="en-US" b="1" dirty="0"/>
              <a:t>Errands</a:t>
            </a:r>
            <a:r>
              <a:rPr lang="en-US"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9025-36ED-1355-C3AC-89524B7858C6}"/>
              </a:ext>
            </a:extLst>
          </p:cNvPr>
          <p:cNvSpPr>
            <a:spLocks noGrp="1"/>
          </p:cNvSpPr>
          <p:nvPr>
            <p:ph type="title"/>
          </p:nvPr>
        </p:nvSpPr>
        <p:spPr/>
        <p:txBody>
          <a:bodyPr/>
          <a:lstStyle/>
          <a:p>
            <a:r>
              <a:rPr lang="en-IN" dirty="0"/>
              <a:t>Introduction</a:t>
            </a:r>
          </a:p>
        </p:txBody>
      </p:sp>
      <p:sp>
        <p:nvSpPr>
          <p:cNvPr id="4" name="Rectangle 1">
            <a:extLst>
              <a:ext uri="{FF2B5EF4-FFF2-40B4-BE49-F238E27FC236}">
                <a16:creationId xmlns:a16="http://schemas.microsoft.com/office/drawing/2014/main" id="{218CAD3F-05E1-15F6-7EA0-B1FD7BA61D29}"/>
              </a:ext>
            </a:extLst>
          </p:cNvPr>
          <p:cNvSpPr>
            <a:spLocks noGrp="1" noChangeArrowheads="1"/>
          </p:cNvSpPr>
          <p:nvPr>
            <p:ph idx="1"/>
          </p:nvPr>
        </p:nvSpPr>
        <p:spPr bwMode="auto">
          <a:xfrm>
            <a:off x="702782" y="2282639"/>
            <a:ext cx="7940475" cy="23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Uber, generates vast amounts of data from its platform. Analyzing this data can provide valuable insights into ride patterns, user behavior, and operational efficiency. This analysis can help Uber optimize its services, improve customer experience, and inform business decisions.</a:t>
            </a:r>
          </a:p>
        </p:txBody>
      </p:sp>
    </p:spTree>
    <p:extLst>
      <p:ext uri="{BB962C8B-B14F-4D97-AF65-F5344CB8AC3E}">
        <p14:creationId xmlns:p14="http://schemas.microsoft.com/office/powerpoint/2010/main" val="348861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Libraries Used</a:t>
            </a:r>
          </a:p>
        </p:txBody>
      </p:sp>
      <p:sp>
        <p:nvSpPr>
          <p:cNvPr id="3" name="Content Placeholder 2"/>
          <p:cNvSpPr>
            <a:spLocks noGrp="1"/>
          </p:cNvSpPr>
          <p:nvPr>
            <p:ph idx="1"/>
          </p:nvPr>
        </p:nvSpPr>
        <p:spPr/>
        <p:txBody>
          <a:bodyPr/>
          <a:lstStyle/>
          <a:p>
            <a:r>
              <a:t>pandas – for data processing</a:t>
            </a:r>
          </a:p>
          <a:p>
            <a:r>
              <a:t>numpy – for numerical operations</a:t>
            </a:r>
          </a:p>
          <a:p>
            <a:r>
              <a:t>matplotlib – for plotting</a:t>
            </a:r>
          </a:p>
          <a:p>
            <a:r>
              <a:t>seaborn – for advanced visualizations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Information</a:t>
            </a:r>
          </a:p>
        </p:txBody>
      </p:sp>
      <p:sp>
        <p:nvSpPr>
          <p:cNvPr id="3" name="Content Placeholder 2"/>
          <p:cNvSpPr>
            <a:spLocks noGrp="1"/>
          </p:cNvSpPr>
          <p:nvPr>
            <p:ph idx="1"/>
          </p:nvPr>
        </p:nvSpPr>
        <p:spPr/>
        <p:txBody>
          <a:bodyPr/>
          <a:lstStyle/>
          <a:p>
            <a:r>
              <a:t>File: UberDataset.csv</a:t>
            </a:r>
          </a:p>
          <a:p>
            <a:r>
              <a:t>Rows: 1156 | Columns: 7</a:t>
            </a:r>
          </a:p>
          <a:p>
            <a:r>
              <a:t>Columns: START_DATE, END_DATE, CATEGORY, START, STOP, MILES, PURPOSE</a:t>
            </a:r>
          </a:p>
        </p:txBody>
      </p:sp>
      <p:pic>
        <p:nvPicPr>
          <p:cNvPr id="5" name="Picture 4">
            <a:extLst>
              <a:ext uri="{FF2B5EF4-FFF2-40B4-BE49-F238E27FC236}">
                <a16:creationId xmlns:a16="http://schemas.microsoft.com/office/drawing/2014/main" id="{B6238BAB-EEFF-DC21-0212-3CC1A21FD6C7}"/>
              </a:ext>
            </a:extLst>
          </p:cNvPr>
          <p:cNvPicPr>
            <a:picLocks noChangeAspect="1"/>
          </p:cNvPicPr>
          <p:nvPr/>
        </p:nvPicPr>
        <p:blipFill>
          <a:blip r:embed="rId2"/>
          <a:stretch>
            <a:fillRect/>
          </a:stretch>
        </p:blipFill>
        <p:spPr>
          <a:xfrm>
            <a:off x="2381924" y="3838354"/>
            <a:ext cx="3375606" cy="30323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Cleaning Steps</a:t>
            </a:r>
          </a:p>
        </p:txBody>
      </p:sp>
      <p:sp>
        <p:nvSpPr>
          <p:cNvPr id="3" name="Content Placeholder 2"/>
          <p:cNvSpPr>
            <a:spLocks noGrp="1"/>
          </p:cNvSpPr>
          <p:nvPr>
            <p:ph idx="1"/>
          </p:nvPr>
        </p:nvSpPr>
        <p:spPr/>
        <p:txBody>
          <a:bodyPr/>
          <a:lstStyle/>
          <a:p>
            <a:r>
              <a:rPr dirty="0"/>
              <a:t>Converted START_DATE and END_DATE to datetime</a:t>
            </a:r>
          </a:p>
          <a:p>
            <a:r>
              <a:rPr dirty="0"/>
              <a:t>Dropped rows with missing START or STOP locations</a:t>
            </a:r>
          </a:p>
          <a:p>
            <a:r>
              <a:rPr dirty="0"/>
              <a:t>Filled missing PURPOSE values with 'Unknown'</a:t>
            </a:r>
          </a:p>
        </p:txBody>
      </p:sp>
      <p:pic>
        <p:nvPicPr>
          <p:cNvPr id="8" name="Picture 7">
            <a:extLst>
              <a:ext uri="{FF2B5EF4-FFF2-40B4-BE49-F238E27FC236}">
                <a16:creationId xmlns:a16="http://schemas.microsoft.com/office/drawing/2014/main" id="{3B48008E-CD2B-68C9-26A2-244728F628CD}"/>
              </a:ext>
            </a:extLst>
          </p:cNvPr>
          <p:cNvPicPr>
            <a:picLocks noChangeAspect="1"/>
          </p:cNvPicPr>
          <p:nvPr/>
        </p:nvPicPr>
        <p:blipFill>
          <a:blip r:embed="rId2"/>
          <a:stretch>
            <a:fillRect/>
          </a:stretch>
        </p:blipFill>
        <p:spPr>
          <a:xfrm>
            <a:off x="-182" y="3992677"/>
            <a:ext cx="9144000" cy="15609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Date Column Creation</a:t>
            </a:r>
          </a:p>
        </p:txBody>
      </p:sp>
      <p:sp>
        <p:nvSpPr>
          <p:cNvPr id="3" name="Content Placeholder 2"/>
          <p:cNvSpPr>
            <a:spLocks noGrp="1"/>
          </p:cNvSpPr>
          <p:nvPr>
            <p:ph idx="1"/>
          </p:nvPr>
        </p:nvSpPr>
        <p:spPr/>
        <p:txBody>
          <a:bodyPr/>
          <a:lstStyle/>
          <a:p>
            <a:r>
              <a:t>Extracted date from START_DATE</a:t>
            </a:r>
          </a:p>
          <a:p>
            <a:r>
              <a:t>Created new column DATE for daily trend analysis</a:t>
            </a:r>
          </a:p>
        </p:txBody>
      </p:sp>
      <p:pic>
        <p:nvPicPr>
          <p:cNvPr id="5" name="Picture 4">
            <a:extLst>
              <a:ext uri="{FF2B5EF4-FFF2-40B4-BE49-F238E27FC236}">
                <a16:creationId xmlns:a16="http://schemas.microsoft.com/office/drawing/2014/main" id="{EF3E0145-6770-1E1E-B481-861543110F6A}"/>
              </a:ext>
            </a:extLst>
          </p:cNvPr>
          <p:cNvPicPr>
            <a:picLocks noChangeAspect="1"/>
          </p:cNvPicPr>
          <p:nvPr/>
        </p:nvPicPr>
        <p:blipFill>
          <a:blip r:embed="rId2"/>
          <a:stretch>
            <a:fillRect/>
          </a:stretch>
        </p:blipFill>
        <p:spPr>
          <a:xfrm>
            <a:off x="893762" y="3716783"/>
            <a:ext cx="6878010" cy="1019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Trips Over Time</a:t>
            </a:r>
          </a:p>
        </p:txBody>
      </p:sp>
      <p:sp>
        <p:nvSpPr>
          <p:cNvPr id="3" name="Content Placeholder 2"/>
          <p:cNvSpPr>
            <a:spLocks noGrp="1"/>
          </p:cNvSpPr>
          <p:nvPr>
            <p:ph idx="1"/>
          </p:nvPr>
        </p:nvSpPr>
        <p:spPr/>
        <p:txBody>
          <a:bodyPr/>
          <a:lstStyle/>
          <a:p>
            <a:r>
              <a:rPr dirty="0"/>
              <a:t>Line plot shows daily number of trips</a:t>
            </a:r>
          </a:p>
          <a:p>
            <a:r>
              <a:rPr dirty="0"/>
              <a:t>Highlights usage patterns and trends</a:t>
            </a:r>
          </a:p>
        </p:txBody>
      </p:sp>
      <p:pic>
        <p:nvPicPr>
          <p:cNvPr id="9" name="Picture 8">
            <a:extLst>
              <a:ext uri="{FF2B5EF4-FFF2-40B4-BE49-F238E27FC236}">
                <a16:creationId xmlns:a16="http://schemas.microsoft.com/office/drawing/2014/main" id="{0B34BCE3-2B03-2EE0-70F2-6DB191436CD7}"/>
              </a:ext>
            </a:extLst>
          </p:cNvPr>
          <p:cNvPicPr>
            <a:picLocks noChangeAspect="1"/>
          </p:cNvPicPr>
          <p:nvPr/>
        </p:nvPicPr>
        <p:blipFill>
          <a:blip r:embed="rId2"/>
          <a:stretch>
            <a:fillRect/>
          </a:stretch>
        </p:blipFill>
        <p:spPr>
          <a:xfrm>
            <a:off x="1085850" y="3310637"/>
            <a:ext cx="6043280" cy="35473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40E5F5-EBE1-55E3-82F0-52711004EB24}"/>
              </a:ext>
            </a:extLst>
          </p:cNvPr>
          <p:cNvPicPr>
            <a:picLocks noChangeAspect="1"/>
          </p:cNvPicPr>
          <p:nvPr/>
        </p:nvPicPr>
        <p:blipFill>
          <a:blip r:embed="rId2"/>
          <a:stretch>
            <a:fillRect/>
          </a:stretch>
        </p:blipFill>
        <p:spPr>
          <a:xfrm>
            <a:off x="0" y="2188415"/>
            <a:ext cx="9144000" cy="2481170"/>
          </a:xfrm>
          <a:prstGeom prst="rect">
            <a:avLst/>
          </a:prstGeom>
        </p:spPr>
      </p:pic>
    </p:spTree>
    <p:extLst>
      <p:ext uri="{BB962C8B-B14F-4D97-AF65-F5344CB8AC3E}">
        <p14:creationId xmlns:p14="http://schemas.microsoft.com/office/powerpoint/2010/main" val="256918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Pickup &amp; Drop-off Locations</a:t>
            </a:r>
          </a:p>
        </p:txBody>
      </p:sp>
      <p:sp>
        <p:nvSpPr>
          <p:cNvPr id="3" name="Content Placeholder 2"/>
          <p:cNvSpPr>
            <a:spLocks noGrp="1"/>
          </p:cNvSpPr>
          <p:nvPr>
            <p:ph idx="1"/>
          </p:nvPr>
        </p:nvSpPr>
        <p:spPr/>
        <p:txBody>
          <a:bodyPr/>
          <a:lstStyle/>
          <a:p>
            <a:r>
              <a:t>Bar charts for top 10 START and STOP locations</a:t>
            </a:r>
          </a:p>
          <a:p>
            <a:r>
              <a:t>Useful for identifying popular areas</a:t>
            </a:r>
          </a:p>
        </p:txBody>
      </p:sp>
      <p:pic>
        <p:nvPicPr>
          <p:cNvPr id="5" name="Picture 4">
            <a:extLst>
              <a:ext uri="{FF2B5EF4-FFF2-40B4-BE49-F238E27FC236}">
                <a16:creationId xmlns:a16="http://schemas.microsoft.com/office/drawing/2014/main" id="{37346918-77CB-AE77-F057-A0FDCE0EAE32}"/>
              </a:ext>
            </a:extLst>
          </p:cNvPr>
          <p:cNvPicPr>
            <a:picLocks noChangeAspect="1"/>
          </p:cNvPicPr>
          <p:nvPr/>
        </p:nvPicPr>
        <p:blipFill>
          <a:blip r:embed="rId2"/>
          <a:srcRect t="1679"/>
          <a:stretch/>
        </p:blipFill>
        <p:spPr>
          <a:xfrm>
            <a:off x="0" y="3588488"/>
            <a:ext cx="9144000" cy="296391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252</TotalTime>
  <Words>368</Words>
  <Application>Microsoft Office PowerPoint</Application>
  <PresentationFormat>On-screen Show (4:3)</PresentationFormat>
  <Paragraphs>41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Tw Cen MT</vt:lpstr>
      <vt:lpstr>Tw Cen MT Condensed</vt:lpstr>
      <vt:lpstr>Wingdings 3</vt:lpstr>
      <vt:lpstr>Integral</vt:lpstr>
      <vt:lpstr>Uber Data Analytics Project</vt:lpstr>
      <vt:lpstr>Introduction</vt:lpstr>
      <vt:lpstr>Libraries Used</vt:lpstr>
      <vt:lpstr>Dataset Information</vt:lpstr>
      <vt:lpstr>Data Cleaning Steps</vt:lpstr>
      <vt:lpstr>Date Column Creation</vt:lpstr>
      <vt:lpstr>Trips Over Time</vt:lpstr>
      <vt:lpstr>PowerPoint Presentation</vt:lpstr>
      <vt:lpstr>Top Pickup &amp; Drop-off Locations</vt:lpstr>
      <vt:lpstr>PowerPoint Presentation</vt:lpstr>
      <vt:lpstr>Trip Purpose Distribution</vt:lpstr>
      <vt:lpstr>PowerPoint Presentation</vt:lpstr>
      <vt:lpstr>Trip Category</vt:lpstr>
      <vt:lpstr>PowerPoint Presentation</vt:lpstr>
      <vt:lpstr>Average Distance by Purpose</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 Charan</dc:creator>
  <cp:keywords/>
  <dc:description>generated using python-pptx</dc:description>
  <cp:lastModifiedBy>Hari Charan</cp:lastModifiedBy>
  <cp:revision>5</cp:revision>
  <dcterms:created xsi:type="dcterms:W3CDTF">2013-01-27T09:14:16Z</dcterms:created>
  <dcterms:modified xsi:type="dcterms:W3CDTF">2025-05-20T10:54:34Z</dcterms:modified>
  <cp:category/>
</cp:coreProperties>
</file>