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442" r:id="rId2"/>
    <p:sldId id="441" r:id="rId3"/>
    <p:sldId id="438" r:id="rId4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7"/>
      <p:bold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Segoe UI" panose="020B0502040204020203" pitchFamily="34" charset="0"/>
      <p:regular r:id="rId11"/>
      <p:bold r:id="rId12"/>
      <p:italic r:id="rId13"/>
      <p:boldItalic r:id="rId14"/>
    </p:embeddedFont>
    <p:embeddedFont>
      <p:font typeface="メイリオ" panose="020B0604030504040204" pitchFamily="50" charset="-12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4FB616"/>
    <a:srgbClr val="EEFCE6"/>
    <a:srgbClr val="EE00B0"/>
    <a:srgbClr val="99CCFF"/>
    <a:srgbClr val="E9FBFE"/>
    <a:srgbClr val="CCECFF"/>
    <a:srgbClr val="66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C393D-1B9F-4390-8BD8-FBECAB59B730}">
  <a:tblStyle styleId="{D00C393D-1B9F-4390-8BD8-FBECAB59B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842" autoAdjust="0"/>
  </p:normalViewPr>
  <p:slideViewPr>
    <p:cSldViewPr snapToGrid="0">
      <p:cViewPr varScale="1">
        <p:scale>
          <a:sx n="89" d="100"/>
          <a:sy n="89" d="100"/>
        </p:scale>
        <p:origin x="640" y="56"/>
      </p:cViewPr>
      <p:guideLst>
        <p:guide orient="horz" pos="143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7E6268-6AC9-EA95-56FC-8548395A0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B1466-8813-46CF-0D6A-3779A4D0B3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580E1-7994-4DEA-80A7-71D29A9CB467}" type="datetimeFigureOut">
              <a:rPr lang="en-PH" smtClean="0"/>
              <a:t>15/03/2023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E6F97-1BB2-BA8A-05AC-93D57B6404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0A6B4-461A-502E-0E42-B9F96F091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0B5AE-1960-414E-97F1-F4F824B6DC8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740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850" y="2571750"/>
            <a:ext cx="5366301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450"/>
              </a:spcAft>
              <a:defRPr sz="24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8931" y="2833688"/>
            <a:ext cx="3287316" cy="89292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8931" y="3988545"/>
            <a:ext cx="3287316" cy="518652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267667" cy="51435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45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7876335" y="0"/>
            <a:ext cx="1267665" cy="51435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45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0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26" y="465516"/>
            <a:ext cx="8642480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080" y="959149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640" y="1354258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080" y="1849623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1640" y="2244732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6080" y="2740098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41640" y="3135206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6080" y="3630571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41640" y="4025680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58032" y="959149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53592" y="1354258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58032" y="1849623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3592" y="2244732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58032" y="2740098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53592" y="3135206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58032" y="3630571"/>
            <a:ext cx="3739889" cy="346472"/>
          </a:xfrm>
        </p:spPr>
        <p:txBody>
          <a:bodyPr vert="horz" lIns="91440" tIns="45720" rIns="91440" bIns="45720" rtlCol="0" anchor="ctr">
            <a:normAutofit/>
          </a:bodyPr>
          <a:lstStyle>
            <a:lvl1pPr marL="257175" indent="-257175">
              <a:lnSpc>
                <a:spcPct val="130000"/>
              </a:lnSpc>
              <a:spcAft>
                <a:spcPts val="45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553592" y="4025680"/>
            <a:ext cx="3144329" cy="346473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92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465516"/>
            <a:ext cx="8642480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03" y="776288"/>
            <a:ext cx="7853795" cy="847627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7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465516"/>
            <a:ext cx="8642480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103" y="1927883"/>
            <a:ext cx="1181770" cy="1181769"/>
          </a:xfrm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03" y="776288"/>
            <a:ext cx="7853795" cy="847627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2379" y="1920942"/>
            <a:ext cx="2588419" cy="346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45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2379" y="2309813"/>
            <a:ext cx="2588419" cy="792328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5103" y="3413621"/>
            <a:ext cx="1181770" cy="1181769"/>
          </a:xfrm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82379" y="3414192"/>
            <a:ext cx="2588419" cy="346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45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2379" y="3803063"/>
            <a:ext cx="2588419" cy="792328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24913" y="1927883"/>
            <a:ext cx="1181770" cy="1181769"/>
          </a:xfrm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2189" y="1920942"/>
            <a:ext cx="2588419" cy="346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45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2189" y="2309813"/>
            <a:ext cx="2588419" cy="792328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24913" y="3413621"/>
            <a:ext cx="1181770" cy="1181769"/>
          </a:xfrm>
        </p:spPr>
        <p:txBody>
          <a:bodyPr/>
          <a:lstStyle>
            <a:lvl1pPr>
              <a:lnSpc>
                <a:spcPct val="13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62189" y="3414192"/>
            <a:ext cx="2588419" cy="346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45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62189" y="3803063"/>
            <a:ext cx="2588419" cy="792328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450"/>
              </a:spcAft>
              <a:defRPr lang="ja-JP" altLang="en-US" sz="9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17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465516"/>
            <a:ext cx="8642480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5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0"/>
            <a:ext cx="8642480" cy="486054"/>
          </a:xfrm>
          <a:ln>
            <a:noFill/>
          </a:ln>
        </p:spPr>
        <p:txBody>
          <a:bodyPr anchor="ctr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1890616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45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16" y="0"/>
            <a:ext cx="7253384" cy="486054"/>
          </a:xfrm>
          <a:ln>
            <a:noFill/>
          </a:ln>
        </p:spPr>
        <p:txBody>
          <a:bodyPr anchor="ctr"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3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926" y="465516"/>
            <a:ext cx="8642480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6" y="846754"/>
            <a:ext cx="8642480" cy="378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26" y="4767263"/>
            <a:ext cx="18906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561" y="4767263"/>
            <a:ext cx="5295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5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+mj-lt"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292F16-E949-B87B-71F3-073BFF8C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71" y="943575"/>
            <a:ext cx="7230484" cy="281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2578F4-69AA-BD38-FF21-B5A2F9EBAA9D}"/>
              </a:ext>
            </a:extLst>
          </p:cNvPr>
          <p:cNvSpPr txBox="1"/>
          <p:nvPr/>
        </p:nvSpPr>
        <p:spPr>
          <a:xfrm>
            <a:off x="2914584" y="1849609"/>
            <a:ext cx="3379451" cy="868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en-PH" sz="4400" b="1" dirty="0" err="1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</a:rPr>
              <a:t>AutoInnovateDAO</a:t>
            </a:r>
            <a:endParaRPr kumimoji="1" lang="en-PH" sz="4400" b="1" dirty="0">
              <a:solidFill>
                <a:schemeClr val="tx1"/>
              </a:solidFill>
              <a:latin typeface="Bahnschrift Condensed" panose="020B0502040204020203" pitchFamily="34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1CD59-2C78-D169-9047-521F8C6AD189}"/>
              </a:ext>
            </a:extLst>
          </p:cNvPr>
          <p:cNvSpPr txBox="1"/>
          <p:nvPr/>
        </p:nvSpPr>
        <p:spPr>
          <a:xfrm>
            <a:off x="3494265" y="3995573"/>
            <a:ext cx="222849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en-PH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by </a:t>
            </a:r>
            <a:r>
              <a:rPr kumimoji="1" lang="en-PH" sz="1600" dirty="0" err="1">
                <a:solidFill>
                  <a:schemeClr val="tx1"/>
                </a:solidFill>
                <a:latin typeface="Franklin Gothic Demi" panose="020B0703020102020204" pitchFamily="34" charset="0"/>
              </a:rPr>
              <a:t>Sysplex</a:t>
            </a:r>
            <a:r>
              <a:rPr kumimoji="1" lang="en-PH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 IT 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2FF63A-77B2-8933-2B91-68A09406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14" y="4410884"/>
            <a:ext cx="1282414" cy="4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3BE501-A5C1-C50F-5B71-7152950DC64F}"/>
              </a:ext>
            </a:extLst>
          </p:cNvPr>
          <p:cNvGrpSpPr/>
          <p:nvPr/>
        </p:nvGrpSpPr>
        <p:grpSpPr>
          <a:xfrm>
            <a:off x="91688" y="2675874"/>
            <a:ext cx="4421998" cy="2430848"/>
            <a:chOff x="91688" y="2675874"/>
            <a:chExt cx="4421998" cy="2430848"/>
          </a:xfrm>
        </p:grpSpPr>
        <p:sp>
          <p:nvSpPr>
            <p:cNvPr id="41" name="四角形: 角を丸くする 107">
              <a:extLst>
                <a:ext uri="{FF2B5EF4-FFF2-40B4-BE49-F238E27FC236}">
                  <a16:creationId xmlns:a16="http://schemas.microsoft.com/office/drawing/2014/main" id="{A0E66D16-862B-C7A2-C1B0-F4D82AABBEAD}"/>
                </a:ext>
              </a:extLst>
            </p:cNvPr>
            <p:cNvSpPr/>
            <p:nvPr/>
          </p:nvSpPr>
          <p:spPr>
            <a:xfrm>
              <a:off x="91688" y="2675874"/>
              <a:ext cx="4421998" cy="2430848"/>
            </a:xfrm>
            <a:prstGeom prst="roundRect">
              <a:avLst>
                <a:gd name="adj" fmla="val 2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30000"/>
                </a:lnSpc>
              </a:pPr>
              <a:endParaRPr kumimoji="1" lang="en-PH" altLang="ja-JP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0CA12A-DDDC-A6C3-111F-152CF8D71DA1}"/>
                </a:ext>
              </a:extLst>
            </p:cNvPr>
            <p:cNvSpPr txBox="1"/>
            <p:nvPr/>
          </p:nvSpPr>
          <p:spPr>
            <a:xfrm>
              <a:off x="653314" y="2696354"/>
              <a:ext cx="3235181" cy="393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latin typeface="+mj-ea"/>
                  <a:ea typeface="+mj-ea"/>
                </a:rPr>
                <a:t>③</a:t>
              </a:r>
              <a:r>
                <a:rPr kumimoji="1" lang="en-PH" altLang="ja-JP" sz="1600" b="1" dirty="0">
                  <a:latin typeface="+mj-ea"/>
                  <a:ea typeface="+mj-ea"/>
                </a:rPr>
                <a:t>Interactive Voting System</a:t>
              </a:r>
              <a:endParaRPr kumimoji="1" lang="en-PH" sz="1600" b="1" dirty="0">
                <a:latin typeface="+mj-ea"/>
                <a:ea typeface="+mj-ea"/>
              </a:endParaRPr>
            </a:p>
          </p:txBody>
        </p:sp>
        <p:sp>
          <p:nvSpPr>
            <p:cNvPr id="43" name="吹き出し: 四角形 157">
              <a:extLst>
                <a:ext uri="{FF2B5EF4-FFF2-40B4-BE49-F238E27FC236}">
                  <a16:creationId xmlns:a16="http://schemas.microsoft.com/office/drawing/2014/main" id="{471105A1-45BB-D299-B11A-3393F65872D6}"/>
                </a:ext>
              </a:extLst>
            </p:cNvPr>
            <p:cNvSpPr/>
            <p:nvPr/>
          </p:nvSpPr>
          <p:spPr>
            <a:xfrm>
              <a:off x="1171074" y="3603543"/>
              <a:ext cx="2393927" cy="319641"/>
            </a:xfrm>
            <a:prstGeom prst="wedgeRectCallout">
              <a:avLst>
                <a:gd name="adj1" fmla="val -56489"/>
                <a:gd name="adj2" fmla="val -791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7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11DAD-711E-FDD9-8DFA-9D7909330432}"/>
                </a:ext>
              </a:extLst>
            </p:cNvPr>
            <p:cNvSpPr txBox="1"/>
            <p:nvPr/>
          </p:nvSpPr>
          <p:spPr>
            <a:xfrm>
              <a:off x="1435395" y="3146480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②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5DA96E-C0D3-BA02-A390-9FD269BBFA19}"/>
                </a:ext>
              </a:extLst>
            </p:cNvPr>
            <p:cNvSpPr txBox="1"/>
            <p:nvPr/>
          </p:nvSpPr>
          <p:spPr>
            <a:xfrm>
              <a:off x="1439983" y="3327470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③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523FBB-03E5-8D6E-8952-1226338EE3AF}"/>
                </a:ext>
              </a:extLst>
            </p:cNvPr>
            <p:cNvSpPr txBox="1"/>
            <p:nvPr/>
          </p:nvSpPr>
          <p:spPr>
            <a:xfrm>
              <a:off x="1146762" y="3625179"/>
              <a:ext cx="2311851" cy="290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sz="1050" b="1" dirty="0">
                  <a:latin typeface="+mj-ea"/>
                  <a:ea typeface="+mj-ea"/>
                </a:rPr>
                <a:t>Reason why I choose </a:t>
              </a:r>
              <a:r>
                <a:rPr kumimoji="1" lang="ja-JP" altLang="en-US" sz="1050" b="1" dirty="0">
                  <a:latin typeface="+mj-ea"/>
                  <a:ea typeface="+mj-ea"/>
                </a:rPr>
                <a:t>①</a:t>
              </a:r>
              <a:r>
                <a:rPr kumimoji="1" lang="en-PH" sz="1050" b="1" dirty="0">
                  <a:latin typeface="+mj-ea"/>
                  <a:ea typeface="+mj-ea"/>
                </a:rPr>
                <a:t> is……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6F72519-CAD2-8A92-4E1B-058CFBABC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188" y="3684562"/>
              <a:ext cx="267828" cy="26782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C7BF48-B21D-F600-BF72-261AC933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486" y="4009783"/>
              <a:ext cx="267829" cy="267829"/>
            </a:xfrm>
            <a:prstGeom prst="rect">
              <a:avLst/>
            </a:prstGeom>
          </p:spPr>
        </p:pic>
        <p:sp>
          <p:nvSpPr>
            <p:cNvPr id="52" name="吹き出し: 四角形 157">
              <a:extLst>
                <a:ext uri="{FF2B5EF4-FFF2-40B4-BE49-F238E27FC236}">
                  <a16:creationId xmlns:a16="http://schemas.microsoft.com/office/drawing/2014/main" id="{894E2D69-39F5-7BD2-C78D-A9688692DFEC}"/>
                </a:ext>
              </a:extLst>
            </p:cNvPr>
            <p:cNvSpPr/>
            <p:nvPr/>
          </p:nvSpPr>
          <p:spPr>
            <a:xfrm>
              <a:off x="1480308" y="3970781"/>
              <a:ext cx="756186" cy="243142"/>
            </a:xfrm>
            <a:prstGeom prst="wedgeRectCallout">
              <a:avLst>
                <a:gd name="adj1" fmla="val -70078"/>
                <a:gd name="adj2" fmla="val -1002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altLang="ja-JP" sz="900" b="1" dirty="0">
                  <a:solidFill>
                    <a:schemeClr val="tx1"/>
                  </a:solidFill>
                </a:rPr>
                <a:t>I Like </a:t>
              </a:r>
              <a:r>
                <a:rPr kumimoji="1" lang="ja-JP" altLang="en-US" sz="900" b="1" dirty="0">
                  <a:solidFill>
                    <a:schemeClr val="tx1"/>
                  </a:solidFill>
                </a:rPr>
                <a:t>②</a:t>
              </a:r>
              <a:r>
                <a:rPr kumimoji="1" lang="en-PH" altLang="ja-JP" sz="900" b="1" dirty="0">
                  <a:solidFill>
                    <a:schemeClr val="tx1"/>
                  </a:solidFill>
                </a:rPr>
                <a:t>!!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EC31E6E-CD76-D3A9-AE24-DB69E431F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441" y="4034112"/>
              <a:ext cx="267829" cy="267829"/>
            </a:xfrm>
            <a:prstGeom prst="rect">
              <a:avLst/>
            </a:prstGeom>
          </p:spPr>
        </p:pic>
        <p:sp>
          <p:nvSpPr>
            <p:cNvPr id="54" name="吹き出し: 四角形 157">
              <a:extLst>
                <a:ext uri="{FF2B5EF4-FFF2-40B4-BE49-F238E27FC236}">
                  <a16:creationId xmlns:a16="http://schemas.microsoft.com/office/drawing/2014/main" id="{A3742E21-A3F7-2CED-8008-D527BCDA2E34}"/>
                </a:ext>
              </a:extLst>
            </p:cNvPr>
            <p:cNvSpPr/>
            <p:nvPr/>
          </p:nvSpPr>
          <p:spPr>
            <a:xfrm>
              <a:off x="2330880" y="4063460"/>
              <a:ext cx="806203" cy="267829"/>
            </a:xfrm>
            <a:prstGeom prst="wedgeRectCallout">
              <a:avLst>
                <a:gd name="adj1" fmla="val 63466"/>
                <a:gd name="adj2" fmla="val -2893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900" b="1" dirty="0">
                  <a:solidFill>
                    <a:schemeClr val="tx1"/>
                  </a:solidFill>
                </a:rPr>
                <a:t>③</a:t>
              </a:r>
              <a:r>
                <a:rPr kumimoji="1" lang="en-PH" altLang="ja-JP" sz="900" b="1" dirty="0">
                  <a:solidFill>
                    <a:schemeClr val="tx1"/>
                  </a:solidFill>
                </a:rPr>
                <a:t>is better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956CE-37D2-CB13-BC1F-6EC437DB1AED}"/>
                </a:ext>
              </a:extLst>
            </p:cNvPr>
            <p:cNvSpPr txBox="1"/>
            <p:nvPr/>
          </p:nvSpPr>
          <p:spPr>
            <a:xfrm>
              <a:off x="1434843" y="2974656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①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164B14-3B0D-8C4E-CC53-377FD9ABB2D1}"/>
                </a:ext>
              </a:extLst>
            </p:cNvPr>
            <p:cNvSpPr/>
            <p:nvPr/>
          </p:nvSpPr>
          <p:spPr>
            <a:xfrm>
              <a:off x="1725488" y="3080454"/>
              <a:ext cx="984892" cy="119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A4DD8E-2F11-E26F-AC77-2119A07F2D05}"/>
                </a:ext>
              </a:extLst>
            </p:cNvPr>
            <p:cNvSpPr/>
            <p:nvPr/>
          </p:nvSpPr>
          <p:spPr>
            <a:xfrm>
              <a:off x="1732179" y="3242918"/>
              <a:ext cx="795694" cy="119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A0F01F-F35A-738B-8776-BF61B68657E4}"/>
                </a:ext>
              </a:extLst>
            </p:cNvPr>
            <p:cNvSpPr/>
            <p:nvPr/>
          </p:nvSpPr>
          <p:spPr>
            <a:xfrm>
              <a:off x="1732178" y="3412515"/>
              <a:ext cx="638576" cy="119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四角形: 角を丸くする 107">
              <a:extLst>
                <a:ext uri="{FF2B5EF4-FFF2-40B4-BE49-F238E27FC236}">
                  <a16:creationId xmlns:a16="http://schemas.microsoft.com/office/drawing/2014/main" id="{4C30744E-B5B7-6002-80D4-14CD1083296A}"/>
                </a:ext>
              </a:extLst>
            </p:cNvPr>
            <p:cNvSpPr/>
            <p:nvPr/>
          </p:nvSpPr>
          <p:spPr>
            <a:xfrm>
              <a:off x="160729" y="4416091"/>
              <a:ext cx="4243379" cy="566870"/>
            </a:xfrm>
            <a:prstGeom prst="roundRect">
              <a:avLst>
                <a:gd name="adj" fmla="val 29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特徴①：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Voting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や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Survey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に対して皆が発言可能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特徴②：やり取りの数や熱量から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PJ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の状況可視化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72F128-2847-3025-4305-7C8C3F70FC7E}"/>
              </a:ext>
            </a:extLst>
          </p:cNvPr>
          <p:cNvGrpSpPr/>
          <p:nvPr/>
        </p:nvGrpSpPr>
        <p:grpSpPr>
          <a:xfrm>
            <a:off x="71420" y="133835"/>
            <a:ext cx="4421998" cy="2378632"/>
            <a:chOff x="71420" y="133835"/>
            <a:chExt cx="4421998" cy="2378632"/>
          </a:xfrm>
        </p:grpSpPr>
        <p:sp>
          <p:nvSpPr>
            <p:cNvPr id="11" name="四角形: 角を丸くする 107">
              <a:extLst>
                <a:ext uri="{FF2B5EF4-FFF2-40B4-BE49-F238E27FC236}">
                  <a16:creationId xmlns:a16="http://schemas.microsoft.com/office/drawing/2014/main" id="{959E213F-B660-C76B-2F8A-E86EC3CD71A2}"/>
                </a:ext>
              </a:extLst>
            </p:cNvPr>
            <p:cNvSpPr/>
            <p:nvPr/>
          </p:nvSpPr>
          <p:spPr>
            <a:xfrm>
              <a:off x="71420" y="133835"/>
              <a:ext cx="4421998" cy="2378632"/>
            </a:xfrm>
            <a:prstGeom prst="roundRect">
              <a:avLst>
                <a:gd name="adj" fmla="val 2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30000"/>
                </a:lnSpc>
              </a:pPr>
              <a:endParaRPr kumimoji="1" lang="en-PH" altLang="ja-JP" sz="11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F4AF0E-22D7-564E-CE48-EB8D0E43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910" y="903440"/>
              <a:ext cx="583177" cy="58317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6590E1-99F0-5AD1-2EFC-46E076FE4659}"/>
                </a:ext>
              </a:extLst>
            </p:cNvPr>
            <p:cNvSpPr/>
            <p:nvPr/>
          </p:nvSpPr>
          <p:spPr>
            <a:xfrm>
              <a:off x="189278" y="1544133"/>
              <a:ext cx="1027898" cy="2154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PROJECT1 DAO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367850-5BE5-2693-175B-80AFE0E6E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963" y="891719"/>
              <a:ext cx="583177" cy="5831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4D7006-F135-A977-7488-BA504AA4D4CC}"/>
                </a:ext>
              </a:extLst>
            </p:cNvPr>
            <p:cNvSpPr/>
            <p:nvPr/>
          </p:nvSpPr>
          <p:spPr>
            <a:xfrm>
              <a:off x="1260040" y="1525268"/>
              <a:ext cx="1027898" cy="23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PROJECT2 DAO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65B7B4-12A2-6AF2-1D48-6777998D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6468" y="891719"/>
              <a:ext cx="583177" cy="5831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920F9-D614-7131-B71E-7C1B6EFF4912}"/>
                </a:ext>
              </a:extLst>
            </p:cNvPr>
            <p:cNvSpPr/>
            <p:nvPr/>
          </p:nvSpPr>
          <p:spPr>
            <a:xfrm>
              <a:off x="2321559" y="1532411"/>
              <a:ext cx="1056092" cy="2178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PORJECT3 DAO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3D0110-A694-CFC3-04C9-4B712C199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140" y="898863"/>
              <a:ext cx="267828" cy="2678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02BA07-629C-C1AB-1B84-E80FF728F023}"/>
                </a:ext>
              </a:extLst>
            </p:cNvPr>
            <p:cNvSpPr txBox="1"/>
            <p:nvPr/>
          </p:nvSpPr>
          <p:spPr>
            <a:xfrm>
              <a:off x="1367055" y="165754"/>
              <a:ext cx="1712328" cy="393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latin typeface="+mj-ea"/>
                  <a:ea typeface="+mj-ea"/>
                </a:rPr>
                <a:t>①</a:t>
              </a:r>
              <a:r>
                <a:rPr kumimoji="1" lang="en-PH" altLang="ja-JP" sz="1600" b="1" dirty="0">
                  <a:latin typeface="+mj-ea"/>
                  <a:ea typeface="+mj-ea"/>
                </a:rPr>
                <a:t>Project </a:t>
              </a:r>
              <a:r>
                <a:rPr kumimoji="1" lang="en-US" altLang="ja-JP" sz="1600" b="1" dirty="0">
                  <a:latin typeface="+mj-ea"/>
                  <a:ea typeface="+mj-ea"/>
                </a:rPr>
                <a:t>DAO</a:t>
              </a:r>
              <a:endParaRPr kumimoji="1" lang="en-PH" sz="1600" b="1" dirty="0">
                <a:latin typeface="+mj-ea"/>
                <a:ea typeface="+mj-ea"/>
              </a:endParaRPr>
            </a:p>
          </p:txBody>
        </p:sp>
        <p:sp>
          <p:nvSpPr>
            <p:cNvPr id="22" name="四角形: 角を丸くする 107">
              <a:extLst>
                <a:ext uri="{FF2B5EF4-FFF2-40B4-BE49-F238E27FC236}">
                  <a16:creationId xmlns:a16="http://schemas.microsoft.com/office/drawing/2014/main" id="{A3D33DEA-5D11-F6DD-DB28-EF44891F108F}"/>
                </a:ext>
              </a:extLst>
            </p:cNvPr>
            <p:cNvSpPr/>
            <p:nvPr/>
          </p:nvSpPr>
          <p:spPr>
            <a:xfrm>
              <a:off x="278597" y="1890493"/>
              <a:ext cx="4007644" cy="566870"/>
            </a:xfrm>
            <a:prstGeom prst="roundRect">
              <a:avLst>
                <a:gd name="adj" fmla="val 29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特徴①：各プロジェクト単位で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の設立が可能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特徴②：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MAP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から誰がどの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にいるか一目でわかる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E62290D-7F25-E493-4BDC-537B2F19B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32" y="691592"/>
              <a:ext cx="3044693" cy="1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18E4B5-C7CE-D938-A113-F8837052A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63995" y="691593"/>
              <a:ext cx="0" cy="169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F85B34-7E8B-D75B-10A8-2289AC6CEEE1}"/>
                </a:ext>
              </a:extLst>
            </p:cNvPr>
            <p:cNvCxnSpPr>
              <a:cxnSpLocks/>
            </p:cNvCxnSpPr>
            <p:nvPr/>
          </p:nvCxnSpPr>
          <p:spPr>
            <a:xfrm>
              <a:off x="1758306" y="691592"/>
              <a:ext cx="0" cy="169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C4BB5C-7C79-97F1-4C4B-0E59535ADBF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32" y="707834"/>
              <a:ext cx="0" cy="169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0A317D8-98EE-0039-349B-03B585B26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6363" y="1022300"/>
              <a:ext cx="554842" cy="554842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E355E8F-5FD9-3D1C-FD5A-BC7A24EA5292}"/>
                </a:ext>
              </a:extLst>
            </p:cNvPr>
            <p:cNvSpPr/>
            <p:nvPr/>
          </p:nvSpPr>
          <p:spPr>
            <a:xfrm>
              <a:off x="3625810" y="1533759"/>
              <a:ext cx="827400" cy="21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Employees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24C7477-D2AB-180A-AADD-D7B5A7E0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5025" y="497388"/>
              <a:ext cx="522341" cy="405544"/>
            </a:xfrm>
            <a:prstGeom prst="rect">
              <a:avLst/>
            </a:prstGeom>
          </p:spPr>
        </p:pic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A335F7F-4BDC-350F-8487-77031FB30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3034" y="1278289"/>
              <a:ext cx="6418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正方形/長方形 120">
              <a:extLst>
                <a:ext uri="{FF2B5EF4-FFF2-40B4-BE49-F238E27FC236}">
                  <a16:creationId xmlns:a16="http://schemas.microsoft.com/office/drawing/2014/main" id="{B69225A0-C6B1-F564-9B60-EAD94E2844B5}"/>
                </a:ext>
              </a:extLst>
            </p:cNvPr>
            <p:cNvSpPr/>
            <p:nvPr/>
          </p:nvSpPr>
          <p:spPr>
            <a:xfrm>
              <a:off x="3149977" y="1067050"/>
              <a:ext cx="554842" cy="2431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Voting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C2D9AE-5B0F-853D-2F6E-34F07AD065C4}"/>
              </a:ext>
            </a:extLst>
          </p:cNvPr>
          <p:cNvGrpSpPr/>
          <p:nvPr/>
        </p:nvGrpSpPr>
        <p:grpSpPr>
          <a:xfrm>
            <a:off x="4644387" y="2672236"/>
            <a:ext cx="4460965" cy="2470206"/>
            <a:chOff x="4644387" y="2672236"/>
            <a:chExt cx="4460965" cy="2470206"/>
          </a:xfrm>
        </p:grpSpPr>
        <p:sp>
          <p:nvSpPr>
            <p:cNvPr id="68" name="四角形: 角を丸くする 107">
              <a:extLst>
                <a:ext uri="{FF2B5EF4-FFF2-40B4-BE49-F238E27FC236}">
                  <a16:creationId xmlns:a16="http://schemas.microsoft.com/office/drawing/2014/main" id="{7192108E-2C8A-4D03-3978-2DA2E5E3DF29}"/>
                </a:ext>
              </a:extLst>
            </p:cNvPr>
            <p:cNvSpPr/>
            <p:nvPr/>
          </p:nvSpPr>
          <p:spPr>
            <a:xfrm>
              <a:off x="4644387" y="2672236"/>
              <a:ext cx="4421998" cy="2434486"/>
            </a:xfrm>
            <a:prstGeom prst="roundRect">
              <a:avLst>
                <a:gd name="adj" fmla="val 2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30000"/>
                </a:lnSpc>
              </a:pPr>
              <a:endParaRPr kumimoji="1" lang="en-PH" altLang="ja-JP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0620935-135C-BA87-636A-FD61B2CB9BAA}"/>
                </a:ext>
              </a:extLst>
            </p:cNvPr>
            <p:cNvSpPr txBox="1"/>
            <p:nvPr/>
          </p:nvSpPr>
          <p:spPr>
            <a:xfrm>
              <a:off x="5666271" y="2680252"/>
              <a:ext cx="2282997" cy="393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latin typeface="+mj-ea"/>
                  <a:ea typeface="+mj-ea"/>
                </a:rPr>
                <a:t>④</a:t>
              </a:r>
              <a:r>
                <a:rPr kumimoji="1" lang="en-US" altLang="ja-JP" sz="1600" b="1" dirty="0">
                  <a:latin typeface="+mj-ea"/>
                  <a:ea typeface="+mj-ea"/>
                </a:rPr>
                <a:t>Incentive</a:t>
              </a:r>
              <a:r>
                <a:rPr kumimoji="1" lang="en-PH" altLang="ja-JP" sz="1600" b="1" dirty="0">
                  <a:latin typeface="+mj-ea"/>
                  <a:ea typeface="+mj-ea"/>
                </a:rPr>
                <a:t> System</a:t>
              </a:r>
              <a:endParaRPr kumimoji="1" lang="en-PH" sz="1600" b="1" dirty="0">
                <a:latin typeface="+mj-ea"/>
                <a:ea typeface="+mj-ea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8825B18-77AF-75F6-47BF-798A4ED3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7321" y="3537141"/>
              <a:ext cx="583177" cy="58317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35C0306-5BE4-BF88-FC01-3EFFCA450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996" y="3534671"/>
              <a:ext cx="267828" cy="267828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857E36C-1859-E50A-2CC4-CEBFF137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459" y="3800183"/>
              <a:ext cx="267828" cy="26782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BBAEB4-3274-2841-8ADF-1E3B1AF5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7654" y="3021477"/>
              <a:ext cx="421200" cy="4212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7879ED3-C239-E617-2ED5-C87E9841A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27139" y="3202603"/>
              <a:ext cx="421200" cy="318953"/>
            </a:xfrm>
            <a:prstGeom prst="rect">
              <a:avLst/>
            </a:prstGeom>
          </p:spPr>
        </p:pic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8288BA4-06A7-3C5B-4B37-DBADD0CEF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398" y="3442677"/>
              <a:ext cx="280509" cy="340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四角形: 角を丸くする 107">
              <a:extLst>
                <a:ext uri="{FF2B5EF4-FFF2-40B4-BE49-F238E27FC236}">
                  <a16:creationId xmlns:a16="http://schemas.microsoft.com/office/drawing/2014/main" id="{A5A213F0-2104-C7F2-E7C8-624873819D23}"/>
                </a:ext>
              </a:extLst>
            </p:cNvPr>
            <p:cNvSpPr/>
            <p:nvPr/>
          </p:nvSpPr>
          <p:spPr>
            <a:xfrm>
              <a:off x="4747588" y="4366083"/>
              <a:ext cx="4243379" cy="566870"/>
            </a:xfrm>
            <a:prstGeom prst="roundRect">
              <a:avLst>
                <a:gd name="adj" fmla="val 29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特徴①：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内</a:t>
              </a:r>
              <a:r>
                <a:rPr kumimoji="1" lang="en-PH" altLang="ja-JP" sz="1200" b="1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外問わずに貢献度に応じてトークン発行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特徴②：プライベート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の設立や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NFT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を入手可能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707E68-5C95-727A-4DA2-872B76EF2D39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>
              <a:off x="6127139" y="3362080"/>
              <a:ext cx="321875" cy="413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151">
              <a:extLst>
                <a:ext uri="{FF2B5EF4-FFF2-40B4-BE49-F238E27FC236}">
                  <a16:creationId xmlns:a16="http://schemas.microsoft.com/office/drawing/2014/main" id="{3E684366-8C2D-EF76-4C3A-C8942364888F}"/>
                </a:ext>
              </a:extLst>
            </p:cNvPr>
            <p:cNvSpPr/>
            <p:nvPr/>
          </p:nvSpPr>
          <p:spPr>
            <a:xfrm>
              <a:off x="5855402" y="3577327"/>
              <a:ext cx="164429" cy="155578"/>
            </a:xfrm>
            <a:prstGeom prst="ellipse">
              <a:avLst/>
            </a:prstGeom>
            <a:solidFill>
              <a:srgbClr val="EBC83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3429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2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\</a:t>
              </a:r>
              <a:endParaRPr kumimoji="1" lang="ja-JP" alt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97" name="楕円 151">
              <a:extLst>
                <a:ext uri="{FF2B5EF4-FFF2-40B4-BE49-F238E27FC236}">
                  <a16:creationId xmlns:a16="http://schemas.microsoft.com/office/drawing/2014/main" id="{7E5A0815-AC35-3103-7041-79D332A32648}"/>
                </a:ext>
              </a:extLst>
            </p:cNvPr>
            <p:cNvSpPr/>
            <p:nvPr/>
          </p:nvSpPr>
          <p:spPr>
            <a:xfrm>
              <a:off x="6288393" y="3569192"/>
              <a:ext cx="154975" cy="163713"/>
            </a:xfrm>
            <a:prstGeom prst="ellipse">
              <a:avLst/>
            </a:prstGeom>
            <a:solidFill>
              <a:srgbClr val="EBC83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3429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2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\</a:t>
              </a:r>
              <a:endParaRPr kumimoji="1" lang="ja-JP" alt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BE6AEE6-24DB-035E-013A-145896DC2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6603" y="3112794"/>
              <a:ext cx="523568" cy="523568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6B2ECD-B66D-A10A-1A44-0965EA8C4DC9}"/>
                </a:ext>
              </a:extLst>
            </p:cNvPr>
            <p:cNvSpPr txBox="1"/>
            <p:nvPr/>
          </p:nvSpPr>
          <p:spPr>
            <a:xfrm>
              <a:off x="7463060" y="3584137"/>
              <a:ext cx="744114" cy="24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PH" sz="800" b="1" dirty="0">
                  <a:latin typeface="+mn-ea"/>
                </a:rPr>
                <a:t>GOLF DAO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58B2D61-29AA-6445-25FC-6A93663B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1617" y="3107204"/>
              <a:ext cx="246423" cy="246423"/>
            </a:xfrm>
            <a:prstGeom prst="rect">
              <a:avLst/>
            </a:prstGeom>
          </p:spPr>
        </p:pic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49AB77D-5826-45CC-528D-E644DFE16F47}"/>
                </a:ext>
              </a:extLst>
            </p:cNvPr>
            <p:cNvCxnSpPr>
              <a:cxnSpLocks/>
            </p:cNvCxnSpPr>
            <p:nvPr/>
          </p:nvCxnSpPr>
          <p:spPr>
            <a:xfrm>
              <a:off x="6702767" y="4009783"/>
              <a:ext cx="709223" cy="1582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346CD6E-714D-2545-BE89-30480385A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107" y="3607786"/>
              <a:ext cx="700883" cy="4019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6A292CF0-25A5-E885-C6DB-FFCA87165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20883" y="3901164"/>
              <a:ext cx="665796" cy="397460"/>
            </a:xfrm>
            <a:prstGeom prst="rect">
              <a:avLst/>
            </a:prstGeom>
          </p:spPr>
        </p:pic>
        <p:sp>
          <p:nvSpPr>
            <p:cNvPr id="118" name="正方形/長方形 120">
              <a:extLst>
                <a:ext uri="{FF2B5EF4-FFF2-40B4-BE49-F238E27FC236}">
                  <a16:creationId xmlns:a16="http://schemas.microsoft.com/office/drawing/2014/main" id="{B298A3E0-51A8-DFAD-E41F-421E9C545D0D}"/>
                </a:ext>
              </a:extLst>
            </p:cNvPr>
            <p:cNvSpPr/>
            <p:nvPr/>
          </p:nvSpPr>
          <p:spPr>
            <a:xfrm>
              <a:off x="8250086" y="3218887"/>
              <a:ext cx="659577" cy="403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Private</a:t>
              </a:r>
            </a:p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DAO</a:t>
              </a:r>
              <a:endParaRPr kumimoji="1" lang="en-PH" altLang="ja-JP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正方形/長方形 120">
              <a:extLst>
                <a:ext uri="{FF2B5EF4-FFF2-40B4-BE49-F238E27FC236}">
                  <a16:creationId xmlns:a16="http://schemas.microsoft.com/office/drawing/2014/main" id="{58819415-1FF5-8C26-F809-56A199CDF639}"/>
                </a:ext>
              </a:extLst>
            </p:cNvPr>
            <p:cNvSpPr/>
            <p:nvPr/>
          </p:nvSpPr>
          <p:spPr>
            <a:xfrm>
              <a:off x="8262979" y="3890843"/>
              <a:ext cx="659577" cy="403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Original</a:t>
              </a:r>
            </a:p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NFT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7DC15CA-5300-4EAE-2C08-C58581D1EDE1}"/>
                </a:ext>
              </a:extLst>
            </p:cNvPr>
            <p:cNvSpPr/>
            <p:nvPr/>
          </p:nvSpPr>
          <p:spPr>
            <a:xfrm>
              <a:off x="6134964" y="4093067"/>
              <a:ext cx="827400" cy="21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Employees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F5815D5-E060-43BB-457D-4CF486535A55}"/>
                </a:ext>
              </a:extLst>
            </p:cNvPr>
            <p:cNvSpPr/>
            <p:nvPr/>
          </p:nvSpPr>
          <p:spPr>
            <a:xfrm>
              <a:off x="5113670" y="4097001"/>
              <a:ext cx="984893" cy="213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900" b="1" dirty="0">
                  <a:solidFill>
                    <a:schemeClr val="accent2"/>
                  </a:solidFill>
                </a:rPr>
                <a:t>Project DAO</a:t>
              </a:r>
              <a:endParaRPr lang="en-PH" altLang="ja-JP" sz="900" b="1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0B1EBE0-6D46-F252-8350-2864CC85444B}"/>
                </a:ext>
              </a:extLst>
            </p:cNvPr>
            <p:cNvSpPr txBox="1"/>
            <p:nvPr/>
          </p:nvSpPr>
          <p:spPr>
            <a:xfrm>
              <a:off x="7843468" y="4918150"/>
              <a:ext cx="1261884" cy="22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700" b="1" dirty="0">
                  <a:latin typeface="+mn-ea"/>
                  <a:ea typeface="+mn-ea"/>
                </a:rPr>
                <a:t>※</a:t>
              </a:r>
              <a:r>
                <a:rPr kumimoji="1" lang="ja-JP" altLang="en-US" sz="700" b="1" dirty="0">
                  <a:latin typeface="+mn-ea"/>
                  <a:ea typeface="+mn-ea"/>
                </a:rPr>
                <a:t>社内専用のトークンです</a:t>
              </a:r>
              <a:endParaRPr kumimoji="1" lang="en-PH" sz="7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E603BBB-26EE-5DFA-F81F-FCD3E7F49C96}"/>
              </a:ext>
            </a:extLst>
          </p:cNvPr>
          <p:cNvGrpSpPr/>
          <p:nvPr/>
        </p:nvGrpSpPr>
        <p:grpSpPr>
          <a:xfrm>
            <a:off x="4673080" y="133835"/>
            <a:ext cx="4363780" cy="2378632"/>
            <a:chOff x="4673080" y="133835"/>
            <a:chExt cx="4363780" cy="2378632"/>
          </a:xfrm>
        </p:grpSpPr>
        <p:sp>
          <p:nvSpPr>
            <p:cNvPr id="27" name="四角形: 角を丸くする 107">
              <a:extLst>
                <a:ext uri="{FF2B5EF4-FFF2-40B4-BE49-F238E27FC236}">
                  <a16:creationId xmlns:a16="http://schemas.microsoft.com/office/drawing/2014/main" id="{706E2F0C-5405-1651-5256-8BEE7E38C6A7}"/>
                </a:ext>
              </a:extLst>
            </p:cNvPr>
            <p:cNvSpPr/>
            <p:nvPr/>
          </p:nvSpPr>
          <p:spPr>
            <a:xfrm>
              <a:off x="4673080" y="133835"/>
              <a:ext cx="4363780" cy="2378632"/>
            </a:xfrm>
            <a:prstGeom prst="roundRect">
              <a:avLst>
                <a:gd name="adj" fmla="val 2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30000"/>
                </a:lnSpc>
              </a:pPr>
              <a:endParaRPr kumimoji="1" lang="en-PH" altLang="ja-JP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A30E-CDC5-E367-7A33-158833D58E18}"/>
                </a:ext>
              </a:extLst>
            </p:cNvPr>
            <p:cNvSpPr txBox="1"/>
            <p:nvPr/>
          </p:nvSpPr>
          <p:spPr>
            <a:xfrm>
              <a:off x="5669863" y="177186"/>
              <a:ext cx="2441694" cy="393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latin typeface="+mj-ea"/>
                  <a:ea typeface="+mj-ea"/>
                </a:rPr>
                <a:t>②</a:t>
              </a:r>
              <a:r>
                <a:rPr kumimoji="1" lang="en-US" altLang="ja-JP" sz="1600" b="1" dirty="0">
                  <a:latin typeface="+mj-ea"/>
                  <a:ea typeface="+mj-ea"/>
                </a:rPr>
                <a:t>WEB2.0-Like Login</a:t>
              </a:r>
              <a:endParaRPr kumimoji="1" lang="en-PH" sz="1600" b="1" dirty="0">
                <a:latin typeface="+mj-ea"/>
                <a:ea typeface="+mj-ea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57A7227-AC37-5B4E-F3E2-DBFB0423C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18692" y="647007"/>
              <a:ext cx="568142" cy="56814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893B27-AAE6-3FB4-8ED9-F86FD491E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7145" y="647793"/>
              <a:ext cx="577433" cy="577433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4DF7FDB-2814-E194-3D95-9BE26ECE90AD}"/>
                </a:ext>
              </a:extLst>
            </p:cNvPr>
            <p:cNvCxnSpPr>
              <a:cxnSpLocks/>
              <a:stCxn id="2" idx="3"/>
              <a:endCxn id="29" idx="1"/>
            </p:cNvCxnSpPr>
            <p:nvPr/>
          </p:nvCxnSpPr>
          <p:spPr>
            <a:xfrm flipV="1">
              <a:off x="5524578" y="931078"/>
              <a:ext cx="1094114" cy="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120">
              <a:extLst>
                <a:ext uri="{FF2B5EF4-FFF2-40B4-BE49-F238E27FC236}">
                  <a16:creationId xmlns:a16="http://schemas.microsoft.com/office/drawing/2014/main" id="{63931661-72AC-A8A6-E538-C9351A248C98}"/>
                </a:ext>
              </a:extLst>
            </p:cNvPr>
            <p:cNvSpPr/>
            <p:nvPr/>
          </p:nvSpPr>
          <p:spPr>
            <a:xfrm>
              <a:off x="5775320" y="724614"/>
              <a:ext cx="568142" cy="403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Email</a:t>
              </a:r>
            </a:p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or SNS</a:t>
              </a:r>
            </a:p>
          </p:txBody>
        </p:sp>
        <p:pic>
          <p:nvPicPr>
            <p:cNvPr id="15" name="Picture 2" descr="Torus Labs | Open-Source Key Management">
              <a:extLst>
                <a:ext uri="{FF2B5EF4-FFF2-40B4-BE49-F238E27FC236}">
                  <a16:creationId xmlns:a16="http://schemas.microsoft.com/office/drawing/2014/main" id="{CBD0EA82-97C2-A0F5-A2D8-AB0855247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199" y="1381632"/>
              <a:ext cx="385703" cy="385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00B76D7-7B28-A3E9-7F06-DF782CF02205}"/>
                </a:ext>
              </a:extLst>
            </p:cNvPr>
            <p:cNvCxnSpPr>
              <a:cxnSpLocks/>
              <a:stCxn id="10" idx="2"/>
              <a:endCxn id="15" idx="1"/>
            </p:cNvCxnSpPr>
            <p:nvPr/>
          </p:nvCxnSpPr>
          <p:spPr>
            <a:xfrm rot="16200000" flipH="1">
              <a:off x="6168454" y="1018738"/>
              <a:ext cx="446683" cy="66480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D1B8BC-071D-198A-3D26-D2AA8231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95192" y="713025"/>
              <a:ext cx="445270" cy="44527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820F03-D1FC-A83E-0610-B8370BA50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834" y="907084"/>
              <a:ext cx="783866" cy="9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AD32778-3309-33C6-4DAB-77D7E571EDCD}"/>
                </a:ext>
              </a:extLst>
            </p:cNvPr>
            <p:cNvCxnSpPr>
              <a:stCxn id="15" idx="3"/>
              <a:endCxn id="20" idx="2"/>
            </p:cNvCxnSpPr>
            <p:nvPr/>
          </p:nvCxnSpPr>
          <p:spPr>
            <a:xfrm flipV="1">
              <a:off x="7109902" y="1158295"/>
              <a:ext cx="1107925" cy="41618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120">
              <a:extLst>
                <a:ext uri="{FF2B5EF4-FFF2-40B4-BE49-F238E27FC236}">
                  <a16:creationId xmlns:a16="http://schemas.microsoft.com/office/drawing/2014/main" id="{C35B382B-0FEC-75BF-BF01-23D28B76CDFB}"/>
                </a:ext>
              </a:extLst>
            </p:cNvPr>
            <p:cNvSpPr/>
            <p:nvPr/>
          </p:nvSpPr>
          <p:spPr>
            <a:xfrm>
              <a:off x="7386637" y="1367344"/>
              <a:ext cx="659577" cy="403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API</a:t>
              </a:r>
              <a:endParaRPr kumimoji="1" lang="en-PH" altLang="ja-JP" sz="8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en-PH" altLang="ja-JP" sz="800" b="1" dirty="0">
                  <a:solidFill>
                    <a:schemeClr val="tx1"/>
                  </a:solidFill>
                  <a:latin typeface="+mn-ea"/>
                </a:rPr>
                <a:t>Control</a:t>
              </a:r>
              <a:endParaRPr kumimoji="1" lang="en-US" altLang="ja-JP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四角形: 角を丸くする 107">
              <a:extLst>
                <a:ext uri="{FF2B5EF4-FFF2-40B4-BE49-F238E27FC236}">
                  <a16:creationId xmlns:a16="http://schemas.microsoft.com/office/drawing/2014/main" id="{751382E5-F589-6330-E6C5-B7A2B5903010}"/>
                </a:ext>
              </a:extLst>
            </p:cNvPr>
            <p:cNvSpPr/>
            <p:nvPr/>
          </p:nvSpPr>
          <p:spPr>
            <a:xfrm>
              <a:off x="4722026" y="1890740"/>
              <a:ext cx="4243379" cy="566870"/>
            </a:xfrm>
            <a:prstGeom prst="roundRect">
              <a:avLst>
                <a:gd name="adj" fmla="val 29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特徴①：</a:t>
              </a:r>
              <a:r>
                <a:rPr kumimoji="1" lang="en-PH" altLang="ja-JP" sz="1200" b="1" dirty="0">
                  <a:solidFill>
                    <a:schemeClr val="tx1"/>
                  </a:solidFill>
                  <a:latin typeface="+mn-ea"/>
                </a:rPr>
                <a:t>WEB3.0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を意識しないでログイン可能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特徴②：最初はウォレット機能を制限し徐々に開放</a:t>
              </a:r>
              <a:endParaRPr kumimoji="1" lang="en-PH" altLang="ja-JP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C89DAD8-C17F-CAFF-0C09-E8F363A696DD}"/>
                </a:ext>
              </a:extLst>
            </p:cNvPr>
            <p:cNvSpPr txBox="1"/>
            <p:nvPr/>
          </p:nvSpPr>
          <p:spPr>
            <a:xfrm>
              <a:off x="6498530" y="1684677"/>
              <a:ext cx="859531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sz="1000" b="1" dirty="0">
                  <a:latin typeface="+mn-ea"/>
                </a:rPr>
                <a:t>web3auth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76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矢印: 五方向 19">
            <a:extLst>
              <a:ext uri="{FF2B5EF4-FFF2-40B4-BE49-F238E27FC236}">
                <a16:creationId xmlns:a16="http://schemas.microsoft.com/office/drawing/2014/main" id="{96A65EBB-BE18-4912-6B18-11A7FD97FEC3}"/>
              </a:ext>
            </a:extLst>
          </p:cNvPr>
          <p:cNvSpPr/>
          <p:nvPr/>
        </p:nvSpPr>
        <p:spPr>
          <a:xfrm>
            <a:off x="3954500" y="634509"/>
            <a:ext cx="5089488" cy="251729"/>
          </a:xfrm>
          <a:prstGeom prst="homePlat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lnSpc>
                <a:spcPct val="130000"/>
              </a:lnSpc>
              <a:spcAft>
                <a:spcPts val="450"/>
              </a:spcAft>
              <a:buClrTx/>
            </a:pPr>
            <a:r>
              <a:rPr kumimoji="1" lang="en-PH" altLang="ja-JP" sz="1050" b="1" kern="1200" dirty="0">
                <a:solidFill>
                  <a:srgbClr val="FFFFFF"/>
                </a:solidFill>
                <a:latin typeface="+mn-ea"/>
              </a:rPr>
              <a:t>DAO</a:t>
            </a:r>
            <a:endParaRPr kumimoji="1" lang="ja-JP" altLang="en-US" sz="1050" b="1" kern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86CCE012-F607-8C97-C5D9-47F9197B5572}"/>
              </a:ext>
            </a:extLst>
          </p:cNvPr>
          <p:cNvSpPr/>
          <p:nvPr/>
        </p:nvSpPr>
        <p:spPr>
          <a:xfrm>
            <a:off x="1811947" y="639679"/>
            <a:ext cx="2320366" cy="259564"/>
          </a:xfrm>
          <a:prstGeom prst="homePlat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lnSpc>
                <a:spcPct val="130000"/>
              </a:lnSpc>
              <a:spcAft>
                <a:spcPts val="450"/>
              </a:spcAft>
              <a:buClrTx/>
            </a:pPr>
            <a:r>
              <a:rPr kumimoji="1" lang="en-PH" altLang="ja-JP" sz="1050" b="1" kern="1200" dirty="0">
                <a:solidFill>
                  <a:srgbClr val="FFFFFF"/>
                </a:solidFill>
                <a:latin typeface="+mn-ea"/>
              </a:rPr>
              <a:t>My</a:t>
            </a:r>
            <a:r>
              <a:rPr kumimoji="1" lang="ja-JP" altLang="en-US" sz="1050" b="1" kern="12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PH" altLang="ja-JP" sz="1050" b="1" kern="1200" dirty="0">
                <a:solidFill>
                  <a:srgbClr val="FFFFFF"/>
                </a:solidFill>
                <a:latin typeface="+mn-ea"/>
              </a:rPr>
              <a:t>Page</a:t>
            </a:r>
            <a:endParaRPr kumimoji="1" lang="ja-JP" altLang="en-US" sz="1050" b="1" kern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7424CF39-8146-9BD0-D650-F64744D77E36}"/>
              </a:ext>
            </a:extLst>
          </p:cNvPr>
          <p:cNvSpPr/>
          <p:nvPr/>
        </p:nvSpPr>
        <p:spPr>
          <a:xfrm>
            <a:off x="212076" y="639679"/>
            <a:ext cx="1816455" cy="259564"/>
          </a:xfrm>
          <a:prstGeom prst="homePlat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lnSpc>
                <a:spcPct val="130000"/>
              </a:lnSpc>
              <a:spcAft>
                <a:spcPts val="450"/>
              </a:spcAft>
              <a:buClrTx/>
            </a:pPr>
            <a:r>
              <a:rPr kumimoji="1" lang="en-PH" altLang="ja-JP" sz="1050" b="1" kern="1200" dirty="0">
                <a:solidFill>
                  <a:srgbClr val="FFFFFF"/>
                </a:solidFill>
                <a:latin typeface="Segoe UI"/>
                <a:ea typeface="メイリオ"/>
              </a:rPr>
              <a:t>Registration</a:t>
            </a:r>
            <a:r>
              <a:rPr kumimoji="1" lang="ja-JP" altLang="en-US" sz="1050" b="1" kern="1200" dirty="0">
                <a:solidFill>
                  <a:srgbClr val="FFFFFF"/>
                </a:solidFill>
                <a:latin typeface="Segoe UI"/>
                <a:ea typeface="メイリオ"/>
              </a:rPr>
              <a:t>・</a:t>
            </a:r>
            <a:r>
              <a:rPr kumimoji="1" lang="en-PH" altLang="ja-JP" sz="1050" b="1" kern="1200" dirty="0">
                <a:solidFill>
                  <a:srgbClr val="FFFFFF"/>
                </a:solidFill>
                <a:latin typeface="Segoe UI"/>
                <a:ea typeface="メイリオ"/>
              </a:rPr>
              <a:t>Login</a:t>
            </a:r>
            <a:endParaRPr kumimoji="1" lang="ja-JP" altLang="en-US" sz="1050" b="1" kern="1200" dirty="0">
              <a:solidFill>
                <a:srgbClr val="FFFFFF"/>
              </a:solidFill>
              <a:latin typeface="Segoe UI"/>
              <a:ea typeface="メイリオ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A5BACCA-C125-938F-924A-0BA99D5C7D23}"/>
              </a:ext>
            </a:extLst>
          </p:cNvPr>
          <p:cNvSpPr txBox="1"/>
          <p:nvPr/>
        </p:nvSpPr>
        <p:spPr>
          <a:xfrm>
            <a:off x="6901162" y="872151"/>
            <a:ext cx="394660" cy="22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en-PH" sz="700" b="1" dirty="0">
                <a:solidFill>
                  <a:schemeClr val="bg1"/>
                </a:solidFill>
                <a:latin typeface="+mn-ea"/>
              </a:rPr>
              <a:t>Pros</a:t>
            </a:r>
          </a:p>
        </p:txBody>
      </p:sp>
      <p:sp>
        <p:nvSpPr>
          <p:cNvPr id="1082" name="正方形/長方形 20">
            <a:extLst>
              <a:ext uri="{FF2B5EF4-FFF2-40B4-BE49-F238E27FC236}">
                <a16:creationId xmlns:a16="http://schemas.microsoft.com/office/drawing/2014/main" id="{7D6CAD75-A331-489F-C2B8-3EB2BD207125}"/>
              </a:ext>
            </a:extLst>
          </p:cNvPr>
          <p:cNvSpPr/>
          <p:nvPr/>
        </p:nvSpPr>
        <p:spPr>
          <a:xfrm>
            <a:off x="0" y="-4651"/>
            <a:ext cx="9144000" cy="606325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kern="1200" dirty="0" err="1">
                <a:solidFill>
                  <a:srgbClr val="425563"/>
                </a:solidFill>
                <a:latin typeface="+mj-ea"/>
                <a:ea typeface="+mj-ea"/>
                <a:cs typeface="+mn-cs"/>
              </a:rPr>
              <a:t>AutoInnovateDAO</a:t>
            </a:r>
            <a:endParaRPr kumimoji="1" lang="en-PH" altLang="ja-JP" sz="2400" b="1" kern="1200" dirty="0">
              <a:solidFill>
                <a:srgbClr val="425563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D8CAE-4A39-097B-B96D-3125EEDB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26425"/>
            <a:ext cx="577433" cy="577433"/>
          </a:xfrm>
          <a:prstGeom prst="rect">
            <a:avLst/>
          </a:prstGeom>
        </p:spPr>
      </p:pic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492B1096-2C20-E848-FF49-4CA4AAF8F04C}"/>
              </a:ext>
            </a:extLst>
          </p:cNvPr>
          <p:cNvGrpSpPr/>
          <p:nvPr/>
        </p:nvGrpSpPr>
        <p:grpSpPr>
          <a:xfrm>
            <a:off x="760939" y="1125639"/>
            <a:ext cx="1626536" cy="1120328"/>
            <a:chOff x="760939" y="1125639"/>
            <a:chExt cx="1626536" cy="11203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0C6C2C-6EAC-6FAC-689D-B388A23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333" y="1125639"/>
              <a:ext cx="568142" cy="568142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9B68AE8-39AF-188E-D1BA-2A345BB9B13F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 flipV="1">
              <a:off x="760939" y="1409710"/>
              <a:ext cx="1058394" cy="5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120">
              <a:extLst>
                <a:ext uri="{FF2B5EF4-FFF2-40B4-BE49-F238E27FC236}">
                  <a16:creationId xmlns:a16="http://schemas.microsoft.com/office/drawing/2014/main" id="{76DF093F-86B0-A893-1244-85BCA6A543D0}"/>
                </a:ext>
              </a:extLst>
            </p:cNvPr>
            <p:cNvSpPr/>
            <p:nvPr/>
          </p:nvSpPr>
          <p:spPr>
            <a:xfrm>
              <a:off x="975961" y="1203246"/>
              <a:ext cx="568142" cy="403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Email</a:t>
              </a:r>
            </a:p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or SNS</a:t>
              </a:r>
            </a:p>
          </p:txBody>
        </p:sp>
        <p:pic>
          <p:nvPicPr>
            <p:cNvPr id="6" name="Picture 2" descr="Torus Labs | Open-Source Key Management">
              <a:extLst>
                <a:ext uri="{FF2B5EF4-FFF2-40B4-BE49-F238E27FC236}">
                  <a16:creationId xmlns:a16="http://schemas.microsoft.com/office/drawing/2014/main" id="{15DE8CFC-2E9B-1A7E-8332-F072C6E84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696" y="1860264"/>
              <a:ext cx="385703" cy="385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1F62D48C-8307-202B-79C1-27DB0C5A36E8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1365523" y="1500942"/>
              <a:ext cx="446683" cy="65766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A5E82191-7AD7-E7E5-D3F7-9029811BF7E2}"/>
              </a:ext>
            </a:extLst>
          </p:cNvPr>
          <p:cNvGrpSpPr/>
          <p:nvPr/>
        </p:nvGrpSpPr>
        <p:grpSpPr>
          <a:xfrm>
            <a:off x="2303399" y="1191657"/>
            <a:ext cx="1337704" cy="1057506"/>
            <a:chOff x="2303399" y="1191657"/>
            <a:chExt cx="1337704" cy="10575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EA1580-E3F1-75A7-DF94-EEB81ACC8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5833" y="1191657"/>
              <a:ext cx="445270" cy="44527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9FDAA4-DCF8-FB7B-7991-587E9EC77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75" y="1385716"/>
              <a:ext cx="783866" cy="97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47F8150-059B-7994-6E54-1C5DEB2D369C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303399" y="1636927"/>
              <a:ext cx="1115069" cy="41618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0">
              <a:extLst>
                <a:ext uri="{FF2B5EF4-FFF2-40B4-BE49-F238E27FC236}">
                  <a16:creationId xmlns:a16="http://schemas.microsoft.com/office/drawing/2014/main" id="{916DCE8A-2BB7-DB9E-6505-9E8065DECC4F}"/>
                </a:ext>
              </a:extLst>
            </p:cNvPr>
            <p:cNvSpPr/>
            <p:nvPr/>
          </p:nvSpPr>
          <p:spPr>
            <a:xfrm>
              <a:off x="2572990" y="1845976"/>
              <a:ext cx="659577" cy="403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API</a:t>
              </a:r>
              <a:endParaRPr kumimoji="1" lang="en-PH" altLang="ja-JP" sz="8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en-PH" altLang="ja-JP" sz="800" b="1" dirty="0">
                  <a:solidFill>
                    <a:schemeClr val="tx1"/>
                  </a:solidFill>
                  <a:latin typeface="+mn-ea"/>
                </a:rPr>
                <a:t>Control</a:t>
              </a:r>
              <a:endParaRPr kumimoji="1" lang="en-US" altLang="ja-JP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F907BE79-868F-05D0-D6AD-A65057EF686E}"/>
              </a:ext>
            </a:extLst>
          </p:cNvPr>
          <p:cNvGrpSpPr/>
          <p:nvPr/>
        </p:nvGrpSpPr>
        <p:grpSpPr>
          <a:xfrm>
            <a:off x="4970962" y="1028750"/>
            <a:ext cx="2871960" cy="652511"/>
            <a:chOff x="4970962" y="1028750"/>
            <a:chExt cx="2871960" cy="6525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653AC-397D-FD40-61A9-2BE1E4AA80E1}"/>
                </a:ext>
              </a:extLst>
            </p:cNvPr>
            <p:cNvSpPr txBox="1"/>
            <p:nvPr/>
          </p:nvSpPr>
          <p:spPr>
            <a:xfrm>
              <a:off x="6567937" y="1200574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②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E3A64C-753B-F612-B173-9A4D53F8A92B}"/>
                </a:ext>
              </a:extLst>
            </p:cNvPr>
            <p:cNvSpPr txBox="1"/>
            <p:nvPr/>
          </p:nvSpPr>
          <p:spPr>
            <a:xfrm>
              <a:off x="6572525" y="1381564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③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6E070F-F8C7-040D-EDFD-A3DD00B4B330}"/>
                </a:ext>
              </a:extLst>
            </p:cNvPr>
            <p:cNvSpPr txBox="1"/>
            <p:nvPr/>
          </p:nvSpPr>
          <p:spPr>
            <a:xfrm>
              <a:off x="6567385" y="1028750"/>
              <a:ext cx="325730" cy="299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100" b="1" dirty="0">
                  <a:solidFill>
                    <a:schemeClr val="tx1"/>
                  </a:solidFill>
                  <a:latin typeface="+mj-ea"/>
                  <a:ea typeface="+mj-ea"/>
                </a:rPr>
                <a:t>①</a:t>
              </a:r>
              <a:endParaRPr kumimoji="1" lang="en-PH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54F614-F717-0F2C-3278-812B29B051B0}"/>
                </a:ext>
              </a:extLst>
            </p:cNvPr>
            <p:cNvSpPr/>
            <p:nvPr/>
          </p:nvSpPr>
          <p:spPr>
            <a:xfrm>
              <a:off x="6858030" y="1134548"/>
              <a:ext cx="984892" cy="119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55CC7E-6C6B-FE06-B928-596CAD0D1382}"/>
                </a:ext>
              </a:extLst>
            </p:cNvPr>
            <p:cNvSpPr/>
            <p:nvPr/>
          </p:nvSpPr>
          <p:spPr>
            <a:xfrm>
              <a:off x="6864721" y="1297012"/>
              <a:ext cx="795694" cy="119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8FE47C-077A-3419-AFC6-1419E6F12712}"/>
                </a:ext>
              </a:extLst>
            </p:cNvPr>
            <p:cNvSpPr/>
            <p:nvPr/>
          </p:nvSpPr>
          <p:spPr>
            <a:xfrm>
              <a:off x="6864720" y="1466609"/>
              <a:ext cx="638576" cy="119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PH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C384A1-2B6A-732C-D8A9-EBE0627F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0962" y="1363307"/>
              <a:ext cx="1540126" cy="13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正方形/長方形 120">
              <a:extLst>
                <a:ext uri="{FF2B5EF4-FFF2-40B4-BE49-F238E27FC236}">
                  <a16:creationId xmlns:a16="http://schemas.microsoft.com/office/drawing/2014/main" id="{A19841AC-B78B-FBD4-88C0-9748ABDE09B4}"/>
                </a:ext>
              </a:extLst>
            </p:cNvPr>
            <p:cNvSpPr/>
            <p:nvPr/>
          </p:nvSpPr>
          <p:spPr>
            <a:xfrm>
              <a:off x="5229438" y="1168857"/>
              <a:ext cx="935618" cy="403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Voting</a:t>
              </a:r>
              <a:r>
                <a:rPr kumimoji="1" lang="ja-JP" altLang="en-US" sz="800" b="1" dirty="0">
                  <a:solidFill>
                    <a:schemeClr val="tx1"/>
                  </a:solidFill>
                  <a:latin typeface="+mn-ea"/>
                </a:rPr>
                <a:t>＆</a:t>
              </a:r>
              <a:endParaRPr kumimoji="1" lang="en-US" altLang="ja-JP" sz="8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en-US" altLang="ja-JP" sz="800" b="1" dirty="0">
                  <a:solidFill>
                    <a:schemeClr val="tx1"/>
                  </a:solidFill>
                  <a:latin typeface="+mn-ea"/>
                </a:rPr>
                <a:t>Survey</a:t>
              </a:r>
              <a:endParaRPr kumimoji="1" lang="en-PH" altLang="ja-JP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53FE94C0-61B0-DDA9-421B-430E5C78E64D}"/>
              </a:ext>
            </a:extLst>
          </p:cNvPr>
          <p:cNvGrpSpPr/>
          <p:nvPr/>
        </p:nvGrpSpPr>
        <p:grpSpPr>
          <a:xfrm>
            <a:off x="5642802" y="1692497"/>
            <a:ext cx="3350519" cy="1358612"/>
            <a:chOff x="5642802" y="1692497"/>
            <a:chExt cx="3350519" cy="1358612"/>
          </a:xfrm>
        </p:grpSpPr>
        <p:sp>
          <p:nvSpPr>
            <p:cNvPr id="42" name="吹き出し: 四角形 157">
              <a:extLst>
                <a:ext uri="{FF2B5EF4-FFF2-40B4-BE49-F238E27FC236}">
                  <a16:creationId xmlns:a16="http://schemas.microsoft.com/office/drawing/2014/main" id="{94834273-3808-AEFF-499C-0F3FEAAE7F15}"/>
                </a:ext>
              </a:extLst>
            </p:cNvPr>
            <p:cNvSpPr/>
            <p:nvPr/>
          </p:nvSpPr>
          <p:spPr>
            <a:xfrm>
              <a:off x="6681470" y="1692497"/>
              <a:ext cx="2311851" cy="319641"/>
            </a:xfrm>
            <a:prstGeom prst="wedgeRectCallout">
              <a:avLst>
                <a:gd name="adj1" fmla="val -56489"/>
                <a:gd name="adj2" fmla="val -791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7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1130F3-D2EB-9BA6-B606-55F4240ED087}"/>
                </a:ext>
              </a:extLst>
            </p:cNvPr>
            <p:cNvSpPr txBox="1"/>
            <p:nvPr/>
          </p:nvSpPr>
          <p:spPr>
            <a:xfrm>
              <a:off x="6657158" y="1714133"/>
              <a:ext cx="2311851" cy="290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sz="1050" b="1" dirty="0">
                  <a:latin typeface="+mj-ea"/>
                  <a:ea typeface="+mj-ea"/>
                </a:rPr>
                <a:t>Reason why I choose </a:t>
              </a:r>
              <a:r>
                <a:rPr kumimoji="1" lang="ja-JP" altLang="en-US" sz="1050" b="1" dirty="0">
                  <a:latin typeface="+mj-ea"/>
                  <a:ea typeface="+mj-ea"/>
                </a:rPr>
                <a:t>①</a:t>
              </a:r>
              <a:r>
                <a:rPr kumimoji="1" lang="en-PH" sz="1050" b="1" dirty="0">
                  <a:latin typeface="+mj-ea"/>
                  <a:ea typeface="+mj-ea"/>
                </a:rPr>
                <a:t> is……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E7170A-7208-1200-6A03-EE665E42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7174" y="1791907"/>
              <a:ext cx="267828" cy="26782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74F7D9-6EA4-93EA-C529-4D5A3F36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5034" y="2184465"/>
              <a:ext cx="267829" cy="267829"/>
            </a:xfrm>
            <a:prstGeom prst="rect">
              <a:avLst/>
            </a:prstGeom>
          </p:spPr>
        </p:pic>
        <p:sp>
          <p:nvSpPr>
            <p:cNvPr id="48" name="吹き出し: 四角形 157">
              <a:extLst>
                <a:ext uri="{FF2B5EF4-FFF2-40B4-BE49-F238E27FC236}">
                  <a16:creationId xmlns:a16="http://schemas.microsoft.com/office/drawing/2014/main" id="{D6253443-2902-07B3-5DC1-529E1EE61959}"/>
                </a:ext>
              </a:extLst>
            </p:cNvPr>
            <p:cNvSpPr/>
            <p:nvPr/>
          </p:nvSpPr>
          <p:spPr>
            <a:xfrm>
              <a:off x="7047856" y="2145463"/>
              <a:ext cx="756186" cy="243142"/>
            </a:xfrm>
            <a:prstGeom prst="wedgeRectCallout">
              <a:avLst>
                <a:gd name="adj1" fmla="val -70078"/>
                <a:gd name="adj2" fmla="val -1002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altLang="ja-JP" sz="900" b="1" dirty="0">
                  <a:solidFill>
                    <a:schemeClr val="tx1"/>
                  </a:solidFill>
                </a:rPr>
                <a:t>I Like </a:t>
              </a:r>
              <a:r>
                <a:rPr kumimoji="1" lang="ja-JP" altLang="en-US" sz="900" b="1" dirty="0">
                  <a:solidFill>
                    <a:schemeClr val="tx1"/>
                  </a:solidFill>
                </a:rPr>
                <a:t>②</a:t>
              </a:r>
              <a:r>
                <a:rPr kumimoji="1" lang="en-PH" altLang="ja-JP" sz="900" b="1" dirty="0">
                  <a:solidFill>
                    <a:schemeClr val="tx1"/>
                  </a:solidFill>
                </a:rPr>
                <a:t>!!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9735961-91E1-7EFC-FEDC-096882B13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0405" y="2444543"/>
              <a:ext cx="267829" cy="267829"/>
            </a:xfrm>
            <a:prstGeom prst="rect">
              <a:avLst/>
            </a:prstGeom>
          </p:spPr>
        </p:pic>
        <p:sp>
          <p:nvSpPr>
            <p:cNvPr id="50" name="吹き出し: 四角形 157">
              <a:extLst>
                <a:ext uri="{FF2B5EF4-FFF2-40B4-BE49-F238E27FC236}">
                  <a16:creationId xmlns:a16="http://schemas.microsoft.com/office/drawing/2014/main" id="{5902DECC-877D-FC65-8681-F96EFD3072A2}"/>
                </a:ext>
              </a:extLst>
            </p:cNvPr>
            <p:cNvSpPr/>
            <p:nvPr/>
          </p:nvSpPr>
          <p:spPr>
            <a:xfrm>
              <a:off x="7819844" y="2473891"/>
              <a:ext cx="806203" cy="267829"/>
            </a:xfrm>
            <a:prstGeom prst="wedgeRectCallout">
              <a:avLst>
                <a:gd name="adj1" fmla="val 63466"/>
                <a:gd name="adj2" fmla="val -2893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900" b="1" dirty="0">
                  <a:solidFill>
                    <a:schemeClr val="tx1"/>
                  </a:solidFill>
                </a:rPr>
                <a:t>③</a:t>
              </a:r>
              <a:r>
                <a:rPr kumimoji="1" lang="en-PH" altLang="ja-JP" sz="900" b="1" dirty="0">
                  <a:solidFill>
                    <a:schemeClr val="tx1"/>
                  </a:solidFill>
                </a:rPr>
                <a:t>is better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B50EF0F-8225-BF06-29F1-6226F7A2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02" y="3051109"/>
              <a:ext cx="8795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0FDA2961-EC20-330A-F99E-393449516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6069" y="2094490"/>
              <a:ext cx="6277" cy="956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A566F02E-DA0C-DA7E-E02A-8BBF46C0DFE2}"/>
              </a:ext>
            </a:extLst>
          </p:cNvPr>
          <p:cNvGrpSpPr/>
          <p:nvPr/>
        </p:nvGrpSpPr>
        <p:grpSpPr>
          <a:xfrm>
            <a:off x="3646328" y="1089621"/>
            <a:ext cx="2513844" cy="3180911"/>
            <a:chOff x="3646328" y="1089621"/>
            <a:chExt cx="2513844" cy="31809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F47C50-A91D-B140-FB67-BEE5EBBE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6168" y="1089621"/>
              <a:ext cx="583177" cy="58317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4D8D62-BBDB-5E7F-6E56-C78B0002A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6328" y="1385716"/>
              <a:ext cx="629179" cy="4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7022984-A56B-EC0E-7584-8723657F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0452" y="2974480"/>
              <a:ext cx="267829" cy="26782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1C6F2D-8C11-5BE7-6E29-2B6E39E48984}"/>
                </a:ext>
              </a:extLst>
            </p:cNvPr>
            <p:cNvSpPr/>
            <p:nvPr/>
          </p:nvSpPr>
          <p:spPr>
            <a:xfrm>
              <a:off x="4195399" y="1698472"/>
              <a:ext cx="1964773" cy="227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1100" b="1" dirty="0">
                  <a:solidFill>
                    <a:schemeClr val="accent2"/>
                  </a:solidFill>
                </a:rPr>
                <a:t>PROJECT DAO</a:t>
              </a:r>
              <a:endParaRPr lang="en-PH" altLang="ja-JP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DEF604-D6FA-B23C-7742-E1200C0461AF}"/>
                </a:ext>
              </a:extLst>
            </p:cNvPr>
            <p:cNvSpPr/>
            <p:nvPr/>
          </p:nvSpPr>
          <p:spPr>
            <a:xfrm>
              <a:off x="4181111" y="3271305"/>
              <a:ext cx="1969657" cy="2353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1100" b="1" dirty="0">
                  <a:solidFill>
                    <a:schemeClr val="tx2"/>
                  </a:solidFill>
                </a:rPr>
                <a:t>Employees</a:t>
              </a:r>
              <a:endParaRPr lang="en-PH" altLang="ja-JP" sz="11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B7D39F-5475-BC35-F22E-4C4440215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287" y="3043979"/>
              <a:ext cx="803451" cy="7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4DBF5-4071-4ACC-0571-4EAC4A6C7A66}"/>
                </a:ext>
              </a:extLst>
            </p:cNvPr>
            <p:cNvCxnSpPr>
              <a:cxnSpLocks/>
            </p:cNvCxnSpPr>
            <p:nvPr/>
          </p:nvCxnSpPr>
          <p:spPr>
            <a:xfrm>
              <a:off x="3954287" y="1377595"/>
              <a:ext cx="4884" cy="16663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3CC7C4-FEDB-EB85-96FA-6DE14236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893" y="2820036"/>
              <a:ext cx="267828" cy="267828"/>
            </a:xfrm>
            <a:prstGeom prst="rect">
              <a:avLst/>
            </a:prstGeom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B77F6D71-1193-D981-5D3F-DA8B67ED5FF3}"/>
                </a:ext>
              </a:extLst>
            </p:cNvPr>
            <p:cNvSpPr/>
            <p:nvPr/>
          </p:nvSpPr>
          <p:spPr>
            <a:xfrm>
              <a:off x="4195399" y="1918949"/>
              <a:ext cx="1964773" cy="770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検討に行き詰った！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意見が割れてしまった！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皆の意見を聞いてみたい！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24085F9-C3F6-9E36-0E24-F2FAE2D20232}"/>
                </a:ext>
              </a:extLst>
            </p:cNvPr>
            <p:cNvSpPr/>
            <p:nvPr/>
          </p:nvSpPr>
          <p:spPr>
            <a:xfrm>
              <a:off x="4181111" y="3499565"/>
              <a:ext cx="1969657" cy="770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1000" b="1" dirty="0">
                  <a:solidFill>
                    <a:schemeClr val="tx1"/>
                  </a:solidFill>
                  <a:latin typeface="+mn-ea"/>
                </a:rPr>
                <a:t>PJ</a:t>
              </a: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にアイディアを出したい！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良い</a:t>
              </a:r>
              <a:r>
                <a:rPr kumimoji="1" lang="en-US" altLang="ja-JP" sz="1000" b="1" dirty="0">
                  <a:solidFill>
                    <a:schemeClr val="tx1"/>
                  </a:solidFill>
                  <a:latin typeface="+mn-ea"/>
                </a:rPr>
                <a:t>PJ</a:t>
              </a: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に貢献したい！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自分でも</a:t>
              </a:r>
              <a:r>
                <a:rPr kumimoji="1" lang="en-US" altLang="ja-JP" sz="10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を作りたい！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FC72B9DF-1A9B-0645-CB23-8CA638D7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1627" y="2974918"/>
              <a:ext cx="267829" cy="267829"/>
            </a:xfrm>
            <a:prstGeom prst="rect">
              <a:avLst/>
            </a:prstGeom>
          </p:spPr>
        </p:pic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D529A39C-44D6-381B-4C70-1B4412AE1F3C}"/>
              </a:ext>
            </a:extLst>
          </p:cNvPr>
          <p:cNvGrpSpPr/>
          <p:nvPr/>
        </p:nvGrpSpPr>
        <p:grpSpPr>
          <a:xfrm>
            <a:off x="7130814" y="2898002"/>
            <a:ext cx="1420306" cy="1374717"/>
            <a:chOff x="7130814" y="2898002"/>
            <a:chExt cx="1420306" cy="1374717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019D2261-0FD6-C458-5C38-5A743896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0814" y="3419384"/>
              <a:ext cx="1413162" cy="85333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20CEAC7E-8460-3C2C-2DBC-05827A0EC2E7}"/>
                </a:ext>
              </a:extLst>
            </p:cNvPr>
            <p:cNvSpPr/>
            <p:nvPr/>
          </p:nvSpPr>
          <p:spPr>
            <a:xfrm rot="10800000">
              <a:off x="7624039" y="2898002"/>
              <a:ext cx="403676" cy="11728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endParaRPr lang="en-PH" dirty="0">
                <a:solidFill>
                  <a:schemeClr val="accent1"/>
                </a:solidFill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166438F7-2584-EEC2-7DF8-881C5B4ABD2D}"/>
                </a:ext>
              </a:extLst>
            </p:cNvPr>
            <p:cNvSpPr/>
            <p:nvPr/>
          </p:nvSpPr>
          <p:spPr>
            <a:xfrm>
              <a:off x="7130814" y="3162639"/>
              <a:ext cx="1420306" cy="2678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050" b="1" dirty="0">
                  <a:solidFill>
                    <a:schemeClr val="tx2"/>
                  </a:solidFill>
                  <a:latin typeface="+mn-ea"/>
                </a:rPr>
                <a:t>将来的に</a:t>
              </a:r>
              <a:r>
                <a:rPr kumimoji="1" lang="en-US" altLang="ja-JP" sz="1050" b="1" dirty="0">
                  <a:solidFill>
                    <a:schemeClr val="tx2"/>
                  </a:solidFill>
                  <a:latin typeface="+mn-ea"/>
                </a:rPr>
                <a:t>DI</a:t>
              </a:r>
              <a:r>
                <a:rPr kumimoji="1" lang="ja-JP" altLang="en-US" sz="1050" b="1" dirty="0">
                  <a:solidFill>
                    <a:schemeClr val="tx2"/>
                  </a:solidFill>
                  <a:latin typeface="+mn-ea"/>
                </a:rPr>
                <a:t>で分析</a:t>
              </a:r>
              <a:endParaRPr kumimoji="1" lang="en-PH" altLang="ja-JP" sz="105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2B067BA-7063-098A-F1ED-A605074C7933}"/>
              </a:ext>
            </a:extLst>
          </p:cNvPr>
          <p:cNvSpPr/>
          <p:nvPr/>
        </p:nvSpPr>
        <p:spPr>
          <a:xfrm>
            <a:off x="2883231" y="3499420"/>
            <a:ext cx="1115069" cy="7709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プライベートの</a:t>
            </a:r>
            <a:r>
              <a:rPr kumimoji="1" lang="en-US" altLang="ja-JP" sz="1000" b="1" dirty="0">
                <a:solidFill>
                  <a:schemeClr val="tx1"/>
                </a:solidFill>
                <a:latin typeface="+mn-ea"/>
              </a:rPr>
              <a:t>DAO</a:t>
            </a:r>
            <a:r>
              <a:rPr kumimoji="1" lang="ja-JP" altLang="en-US" sz="1000" b="1" dirty="0">
                <a:solidFill>
                  <a:schemeClr val="tx1"/>
                </a:solidFill>
                <a:latin typeface="+mn-ea"/>
              </a:rPr>
              <a:t>を作るには専用のトークンが必要</a:t>
            </a:r>
            <a:endParaRPr kumimoji="1" lang="en-PH" altLang="ja-JP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9E536A0C-2AF4-D008-A978-C95886A07993}"/>
              </a:ext>
            </a:extLst>
          </p:cNvPr>
          <p:cNvGrpSpPr/>
          <p:nvPr/>
        </p:nvGrpSpPr>
        <p:grpSpPr>
          <a:xfrm>
            <a:off x="63361" y="3278523"/>
            <a:ext cx="1242175" cy="1028985"/>
            <a:chOff x="63361" y="3278523"/>
            <a:chExt cx="1242175" cy="1028985"/>
          </a:xfrm>
        </p:grpSpPr>
        <p:sp>
          <p:nvSpPr>
            <p:cNvPr id="1096" name="四角形: 角を丸くする 107">
              <a:extLst>
                <a:ext uri="{FF2B5EF4-FFF2-40B4-BE49-F238E27FC236}">
                  <a16:creationId xmlns:a16="http://schemas.microsoft.com/office/drawing/2014/main" id="{DC7B89C0-FD4F-1E6A-A0A0-B4D0F28E6545}"/>
                </a:ext>
              </a:extLst>
            </p:cNvPr>
            <p:cNvSpPr/>
            <p:nvPr/>
          </p:nvSpPr>
          <p:spPr>
            <a:xfrm>
              <a:off x="63361" y="3499420"/>
              <a:ext cx="1242175" cy="797224"/>
            </a:xfrm>
            <a:prstGeom prst="roundRect">
              <a:avLst>
                <a:gd name="adj" fmla="val 2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30000"/>
                </a:lnSpc>
              </a:pPr>
              <a:endParaRPr kumimoji="1" lang="en-PH" altLang="ja-JP" sz="11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97" name="Picture 1096">
              <a:extLst>
                <a:ext uri="{FF2B5EF4-FFF2-40B4-BE49-F238E27FC236}">
                  <a16:creationId xmlns:a16="http://schemas.microsoft.com/office/drawing/2014/main" id="{F8CB38E5-DB96-1D62-6024-A088744B8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4780" y="3571590"/>
              <a:ext cx="523568" cy="523568"/>
            </a:xfrm>
            <a:prstGeom prst="rect">
              <a:avLst/>
            </a:prstGeom>
          </p:spPr>
        </p:pic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E2B53C0B-F9A2-6198-4B09-1383F5B77661}"/>
                </a:ext>
              </a:extLst>
            </p:cNvPr>
            <p:cNvSpPr txBox="1"/>
            <p:nvPr/>
          </p:nvSpPr>
          <p:spPr>
            <a:xfrm>
              <a:off x="312669" y="4064365"/>
              <a:ext cx="744114" cy="24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PH" sz="800" b="1" dirty="0">
                  <a:latin typeface="+mn-ea"/>
                </a:rPr>
                <a:t>GOLF DAO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B14C8804-D990-4956-351C-7E77E6F27486}"/>
                </a:ext>
              </a:extLst>
            </p:cNvPr>
            <p:cNvSpPr txBox="1"/>
            <p:nvPr/>
          </p:nvSpPr>
          <p:spPr>
            <a:xfrm>
              <a:off x="163877" y="3278523"/>
              <a:ext cx="1047082" cy="290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PH" sz="1050" b="1" dirty="0">
                  <a:latin typeface="+mn-ea"/>
                </a:rPr>
                <a:t>Private DAO</a:t>
              </a:r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38B2519E-2D30-7A8E-5F21-81317F9D9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94" y="3566000"/>
              <a:ext cx="246423" cy="246423"/>
            </a:xfrm>
            <a:prstGeom prst="rect">
              <a:avLst/>
            </a:prstGeom>
          </p:spPr>
        </p:pic>
      </p:grpSp>
      <p:sp>
        <p:nvSpPr>
          <p:cNvPr id="1101" name="Isosceles Triangle 1100">
            <a:extLst>
              <a:ext uri="{FF2B5EF4-FFF2-40B4-BE49-F238E27FC236}">
                <a16:creationId xmlns:a16="http://schemas.microsoft.com/office/drawing/2014/main" id="{E6E73E25-90B2-9E48-E55C-6C4AF906B386}"/>
              </a:ext>
            </a:extLst>
          </p:cNvPr>
          <p:cNvSpPr/>
          <p:nvPr/>
        </p:nvSpPr>
        <p:spPr>
          <a:xfrm rot="16200000">
            <a:off x="3872022" y="3803887"/>
            <a:ext cx="403676" cy="117280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lang="en-PH" dirty="0">
              <a:solidFill>
                <a:schemeClr val="accent1"/>
              </a:solidFill>
            </a:endParaRPr>
          </a:p>
        </p:txBody>
      </p:sp>
      <p:sp>
        <p:nvSpPr>
          <p:cNvPr id="1102" name="Isosceles Triangle 1101">
            <a:extLst>
              <a:ext uri="{FF2B5EF4-FFF2-40B4-BE49-F238E27FC236}">
                <a16:creationId xmlns:a16="http://schemas.microsoft.com/office/drawing/2014/main" id="{4942DF2D-2367-AF3C-3A44-01380B7149E4}"/>
              </a:ext>
            </a:extLst>
          </p:cNvPr>
          <p:cNvSpPr/>
          <p:nvPr/>
        </p:nvSpPr>
        <p:spPr>
          <a:xfrm rot="16200000">
            <a:off x="2563190" y="3811975"/>
            <a:ext cx="403676" cy="117280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lang="en-PH" dirty="0">
              <a:solidFill>
                <a:schemeClr val="accent1"/>
              </a:solidFill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9EE80E3C-F15D-74D0-C1A4-950E71D5F429}"/>
              </a:ext>
            </a:extLst>
          </p:cNvPr>
          <p:cNvSpPr txBox="1"/>
          <p:nvPr/>
        </p:nvSpPr>
        <p:spPr>
          <a:xfrm>
            <a:off x="2820561" y="3254579"/>
            <a:ext cx="638316" cy="29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050" b="1" dirty="0">
                <a:solidFill>
                  <a:schemeClr val="tx2"/>
                </a:solidFill>
                <a:latin typeface="+mn-ea"/>
              </a:rPr>
              <a:t>STEP1</a:t>
            </a:r>
            <a:endParaRPr kumimoji="1" lang="en-PH" sz="105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26" name="正方形/長方形 20">
            <a:extLst>
              <a:ext uri="{FF2B5EF4-FFF2-40B4-BE49-F238E27FC236}">
                <a16:creationId xmlns:a16="http://schemas.microsoft.com/office/drawing/2014/main" id="{A0A4D530-9261-0A14-6C9E-C35CD113CC27}"/>
              </a:ext>
            </a:extLst>
          </p:cNvPr>
          <p:cNvSpPr/>
          <p:nvPr/>
        </p:nvSpPr>
        <p:spPr>
          <a:xfrm>
            <a:off x="0" y="4532169"/>
            <a:ext cx="9144000" cy="606325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PJ</a:t>
            </a:r>
            <a:r>
              <a:rPr kumimoji="1" lang="ja-JP" altLang="en-US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メンバー以外でも誰でも自由に参加が可能！皆の意見を参考に</a:t>
            </a:r>
            <a:r>
              <a:rPr kumimoji="1" lang="en-US" altLang="ja-JP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PJ</a:t>
            </a:r>
            <a:r>
              <a:rPr kumimoji="1" lang="ja-JP" altLang="en-US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判断を加速！自分達でも</a:t>
            </a:r>
            <a:r>
              <a:rPr kumimoji="1" lang="en-US" altLang="ja-JP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DAO</a:t>
            </a:r>
            <a:r>
              <a:rPr kumimoji="1" lang="ja-JP" altLang="en-US" b="1" kern="1200" dirty="0">
                <a:solidFill>
                  <a:srgbClr val="425563"/>
                </a:solidFill>
                <a:latin typeface="Segoe UI"/>
                <a:ea typeface="メイリオ"/>
                <a:cs typeface="+mn-cs"/>
              </a:rPr>
              <a:t>を作れる！</a:t>
            </a:r>
            <a:endParaRPr kumimoji="1" lang="en-PH" altLang="ja-JP" b="1" kern="1200" dirty="0">
              <a:solidFill>
                <a:srgbClr val="425563"/>
              </a:solidFill>
              <a:latin typeface="Segoe UI"/>
              <a:ea typeface="メイリオ"/>
              <a:cs typeface="+mn-cs"/>
            </a:endParaRPr>
          </a:p>
        </p:txBody>
      </p: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7CEA13D9-94C0-3B72-1AD8-DBE24D90069A}"/>
              </a:ext>
            </a:extLst>
          </p:cNvPr>
          <p:cNvGrpSpPr/>
          <p:nvPr/>
        </p:nvGrpSpPr>
        <p:grpSpPr>
          <a:xfrm>
            <a:off x="1357983" y="3268867"/>
            <a:ext cx="1308103" cy="1008809"/>
            <a:chOff x="1357983" y="3268867"/>
            <a:chExt cx="1308103" cy="1008809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E8568D1E-415B-1456-563C-593D82582E70}"/>
                </a:ext>
              </a:extLst>
            </p:cNvPr>
            <p:cNvSpPr/>
            <p:nvPr/>
          </p:nvSpPr>
          <p:spPr>
            <a:xfrm>
              <a:off x="1551017" y="3506709"/>
              <a:ext cx="1115069" cy="770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ja-JP" sz="1000" b="1" dirty="0">
                  <a:solidFill>
                    <a:schemeClr val="tx1"/>
                  </a:solidFill>
                  <a:latin typeface="+mn-ea"/>
                </a:rPr>
                <a:t>DAO</a:t>
              </a:r>
              <a:r>
                <a:rPr kumimoji="1" lang="ja-JP" altLang="en-US" sz="1000" b="1" dirty="0">
                  <a:solidFill>
                    <a:schemeClr val="tx1"/>
                  </a:solidFill>
                  <a:latin typeface="+mn-ea"/>
                </a:rPr>
                <a:t>に投票＆発言して専用トークンを集めよう</a:t>
              </a:r>
              <a:endParaRPr kumimoji="1" lang="en-PH" altLang="ja-JP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3" name="Isosceles Triangle 1102">
              <a:extLst>
                <a:ext uri="{FF2B5EF4-FFF2-40B4-BE49-F238E27FC236}">
                  <a16:creationId xmlns:a16="http://schemas.microsoft.com/office/drawing/2014/main" id="{9607796A-ECB5-A37C-7B21-3C075EC05FDF}"/>
                </a:ext>
              </a:extLst>
            </p:cNvPr>
            <p:cNvSpPr/>
            <p:nvPr/>
          </p:nvSpPr>
          <p:spPr>
            <a:xfrm rot="16200000">
              <a:off x="1214785" y="3834680"/>
              <a:ext cx="403676" cy="11728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endParaRPr lang="en-PH" dirty="0">
                <a:solidFill>
                  <a:schemeClr val="accent1"/>
                </a:solidFill>
              </a:endParaRPr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F0F90EA3-DCC4-92F6-882B-AE30C931E278}"/>
                </a:ext>
              </a:extLst>
            </p:cNvPr>
            <p:cNvSpPr txBox="1"/>
            <p:nvPr/>
          </p:nvSpPr>
          <p:spPr>
            <a:xfrm>
              <a:off x="1473506" y="3268867"/>
              <a:ext cx="638316" cy="290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050" b="1" dirty="0">
                  <a:solidFill>
                    <a:schemeClr val="tx2"/>
                  </a:solidFill>
                  <a:latin typeface="+mn-ea"/>
                </a:rPr>
                <a:t>STEP2</a:t>
              </a:r>
              <a:endParaRPr kumimoji="1" lang="en-PH" sz="105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37CA303-04AF-13E3-CBE9-A576B4A11BE9}"/>
              </a:ext>
            </a:extLst>
          </p:cNvPr>
          <p:cNvGrpSpPr/>
          <p:nvPr/>
        </p:nvGrpSpPr>
        <p:grpSpPr>
          <a:xfrm>
            <a:off x="1900320" y="2428990"/>
            <a:ext cx="1399092" cy="900362"/>
            <a:chOff x="1900320" y="2428990"/>
            <a:chExt cx="1399092" cy="900362"/>
          </a:xfrm>
        </p:grpSpPr>
        <p:pic>
          <p:nvPicPr>
            <p:cNvPr id="1111" name="Picture 1110">
              <a:extLst>
                <a:ext uri="{FF2B5EF4-FFF2-40B4-BE49-F238E27FC236}">
                  <a16:creationId xmlns:a16="http://schemas.microsoft.com/office/drawing/2014/main" id="{EF82ED3D-F52A-D4C7-1D5E-E02E3881F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0320" y="2428990"/>
              <a:ext cx="421200" cy="421200"/>
            </a:xfrm>
            <a:prstGeom prst="rect">
              <a:avLst/>
            </a:prstGeom>
          </p:spPr>
        </p:pic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17093D1-E64C-AEAA-6B10-65DCBD528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29805" y="2610116"/>
              <a:ext cx="421200" cy="318953"/>
            </a:xfrm>
            <a:prstGeom prst="rect">
              <a:avLst/>
            </a:prstGeom>
          </p:spPr>
        </p:pic>
        <p:cxnSp>
          <p:nvCxnSpPr>
            <p:cNvPr id="1119" name="Straight Arrow Connector 1118">
              <a:extLst>
                <a:ext uri="{FF2B5EF4-FFF2-40B4-BE49-F238E27FC236}">
                  <a16:creationId xmlns:a16="http://schemas.microsoft.com/office/drawing/2014/main" id="{117F110F-07DA-1073-605F-C9BFC7D4D269}"/>
                </a:ext>
              </a:extLst>
            </p:cNvPr>
            <p:cNvCxnSpPr>
              <a:cxnSpLocks/>
              <a:stCxn id="1111" idx="2"/>
            </p:cNvCxnSpPr>
            <p:nvPr/>
          </p:nvCxnSpPr>
          <p:spPr>
            <a:xfrm>
              <a:off x="2110920" y="2850190"/>
              <a:ext cx="902" cy="479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5" name="楕円 151">
              <a:extLst>
                <a:ext uri="{FF2B5EF4-FFF2-40B4-BE49-F238E27FC236}">
                  <a16:creationId xmlns:a16="http://schemas.microsoft.com/office/drawing/2014/main" id="{CEBD35F6-C684-3E5F-B336-6D1F0EAE54DF}"/>
                </a:ext>
              </a:extLst>
            </p:cNvPr>
            <p:cNvSpPr/>
            <p:nvPr/>
          </p:nvSpPr>
          <p:spPr>
            <a:xfrm>
              <a:off x="2040203" y="2974480"/>
              <a:ext cx="152027" cy="145875"/>
            </a:xfrm>
            <a:prstGeom prst="ellipse">
              <a:avLst/>
            </a:prstGeom>
            <a:solidFill>
              <a:srgbClr val="EBC83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3429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2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\</a:t>
              </a:r>
              <a:endParaRPr kumimoji="1" lang="ja-JP" alt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96A78ABF-C7DB-6C57-A2A7-F9266BDF3355}"/>
                </a:ext>
              </a:extLst>
            </p:cNvPr>
            <p:cNvSpPr txBox="1"/>
            <p:nvPr/>
          </p:nvSpPr>
          <p:spPr>
            <a:xfrm>
              <a:off x="2127296" y="2941609"/>
              <a:ext cx="1172116" cy="22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700" b="1" dirty="0">
                  <a:latin typeface="+mn-ea"/>
                  <a:ea typeface="+mn-ea"/>
                </a:rPr>
                <a:t>※</a:t>
              </a:r>
              <a:r>
                <a:rPr kumimoji="1" lang="ja-JP" altLang="en-US" sz="700" b="1" dirty="0">
                  <a:latin typeface="+mn-ea"/>
                  <a:ea typeface="+mn-ea"/>
                </a:rPr>
                <a:t>社内専用トークン発行</a:t>
              </a:r>
              <a:endParaRPr kumimoji="1" lang="en-PH" sz="7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3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0" animBg="1"/>
      <p:bldP spid="1101" grpId="0" animBg="1"/>
      <p:bldP spid="1102" grpId="0" animBg="1"/>
      <p:bldP spid="1108" grpId="0"/>
      <p:bldP spid="112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969696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6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339473</TotalTime>
  <Words>459</Words>
  <Application>Microsoft Office PowerPoint</Application>
  <PresentationFormat>On-screen Show (16:9)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メイリオ</vt:lpstr>
      <vt:lpstr>Bahnschrift Condensed</vt:lpstr>
      <vt:lpstr>Franklin Gothic Demi</vt:lpstr>
      <vt:lpstr>Segoe UI</vt:lpstr>
      <vt:lpstr>Office 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Junya</dc:creator>
  <cp:lastModifiedBy>隼也 羽田</cp:lastModifiedBy>
  <cp:revision>171</cp:revision>
  <dcterms:modified xsi:type="dcterms:W3CDTF">2023-03-17T09:14:35Z</dcterms:modified>
</cp:coreProperties>
</file>