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62" r:id="rId2"/>
  </p:sldMasterIdLst>
  <p:sldIdLst>
    <p:sldId id="256" r:id="rId3"/>
    <p:sldId id="257" r:id="rId4"/>
    <p:sldId id="258" r:id="rId5"/>
    <p:sldId id="260" r:id="rId6"/>
    <p:sldId id="263" r:id="rId7"/>
    <p:sldId id="262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23F6-91A9-1F87-4199-377AC3D0A511}" v="18" dt="2023-09-08T22:31:22.158"/>
    <p1510:client id="{49613FB1-B2F1-A935-5B0A-118255E9A8C2}" v="5" dt="2023-09-09T01:54:05.023"/>
    <p1510:client id="{59021B7E-4480-4543-AA80-1479699D22D8}" v="378" dt="2023-09-09T02:05:41.608"/>
    <p1510:client id="{64F68E2E-58CB-DC26-4360-9FBFC2320155}" v="9" dt="2023-10-27T18:46:29.055"/>
    <p1510:client id="{8855A992-ADCD-80A2-55A7-E11E9C7E323D}" v="14" dt="2023-09-09T01:07:37.451"/>
    <p1510:client id="{9EA29C99-264E-40B3-A141-A4EC5FA034E2}" v="9" dt="2023-09-08T19:07:13.396"/>
    <p1510:client id="{B6C304F6-C3A4-D632-1070-ECC431282035}" v="818" dt="2023-09-09T02:32:28.456"/>
    <p1510:client id="{C0060158-7C84-B616-3651-C434E5061256}" v="12" dt="2023-10-28T15:30:22.942"/>
    <p1510:client id="{CDAC445B-E322-5A4C-BAF4-7FAAFE308DCB}" v="72" dt="2023-09-09T02:47:25.235"/>
    <p1510:client id="{D2D8116D-CE21-A744-F900-EDE0550EA42F}" v="200" dt="2023-10-27T18:45:13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0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4808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34">
            <a:extLst>
              <a:ext uri="{FF2B5EF4-FFF2-40B4-BE49-F238E27FC236}">
                <a16:creationId xmlns:a16="http://schemas.microsoft.com/office/drawing/2014/main" id="{2D1EF856-2381-405C-A913-80809E59AA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5566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4FBB9E9-CEBE-45B8-BF68-9E764AEF4C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0761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55B6C77E-DBDB-42A4-9B9B-3F2CF47584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0761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6" name="Picture Placeholder 34">
            <a:extLst>
              <a:ext uri="{FF2B5EF4-FFF2-40B4-BE49-F238E27FC236}">
                <a16:creationId xmlns:a16="http://schemas.microsoft.com/office/drawing/2014/main" id="{55DF7ED3-48B8-48C6-A240-C3F0AF04054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03465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7" name="Picture Placeholder 34">
            <a:extLst>
              <a:ext uri="{FF2B5EF4-FFF2-40B4-BE49-F238E27FC236}">
                <a16:creationId xmlns:a16="http://schemas.microsoft.com/office/drawing/2014/main" id="{C38ECA3B-7319-4FDB-BCA5-42DE903E76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551364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2" name="Picture Placeholder 34">
            <a:extLst>
              <a:ext uri="{FF2B5EF4-FFF2-40B4-BE49-F238E27FC236}">
                <a16:creationId xmlns:a16="http://schemas.microsoft.com/office/drawing/2014/main" id="{90EC8BEC-DD26-4CF5-9BA3-62FB1DE4E8F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655566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3" name="Picture Placeholder 34">
            <a:extLst>
              <a:ext uri="{FF2B5EF4-FFF2-40B4-BE49-F238E27FC236}">
                <a16:creationId xmlns:a16="http://schemas.microsoft.com/office/drawing/2014/main" id="{65A0AFA3-6580-43C1-B098-2C7BCA9F6C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103465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4" name="Picture Placeholder 34">
            <a:extLst>
              <a:ext uri="{FF2B5EF4-FFF2-40B4-BE49-F238E27FC236}">
                <a16:creationId xmlns:a16="http://schemas.microsoft.com/office/drawing/2014/main" id="{633BE360-454A-4A5C-9104-60910DAB61B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51364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9" name="Picture Placeholder 34">
            <a:extLst>
              <a:ext uri="{FF2B5EF4-FFF2-40B4-BE49-F238E27FC236}">
                <a16:creationId xmlns:a16="http://schemas.microsoft.com/office/drawing/2014/main" id="{E846108A-BBFA-4FDA-9BAA-78AA09FEF2B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62501" y="306053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Picture Placeholder 34">
            <a:extLst>
              <a:ext uri="{FF2B5EF4-FFF2-40B4-BE49-F238E27FC236}">
                <a16:creationId xmlns:a16="http://schemas.microsoft.com/office/drawing/2014/main" id="{06FACEF4-EC76-40B1-ABAB-DFB9AB1C6F8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03465" y="5749817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F9B127AA-A9E2-41AB-8FAE-D787CE0242B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0761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46">
            <a:extLst>
              <a:ext uri="{FF2B5EF4-FFF2-40B4-BE49-F238E27FC236}">
                <a16:creationId xmlns:a16="http://schemas.microsoft.com/office/drawing/2014/main" id="{716BD719-7234-4908-ABBF-43004C9CA9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0761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626608D9-0200-4530-A392-8778E0D0440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6956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46">
            <a:extLst>
              <a:ext uri="{FF2B5EF4-FFF2-40B4-BE49-F238E27FC236}">
                <a16:creationId xmlns:a16="http://schemas.microsoft.com/office/drawing/2014/main" id="{752DFA8A-D6FA-4ECD-9E35-F71EA4E99C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6956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1" name="Text Placeholder 39">
            <a:extLst>
              <a:ext uri="{FF2B5EF4-FFF2-40B4-BE49-F238E27FC236}">
                <a16:creationId xmlns:a16="http://schemas.microsoft.com/office/drawing/2014/main" id="{CF686D19-A348-4080-A966-C34BC802E2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116956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46">
            <a:extLst>
              <a:ext uri="{FF2B5EF4-FFF2-40B4-BE49-F238E27FC236}">
                <a16:creationId xmlns:a16="http://schemas.microsoft.com/office/drawing/2014/main" id="{60735320-27D8-4F8E-A024-598776C9D1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6956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3" name="Text Placeholder 39">
            <a:extLst>
              <a:ext uri="{FF2B5EF4-FFF2-40B4-BE49-F238E27FC236}">
                <a16:creationId xmlns:a16="http://schemas.microsoft.com/office/drawing/2014/main" id="{EAAFD4E3-0D64-4DC4-AC95-C45ABD2AE6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16956" y="613828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46">
            <a:extLst>
              <a:ext uri="{FF2B5EF4-FFF2-40B4-BE49-F238E27FC236}">
                <a16:creationId xmlns:a16="http://schemas.microsoft.com/office/drawing/2014/main" id="{4E33188F-DB97-4480-8F80-07EABC10A01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16956" y="5750417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5" name="Text Placeholder 39">
            <a:extLst>
              <a:ext uri="{FF2B5EF4-FFF2-40B4-BE49-F238E27FC236}">
                <a16:creationId xmlns:a16="http://schemas.microsoft.com/office/drawing/2014/main" id="{72308068-AAC7-4C44-AAF1-B2E1EC218C5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53374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46">
            <a:extLst>
              <a:ext uri="{FF2B5EF4-FFF2-40B4-BE49-F238E27FC236}">
                <a16:creationId xmlns:a16="http://schemas.microsoft.com/office/drawing/2014/main" id="{0601897E-1B17-49DA-9E03-BCE007BD9AC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53374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7" name="Text Placeholder 39">
            <a:extLst>
              <a:ext uri="{FF2B5EF4-FFF2-40B4-BE49-F238E27FC236}">
                <a16:creationId xmlns:a16="http://schemas.microsoft.com/office/drawing/2014/main" id="{19CE1DF1-96AA-415F-9715-D5354F419B5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553374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46">
            <a:extLst>
              <a:ext uri="{FF2B5EF4-FFF2-40B4-BE49-F238E27FC236}">
                <a16:creationId xmlns:a16="http://schemas.microsoft.com/office/drawing/2014/main" id="{9F9535F2-A766-44AF-9AD3-51BA2C6F2ED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53374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9" name="Text Placeholder 39">
            <a:extLst>
              <a:ext uri="{FF2B5EF4-FFF2-40B4-BE49-F238E27FC236}">
                <a16:creationId xmlns:a16="http://schemas.microsoft.com/office/drawing/2014/main" id="{15177575-6B71-4584-8E0B-D151D973200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749692" y="814919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46">
            <a:extLst>
              <a:ext uri="{FF2B5EF4-FFF2-40B4-BE49-F238E27FC236}">
                <a16:creationId xmlns:a16="http://schemas.microsoft.com/office/drawing/2014/main" id="{FC7F0546-1415-48CA-8E73-91D3480ED57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9692" y="411976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17577-965B-4F93-A2EE-44D638A8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 userDrawn="1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 userDrawn="1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4">
            <a:extLst>
              <a:ext uri="{FF2B5EF4-FFF2-40B4-BE49-F238E27FC236}">
                <a16:creationId xmlns:a16="http://schemas.microsoft.com/office/drawing/2014/main" id="{EA10837A-18D5-41DD-A066-A079A09D86A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420935" y="46699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FD8132DE-D62C-4410-983C-9F458DCEF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408126" y="93025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6">
            <a:extLst>
              <a:ext uri="{FF2B5EF4-FFF2-40B4-BE49-F238E27FC236}">
                <a16:creationId xmlns:a16="http://schemas.microsoft.com/office/drawing/2014/main" id="{DF68D5C6-4D23-4113-9FFA-AFAAB5A6DA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408126" y="52731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34">
            <a:extLst>
              <a:ext uri="{FF2B5EF4-FFF2-40B4-BE49-F238E27FC236}">
                <a16:creationId xmlns:a16="http://schemas.microsoft.com/office/drawing/2014/main" id="{2B75D755-4972-4E8B-ACD5-FAE778A8627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458965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EEE7EDE-175B-450F-B4D2-50D992E53C5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46156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91051322-19B5-41CA-BEAB-A8F1B8CA54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46156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1" name="Picture Placeholder 34">
            <a:extLst>
              <a:ext uri="{FF2B5EF4-FFF2-40B4-BE49-F238E27FC236}">
                <a16:creationId xmlns:a16="http://schemas.microsoft.com/office/drawing/2014/main" id="{966FF594-D5D5-4FD4-A245-AAF0D053095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030968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3A5DD9C2-78E8-4416-B2C1-F07A9E2583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18159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6">
            <a:extLst>
              <a:ext uri="{FF2B5EF4-FFF2-40B4-BE49-F238E27FC236}">
                <a16:creationId xmlns:a16="http://schemas.microsoft.com/office/drawing/2014/main" id="{D8A4734F-8867-4923-806F-AE04360B22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18159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34">
            <a:extLst>
              <a:ext uri="{FF2B5EF4-FFF2-40B4-BE49-F238E27FC236}">
                <a16:creationId xmlns:a16="http://schemas.microsoft.com/office/drawing/2014/main" id="{B03F66BE-0084-45A8-85FC-1448DEA89D7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586860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3F9DA6EE-3DE6-4493-AD6B-BEC7EE858CE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74051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46">
            <a:extLst>
              <a:ext uri="{FF2B5EF4-FFF2-40B4-BE49-F238E27FC236}">
                <a16:creationId xmlns:a16="http://schemas.microsoft.com/office/drawing/2014/main" id="{DD5495C5-2CD2-4593-BC1F-CF0E7D3601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74051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Picture Placeholder 34">
            <a:extLst>
              <a:ext uri="{FF2B5EF4-FFF2-40B4-BE49-F238E27FC236}">
                <a16:creationId xmlns:a16="http://schemas.microsoft.com/office/drawing/2014/main" id="{D2B54852-DC63-410D-BE2A-4D723492843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818607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3" name="Text Placeholder 39">
            <a:extLst>
              <a:ext uri="{FF2B5EF4-FFF2-40B4-BE49-F238E27FC236}">
                <a16:creationId xmlns:a16="http://schemas.microsoft.com/office/drawing/2014/main" id="{13567973-FE07-4747-9500-D565A3EF286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805798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6">
            <a:extLst>
              <a:ext uri="{FF2B5EF4-FFF2-40B4-BE49-F238E27FC236}">
                <a16:creationId xmlns:a16="http://schemas.microsoft.com/office/drawing/2014/main" id="{FCE91BB7-DB4C-4F95-ADC1-2757AA6896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5798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Picture Placeholder 34">
            <a:extLst>
              <a:ext uri="{FF2B5EF4-FFF2-40B4-BE49-F238E27FC236}">
                <a16:creationId xmlns:a16="http://schemas.microsoft.com/office/drawing/2014/main" id="{7082A562-BADD-429E-BB11-8A40EE253FC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8027987" y="563717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C8F3380A-C45C-44C2-BE84-98D3DADAEDA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015178" y="610043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46">
            <a:extLst>
              <a:ext uri="{FF2B5EF4-FFF2-40B4-BE49-F238E27FC236}">
                <a16:creationId xmlns:a16="http://schemas.microsoft.com/office/drawing/2014/main" id="{67C61256-88BA-4ADF-A3CB-77D1B459C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15178" y="569749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5DA0-8F16-4F11-8B6E-A593133F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885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40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5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4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55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7589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610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652" y="6356350"/>
            <a:ext cx="582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41DE2-7626-217B-B5AB-EED354454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070085"/>
            <a:ext cx="10512552" cy="1447836"/>
          </a:xfrm>
        </p:spPr>
        <p:txBody>
          <a:bodyPr anchor="b">
            <a:normAutofit fontScale="90000"/>
          </a:bodyPr>
          <a:lstStyle/>
          <a:p>
            <a:r>
              <a:rPr lang="en-US" sz="5400" b="1" dirty="0">
                <a:latin typeface="Calibri"/>
                <a:cs typeface="Calibri"/>
              </a:rPr>
              <a:t>MELANOMA DETECTION BASED ON </a:t>
            </a:r>
            <a:r>
              <a:rPr lang="en-US" sz="5400" b="1">
                <a:latin typeface="Calibri"/>
                <a:cs typeface="Calibri"/>
              </a:rPr>
              <a:t>DEEP NEURAL NETWORKS</a:t>
            </a:r>
            <a:br>
              <a:rPr lang="en-US" sz="5400" b="1" dirty="0">
                <a:latin typeface="Calibri"/>
                <a:ea typeface="Calibri"/>
                <a:cs typeface="Calibri"/>
              </a:rPr>
            </a:br>
            <a:r>
              <a:rPr lang="en-US" sz="5400" b="1">
                <a:latin typeface="Calibri"/>
                <a:cs typeface="Calibri"/>
              </a:rPr>
              <a:t>PHASE 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96BA4-F124-AE80-43D1-CC2DB9BB5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/>
              <a:t>CSE 6363-003 Machine Learning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0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BA47-BD8E-5BAE-9FF4-DBA8D4F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latin typeface="Calibri"/>
                <a:cs typeface="Calibri"/>
              </a:rPr>
              <a:t>TEAM – GROUP 4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FA17-D8C1-439E-9326-1CF7AF3A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3984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Sai Venkat Reddy </a:t>
            </a:r>
            <a:r>
              <a:rPr lang="en-US" sz="2400" dirty="0" err="1">
                <a:latin typeface="Arial"/>
                <a:cs typeface="Arial"/>
              </a:rPr>
              <a:t>Kopparthi</a:t>
            </a:r>
            <a:r>
              <a:rPr lang="en-US" sz="2400" dirty="0">
                <a:latin typeface="Arial"/>
                <a:cs typeface="Arial"/>
              </a:rPr>
              <a:t> (UTA ID : 1002113962)</a:t>
            </a:r>
          </a:p>
          <a:p>
            <a:r>
              <a:rPr lang="en-US" sz="2400" dirty="0"/>
              <a:t>Niranjana Subramanian (UTA ID : 1002046305)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Rohan Rajan Vaidya(UTA ID: 1001987656)</a:t>
            </a:r>
            <a:endParaRPr lang="en-US" sz="2400" dirty="0">
              <a:cs typeface="Calibri"/>
            </a:endParaRPr>
          </a:p>
          <a:p>
            <a:pPr marL="344170" indent="-344170"/>
            <a:endParaRPr lang="en-US" sz="2200">
              <a:cs typeface="Calibri" panose="020F0502020204030204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4002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07067-8F0D-59ED-A4B9-EC4DAD60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alibri"/>
                <a:cs typeface="Calibri"/>
              </a:rPr>
              <a:t>Phase-2 Preprocessing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square&#10;&#10;Description automatically generated">
            <a:extLst>
              <a:ext uri="{FF2B5EF4-FFF2-40B4-BE49-F238E27FC236}">
                <a16:creationId xmlns:a16="http://schemas.microsoft.com/office/drawing/2014/main" id="{FC86B4DA-744B-A2C5-50F7-656C131AF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57" y="2290394"/>
            <a:ext cx="10980943" cy="3282196"/>
          </a:xfrm>
        </p:spPr>
      </p:pic>
    </p:spTree>
    <p:extLst>
      <p:ext uri="{BB962C8B-B14F-4D97-AF65-F5344CB8AC3E}">
        <p14:creationId xmlns:p14="http://schemas.microsoft.com/office/powerpoint/2010/main" val="175031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76D40-F3A8-E181-6410-ADEEFF2A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1">
                <a:latin typeface="Calibri"/>
                <a:cs typeface="Calibri"/>
              </a:rPr>
              <a:t>Building the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BE06-6C6E-4B09-DBA7-121057FE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VGG16 stands for "Visual Geometry Group."</a:t>
            </a:r>
          </a:p>
          <a:p>
            <a:r>
              <a:rPr lang="en-US" sz="2000" dirty="0">
                <a:ea typeface="+mn-lt"/>
                <a:cs typeface="+mn-lt"/>
              </a:rPr>
              <a:t>VGG are convolutional neural networks (CNNs) which are powerful feature extractors. They capture hierarchical and abstract features from images through convolutional and pooling layers.</a:t>
            </a:r>
            <a:endParaRPr lang="en-US" sz="200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After the feature extraction, the fully connected layers (dense layers) in the traditional head of the neural network learn to map these features to the final classes.</a:t>
            </a:r>
            <a:endParaRPr lang="en-US" sz="2000" dirty="0"/>
          </a:p>
          <a:p>
            <a:pPr lvl="1"/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12" name="Picture 11" descr="Human brain nerve cells">
            <a:extLst>
              <a:ext uri="{FF2B5EF4-FFF2-40B4-BE49-F238E27FC236}">
                <a16:creationId xmlns:a16="http://schemas.microsoft.com/office/drawing/2014/main" id="{8BCC8FEF-CCF3-DF66-BDC7-B536C97E0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5" r="26738" b="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77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BA47-BD8E-5BAE-9FF4-DBA8D4F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alibri"/>
                <a:cs typeface="Calibri Light"/>
              </a:rPr>
              <a:t>VGG16 model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F01C1A-6A30-A997-84DB-84F7B5C49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04" y="2100172"/>
            <a:ext cx="11305591" cy="3475673"/>
          </a:xfrm>
        </p:spPr>
      </p:pic>
    </p:spTree>
    <p:extLst>
      <p:ext uri="{BB962C8B-B14F-4D97-AF65-F5344CB8AC3E}">
        <p14:creationId xmlns:p14="http://schemas.microsoft.com/office/powerpoint/2010/main" val="50667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40F43350-A8A1-7754-A0D4-404C427CE99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Calibri"/>
                <a:cs typeface="Calibri"/>
              </a:rPr>
              <a:t>MODEL SUMMARY</a:t>
            </a:r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75F327-5103-A3CF-26AC-7B6654A8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20" y="1822881"/>
            <a:ext cx="4462760" cy="50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8F2B6-665E-BE98-204A-D32FCD9D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b="1">
                <a:latin typeface="Calibri"/>
                <a:cs typeface="Calibri"/>
              </a:rPr>
              <a:t>CALLBACKS</a:t>
            </a:r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ED36FD5-3543-C9A1-D21E-519C9B2E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540776"/>
            <a:ext cx="10872172" cy="1331840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8F676E-DE24-8BF2-14D9-0F8BF642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496" y="2148506"/>
            <a:ext cx="7374305" cy="42805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err="1">
                <a:ea typeface="+mn-lt"/>
                <a:cs typeface="+mn-lt"/>
              </a:rPr>
              <a:t>ReduceLROnPlateau</a:t>
            </a:r>
            <a:r>
              <a:rPr lang="en-US" sz="1600" b="1" dirty="0">
                <a:ea typeface="+mn-lt"/>
                <a:cs typeface="+mn-lt"/>
              </a:rPr>
              <a:t>:</a:t>
            </a:r>
            <a:endParaRPr lang="en-US" sz="1600">
              <a:cs typeface="Calibri" panose="020F0502020204030204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Monitors validation loss.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Adjusts learning rate when improvement plateaus.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Aims to enhance convergence during training.</a:t>
            </a:r>
            <a:endParaRPr lang="en-US" sz="1600">
              <a:cs typeface="Calibri"/>
            </a:endParaRPr>
          </a:p>
          <a:p>
            <a:r>
              <a:rPr lang="en-US" sz="1600" b="1" err="1">
                <a:ea typeface="+mn-lt"/>
                <a:cs typeface="+mn-lt"/>
              </a:rPr>
              <a:t>ModelCheckpoint</a:t>
            </a:r>
            <a:r>
              <a:rPr lang="en-US" sz="1600" b="1" dirty="0">
                <a:ea typeface="+mn-lt"/>
                <a:cs typeface="+mn-lt"/>
              </a:rPr>
              <a:t>: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Monitors validation loss.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Saves the model at the end of each epoch.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Ensures only the best-performing model is saved.</a:t>
            </a:r>
            <a:endParaRPr lang="en-US" sz="1600">
              <a:cs typeface="Calibri"/>
            </a:endParaRPr>
          </a:p>
          <a:p>
            <a:r>
              <a:rPr lang="en-US" sz="1600" b="1" err="1">
                <a:ea typeface="+mn-lt"/>
                <a:cs typeface="+mn-lt"/>
              </a:rPr>
              <a:t>EarlyStopping</a:t>
            </a:r>
            <a:r>
              <a:rPr lang="en-US" sz="1600" b="1" dirty="0">
                <a:ea typeface="+mn-lt"/>
                <a:cs typeface="+mn-lt"/>
              </a:rPr>
              <a:t>: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Monitors validation loss.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Stops training when improvement stalls.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Prevents overfitting by ending training at an optimal point.</a:t>
            </a:r>
            <a:endParaRPr lang="en-US" sz="1600">
              <a:cs typeface="Calibri"/>
            </a:endParaRPr>
          </a:p>
          <a:p>
            <a:endParaRPr lang="en-US" sz="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21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783D-0B97-F6B2-E127-E66177DF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OPTIMIZER AND LOSSFUNCTION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5C85-86B3-CF16-D9EA-A25BCB2C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9372"/>
            <a:ext cx="10515600" cy="31898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Optimizer (</a:t>
            </a:r>
            <a:r>
              <a:rPr lang="en-US" sz="1800" b="1" err="1">
                <a:ea typeface="+mn-lt"/>
                <a:cs typeface="+mn-lt"/>
              </a:rPr>
              <a:t>Adagrad</a:t>
            </a:r>
            <a:r>
              <a:rPr lang="en-US" sz="1800" b="1" dirty="0">
                <a:ea typeface="+mn-lt"/>
                <a:cs typeface="+mn-lt"/>
              </a:rPr>
              <a:t>):</a:t>
            </a:r>
            <a:endParaRPr lang="en-US" sz="1800">
              <a:cs typeface="Calibri" panose="020F0502020204030204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Adapts learning rates for each parameter.</a:t>
            </a:r>
            <a:endParaRPr lang="en-US" sz="1800">
              <a:cs typeface="Calibri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Helps converge faster in different directions.</a:t>
            </a:r>
            <a:endParaRPr lang="en-US" sz="1800">
              <a:cs typeface="Calibri"/>
            </a:endParaRPr>
          </a:p>
          <a:p>
            <a:r>
              <a:rPr lang="en-US" sz="1800" b="1" dirty="0">
                <a:ea typeface="+mn-lt"/>
                <a:cs typeface="+mn-lt"/>
              </a:rPr>
              <a:t>Loss Function (Categorical </a:t>
            </a:r>
            <a:r>
              <a:rPr lang="en-US" sz="1800" b="1" err="1">
                <a:ea typeface="+mn-lt"/>
                <a:cs typeface="+mn-lt"/>
              </a:rPr>
              <a:t>Crossentropy</a:t>
            </a:r>
            <a:r>
              <a:rPr lang="en-US" sz="1800" b="1" dirty="0">
                <a:ea typeface="+mn-lt"/>
                <a:cs typeface="+mn-lt"/>
              </a:rPr>
              <a:t>):</a:t>
            </a:r>
            <a:endParaRPr lang="en-US" sz="1800">
              <a:cs typeface="Calibri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Measures the difference between predicted and actual distributions.</a:t>
            </a:r>
            <a:endParaRPr lang="en-US" sz="1800">
              <a:cs typeface="Calibri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Suitable for multi-class classification tasks.</a:t>
            </a:r>
            <a:endParaRPr lang="en-US" sz="1800">
              <a:cs typeface="Calibri"/>
            </a:endParaRPr>
          </a:p>
          <a:p>
            <a:r>
              <a:rPr lang="en-US" sz="1800" b="1" dirty="0">
                <a:ea typeface="+mn-lt"/>
                <a:cs typeface="+mn-lt"/>
              </a:rPr>
              <a:t>Metrics (Accuracy):</a:t>
            </a:r>
            <a:endParaRPr lang="en-US" sz="1800">
              <a:cs typeface="Calibri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Evaluates model performance during training.</a:t>
            </a:r>
            <a:endParaRPr lang="en-US" sz="1800">
              <a:cs typeface="Calibri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Represents the proportion of correctly classified instances.</a:t>
            </a:r>
            <a:endParaRPr lang="en-US" sz="1800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E2963F2-FF13-816D-1BCA-DEBCF916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56" y="1405585"/>
            <a:ext cx="7279689" cy="19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B31E-1857-896B-2E6F-D8D354DA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MODEL TRAINING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2E7C1F8-F59F-E7E5-69D4-C28B05903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74" y="1797561"/>
            <a:ext cx="11999651" cy="3142398"/>
          </a:xfrm>
        </p:spPr>
      </p:pic>
    </p:spTree>
    <p:extLst>
      <p:ext uri="{BB962C8B-B14F-4D97-AF65-F5344CB8AC3E}">
        <p14:creationId xmlns:p14="http://schemas.microsoft.com/office/powerpoint/2010/main" val="250850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2_Office Theme</vt:lpstr>
      <vt:lpstr>MELANOMA DETECTION BASED ON DEEP NEURAL NETWORKS PHASE 3</vt:lpstr>
      <vt:lpstr>TEAM – GROUP 4</vt:lpstr>
      <vt:lpstr>Phase-2 Preprocessing</vt:lpstr>
      <vt:lpstr>Building the model</vt:lpstr>
      <vt:lpstr>VGG16 model</vt:lpstr>
      <vt:lpstr>PowerPoint Presentation</vt:lpstr>
      <vt:lpstr>CALLBACKS</vt:lpstr>
      <vt:lpstr>OPTIMIZER AND LOSSFUNCTION</vt:lpstr>
      <vt:lpstr>MODEL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Kopparthi, Sai Venkat Reddy</dc:creator>
  <cp:revision>114</cp:revision>
  <dcterms:created xsi:type="dcterms:W3CDTF">2023-09-08T03:24:02Z</dcterms:created>
  <dcterms:modified xsi:type="dcterms:W3CDTF">2023-10-28T22:35:31Z</dcterms:modified>
</cp:coreProperties>
</file>