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3.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22.xml" ContentType="application/vnd.openxmlformats-officedocument.presentationml.slide+xml"/>
  <Override PartName="/ppt/slides/slide67.xml" ContentType="application/vnd.openxmlformats-officedocument.presentationml.slide+xml"/>
  <Override PartName="/ppt/slides/slide69.xml" ContentType="application/vnd.openxmlformats-officedocument.presentationml.slide+xml"/>
  <Override PartName="/ppt/slides/slide9.xml" ContentType="application/vnd.openxmlformats-officedocument.presentationml.slide+xml"/>
  <Override PartName="/ppt/slides/slide6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5.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16.xml" ContentType="application/vnd.openxmlformats-officedocument.presentationml.slide+xml"/>
  <Override PartName="/ppt/slides/slide70.xml" ContentType="application/vnd.openxmlformats-officedocument.presentationml.slide+xml"/>
  <Override PartName="/ppt/slides/slide76.xml" ContentType="application/vnd.openxmlformats-officedocument.presentationml.slide+xml"/>
  <Override PartName="/ppt/slides/slide71.xml" ContentType="application/vnd.openxmlformats-officedocument.presentationml.slide+xml"/>
  <Override PartName="/ppt/slides/slide78.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77.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7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257" r:id="rId3"/>
    <p:sldId id="258" r:id="rId4"/>
    <p:sldId id="259" r:id="rId5"/>
    <p:sldId id="260" r:id="rId6"/>
    <p:sldId id="261" r:id="rId7"/>
    <p:sldId id="262" r:id="rId8"/>
    <p:sldId id="263" r:id="rId9"/>
    <p:sldId id="264" r:id="rId10"/>
    <p:sldId id="270" r:id="rId11"/>
    <p:sldId id="269" r:id="rId12"/>
    <p:sldId id="271" r:id="rId13"/>
    <p:sldId id="280" r:id="rId14"/>
    <p:sldId id="347" r:id="rId15"/>
    <p:sldId id="348" r:id="rId16"/>
    <p:sldId id="349" r:id="rId17"/>
    <p:sldId id="350" r:id="rId18"/>
    <p:sldId id="281" r:id="rId19"/>
    <p:sldId id="351" r:id="rId20"/>
    <p:sldId id="352" r:id="rId21"/>
    <p:sldId id="353" r:id="rId22"/>
    <p:sldId id="354" r:id="rId23"/>
    <p:sldId id="355" r:id="rId24"/>
    <p:sldId id="356" r:id="rId25"/>
    <p:sldId id="283" r:id="rId26"/>
    <p:sldId id="297" r:id="rId27"/>
    <p:sldId id="298" r:id="rId28"/>
    <p:sldId id="299" r:id="rId29"/>
    <p:sldId id="300" r:id="rId30"/>
    <p:sldId id="284" r:id="rId31"/>
    <p:sldId id="285" r:id="rId32"/>
    <p:sldId id="286" r:id="rId33"/>
    <p:sldId id="287" r:id="rId34"/>
    <p:sldId id="292" r:id="rId35"/>
    <p:sldId id="295" r:id="rId36"/>
    <p:sldId id="296" r:id="rId37"/>
    <p:sldId id="294" r:id="rId38"/>
    <p:sldId id="303" r:id="rId39"/>
    <p:sldId id="305" r:id="rId40"/>
    <p:sldId id="301" r:id="rId41"/>
    <p:sldId id="304" r:id="rId42"/>
    <p:sldId id="302" r:id="rId43"/>
    <p:sldId id="306" r:id="rId44"/>
    <p:sldId id="307" r:id="rId45"/>
    <p:sldId id="308" r:id="rId46"/>
    <p:sldId id="309" r:id="rId47"/>
    <p:sldId id="310" r:id="rId48"/>
    <p:sldId id="311" r:id="rId49"/>
    <p:sldId id="315" r:id="rId50"/>
    <p:sldId id="317" r:id="rId51"/>
    <p:sldId id="314" r:id="rId52"/>
    <p:sldId id="318" r:id="rId53"/>
    <p:sldId id="319" r:id="rId54"/>
    <p:sldId id="320" r:id="rId55"/>
    <p:sldId id="321" r:id="rId56"/>
    <p:sldId id="322" r:id="rId57"/>
    <p:sldId id="323" r:id="rId58"/>
    <p:sldId id="324" r:id="rId59"/>
    <p:sldId id="325" r:id="rId60"/>
    <p:sldId id="326" r:id="rId61"/>
    <p:sldId id="327" r:id="rId62"/>
    <p:sldId id="328" r:id="rId63"/>
    <p:sldId id="329" r:id="rId64"/>
    <p:sldId id="330" r:id="rId65"/>
    <p:sldId id="331" r:id="rId66"/>
    <p:sldId id="332" r:id="rId67"/>
    <p:sldId id="333" r:id="rId68"/>
    <p:sldId id="334" r:id="rId69"/>
    <p:sldId id="335" r:id="rId70"/>
    <p:sldId id="336" r:id="rId71"/>
    <p:sldId id="337" r:id="rId72"/>
    <p:sldId id="338" r:id="rId73"/>
    <p:sldId id="339" r:id="rId74"/>
    <p:sldId id="340" r:id="rId75"/>
    <p:sldId id="341" r:id="rId76"/>
    <p:sldId id="342" r:id="rId77"/>
    <p:sldId id="343" r:id="rId78"/>
    <p:sldId id="344" r:id="rId79"/>
    <p:sldId id="345"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1" d="100"/>
          <a:sy n="71" d="100"/>
        </p:scale>
        <p:origin x="-106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88"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ustomXml" Target="../customXml/item2.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062A2-CA41-4AB6-9011-C8E7778E1828}" type="datetimeFigureOut">
              <a:rPr lang="en-IN" smtClean="0"/>
              <a:t>23-06-2023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8E5275-EE04-4273-8BD4-D338AFD19B34}" type="slidenum">
              <a:rPr lang="en-IN" smtClean="0"/>
              <a:t>‹#›</a:t>
            </a:fld>
            <a:endParaRPr lang="en-IN"/>
          </a:p>
        </p:txBody>
      </p:sp>
    </p:spTree>
    <p:extLst>
      <p:ext uri="{BB962C8B-B14F-4D97-AF65-F5344CB8AC3E}">
        <p14:creationId xmlns:p14="http://schemas.microsoft.com/office/powerpoint/2010/main" val="2345501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8E5275-EE04-4273-8BD4-D338AFD19B34}" type="slidenum">
              <a:rPr lang="en-IN" smtClean="0"/>
              <a:t>1</a:t>
            </a:fld>
            <a:endParaRPr lang="en-IN"/>
          </a:p>
        </p:txBody>
      </p:sp>
    </p:spTree>
    <p:extLst>
      <p:ext uri="{BB962C8B-B14F-4D97-AF65-F5344CB8AC3E}">
        <p14:creationId xmlns:p14="http://schemas.microsoft.com/office/powerpoint/2010/main" val="774659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4CA04E1-78CE-426F-A7FE-7BE811770F4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E1CA49-8001-473D-9FAA-A45FEDF25258}" type="slidenum">
              <a:rPr lang="en-IN" smtClean="0"/>
              <a:t>‹#›</a:t>
            </a:fld>
            <a:endParaRPr lang="en-IN"/>
          </a:p>
        </p:txBody>
      </p:sp>
    </p:spTree>
    <p:extLst>
      <p:ext uri="{BB962C8B-B14F-4D97-AF65-F5344CB8AC3E}">
        <p14:creationId xmlns:p14="http://schemas.microsoft.com/office/powerpoint/2010/main" val="1643661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CA04E1-78CE-426F-A7FE-7BE811770F4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E1CA49-8001-473D-9FAA-A45FEDF25258}" type="slidenum">
              <a:rPr lang="en-IN" smtClean="0"/>
              <a:t>‹#›</a:t>
            </a:fld>
            <a:endParaRPr lang="en-IN"/>
          </a:p>
        </p:txBody>
      </p:sp>
    </p:spTree>
    <p:extLst>
      <p:ext uri="{BB962C8B-B14F-4D97-AF65-F5344CB8AC3E}">
        <p14:creationId xmlns:p14="http://schemas.microsoft.com/office/powerpoint/2010/main" val="363933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CA04E1-78CE-426F-A7FE-7BE811770F4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E1CA49-8001-473D-9FAA-A45FEDF25258}" type="slidenum">
              <a:rPr lang="en-IN" smtClean="0"/>
              <a:t>‹#›</a:t>
            </a:fld>
            <a:endParaRPr lang="en-IN"/>
          </a:p>
        </p:txBody>
      </p:sp>
    </p:spTree>
    <p:extLst>
      <p:ext uri="{BB962C8B-B14F-4D97-AF65-F5344CB8AC3E}">
        <p14:creationId xmlns:p14="http://schemas.microsoft.com/office/powerpoint/2010/main" val="2011756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CA04E1-78CE-426F-A7FE-7BE811770F4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E1CA49-8001-473D-9FAA-A45FEDF25258}" type="slidenum">
              <a:rPr lang="en-IN" smtClean="0"/>
              <a:t>‹#›</a:t>
            </a:fld>
            <a:endParaRPr lang="en-IN"/>
          </a:p>
        </p:txBody>
      </p:sp>
    </p:spTree>
    <p:extLst>
      <p:ext uri="{BB962C8B-B14F-4D97-AF65-F5344CB8AC3E}">
        <p14:creationId xmlns:p14="http://schemas.microsoft.com/office/powerpoint/2010/main" val="1349713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CA04E1-78CE-426F-A7FE-7BE811770F4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E1CA49-8001-473D-9FAA-A45FEDF25258}" type="slidenum">
              <a:rPr lang="en-IN" smtClean="0"/>
              <a:t>‹#›</a:t>
            </a:fld>
            <a:endParaRPr lang="en-IN"/>
          </a:p>
        </p:txBody>
      </p:sp>
    </p:spTree>
    <p:extLst>
      <p:ext uri="{BB962C8B-B14F-4D97-AF65-F5344CB8AC3E}">
        <p14:creationId xmlns:p14="http://schemas.microsoft.com/office/powerpoint/2010/main" val="3800513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4CA04E1-78CE-426F-A7FE-7BE811770F43}"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E1CA49-8001-473D-9FAA-A45FEDF25258}" type="slidenum">
              <a:rPr lang="en-IN" smtClean="0"/>
              <a:t>‹#›</a:t>
            </a:fld>
            <a:endParaRPr lang="en-IN"/>
          </a:p>
        </p:txBody>
      </p:sp>
    </p:spTree>
    <p:extLst>
      <p:ext uri="{BB962C8B-B14F-4D97-AF65-F5344CB8AC3E}">
        <p14:creationId xmlns:p14="http://schemas.microsoft.com/office/powerpoint/2010/main" val="199074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4CA04E1-78CE-426F-A7FE-7BE811770F43}" type="datetimeFigureOut">
              <a:rPr lang="en-IN" smtClean="0"/>
              <a:t>23-06-2023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E1CA49-8001-473D-9FAA-A45FEDF25258}" type="slidenum">
              <a:rPr lang="en-IN" smtClean="0"/>
              <a:t>‹#›</a:t>
            </a:fld>
            <a:endParaRPr lang="en-IN"/>
          </a:p>
        </p:txBody>
      </p:sp>
    </p:spTree>
    <p:extLst>
      <p:ext uri="{BB962C8B-B14F-4D97-AF65-F5344CB8AC3E}">
        <p14:creationId xmlns:p14="http://schemas.microsoft.com/office/powerpoint/2010/main" val="2494116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4CA04E1-78CE-426F-A7FE-7BE811770F43}" type="datetimeFigureOut">
              <a:rPr lang="en-IN" smtClean="0"/>
              <a:t>23-06-2023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E1CA49-8001-473D-9FAA-A45FEDF25258}" type="slidenum">
              <a:rPr lang="en-IN" smtClean="0"/>
              <a:t>‹#›</a:t>
            </a:fld>
            <a:endParaRPr lang="en-IN"/>
          </a:p>
        </p:txBody>
      </p:sp>
    </p:spTree>
    <p:extLst>
      <p:ext uri="{BB962C8B-B14F-4D97-AF65-F5344CB8AC3E}">
        <p14:creationId xmlns:p14="http://schemas.microsoft.com/office/powerpoint/2010/main" val="193908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CA04E1-78CE-426F-A7FE-7BE811770F43}" type="datetimeFigureOut">
              <a:rPr lang="en-IN" smtClean="0"/>
              <a:t>23-06-2023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E1CA49-8001-473D-9FAA-A45FEDF25258}" type="slidenum">
              <a:rPr lang="en-IN" smtClean="0"/>
              <a:t>‹#›</a:t>
            </a:fld>
            <a:endParaRPr lang="en-IN"/>
          </a:p>
        </p:txBody>
      </p:sp>
    </p:spTree>
    <p:extLst>
      <p:ext uri="{BB962C8B-B14F-4D97-AF65-F5344CB8AC3E}">
        <p14:creationId xmlns:p14="http://schemas.microsoft.com/office/powerpoint/2010/main" val="2503169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CA04E1-78CE-426F-A7FE-7BE811770F43}"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E1CA49-8001-473D-9FAA-A45FEDF25258}" type="slidenum">
              <a:rPr lang="en-IN" smtClean="0"/>
              <a:t>‹#›</a:t>
            </a:fld>
            <a:endParaRPr lang="en-IN"/>
          </a:p>
        </p:txBody>
      </p:sp>
    </p:spTree>
    <p:extLst>
      <p:ext uri="{BB962C8B-B14F-4D97-AF65-F5344CB8AC3E}">
        <p14:creationId xmlns:p14="http://schemas.microsoft.com/office/powerpoint/2010/main" val="1501413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CA04E1-78CE-426F-A7FE-7BE811770F43}"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E1CA49-8001-473D-9FAA-A45FEDF25258}" type="slidenum">
              <a:rPr lang="en-IN" smtClean="0"/>
              <a:t>‹#›</a:t>
            </a:fld>
            <a:endParaRPr lang="en-IN"/>
          </a:p>
        </p:txBody>
      </p:sp>
    </p:spTree>
    <p:extLst>
      <p:ext uri="{BB962C8B-B14F-4D97-AF65-F5344CB8AC3E}">
        <p14:creationId xmlns:p14="http://schemas.microsoft.com/office/powerpoint/2010/main" val="228000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CA04E1-78CE-426F-A7FE-7BE811770F43}" type="datetimeFigureOut">
              <a:rPr lang="en-IN" smtClean="0"/>
              <a:t>23-06-2023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E1CA49-8001-473D-9FAA-A45FEDF25258}" type="slidenum">
              <a:rPr lang="en-IN" smtClean="0"/>
              <a:t>‹#›</a:t>
            </a:fld>
            <a:endParaRPr lang="en-IN"/>
          </a:p>
        </p:txBody>
      </p:sp>
    </p:spTree>
    <p:extLst>
      <p:ext uri="{BB962C8B-B14F-4D97-AF65-F5344CB8AC3E}">
        <p14:creationId xmlns:p14="http://schemas.microsoft.com/office/powerpoint/2010/main" val="2891592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56793"/>
            <a:ext cx="7772400" cy="2043658"/>
          </a:xfrm>
        </p:spPr>
        <p:txBody>
          <a:bodyPr>
            <a:normAutofit fontScale="90000"/>
          </a:bodyPr>
          <a:lstStyle/>
          <a:p>
            <a:r>
              <a:rPr lang="en-US" b="1" dirty="0" smtClean="0"/>
              <a:t/>
            </a:r>
            <a:br>
              <a:rPr lang="en-US" b="1" dirty="0" smtClean="0"/>
            </a:br>
            <a:r>
              <a:rPr lang="en-US" b="1" dirty="0" smtClean="0"/>
              <a:t>Incident </a:t>
            </a:r>
            <a:r>
              <a:rPr lang="en-US" b="1" dirty="0"/>
              <a:t>Response –Roles, and Responsibilities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627471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916832"/>
            <a:ext cx="7772400" cy="1362075"/>
          </a:xfrm>
        </p:spPr>
        <p:txBody>
          <a:bodyPr>
            <a:normAutofit fontScale="90000"/>
          </a:bodyPr>
          <a:lstStyle/>
          <a:p>
            <a:pPr algn="ctr"/>
            <a:r>
              <a:rPr lang="en-US" dirty="0"/>
              <a:t>Handling Different Types of Information Security Incidents</a:t>
            </a:r>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798585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Handling </a:t>
            </a:r>
            <a:r>
              <a:rPr lang="en-US" dirty="0" smtClean="0"/>
              <a:t>Incidents</a:t>
            </a:r>
            <a:endParaRPr lang="en-IN"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r>
              <a:rPr lang="en-IN" dirty="0" smtClean="0"/>
              <a:t>Incident handling phases:</a:t>
            </a:r>
          </a:p>
          <a:p>
            <a:pPr marL="0" indent="0">
              <a:buNone/>
            </a:pPr>
            <a:r>
              <a:rPr lang="en-US" dirty="0"/>
              <a:t>	</a:t>
            </a:r>
            <a:r>
              <a:rPr lang="en-US" dirty="0" smtClean="0"/>
              <a:t>- </a:t>
            </a:r>
            <a:r>
              <a:rPr lang="en-US" dirty="0" smtClean="0">
                <a:solidFill>
                  <a:srgbClr val="FF0000"/>
                </a:solidFill>
              </a:rPr>
              <a:t>Preparation</a:t>
            </a:r>
            <a:r>
              <a:rPr lang="en-US" dirty="0"/>
              <a:t>: establishing and training an incident response team, and acquiring the necessary tools and resources. </a:t>
            </a:r>
            <a:endParaRPr lang="en-US" dirty="0" smtClean="0"/>
          </a:p>
          <a:p>
            <a:pPr marL="0" indent="0">
              <a:buNone/>
            </a:pPr>
            <a:r>
              <a:rPr lang="en-US" dirty="0"/>
              <a:t>	</a:t>
            </a:r>
            <a:r>
              <a:rPr lang="en-US" dirty="0" smtClean="0"/>
              <a:t>-  </a:t>
            </a:r>
            <a:r>
              <a:rPr lang="en-US" dirty="0">
                <a:solidFill>
                  <a:srgbClr val="FF0000"/>
                </a:solidFill>
              </a:rPr>
              <a:t>Detection and analysis</a:t>
            </a:r>
            <a:r>
              <a:rPr lang="en-US" dirty="0"/>
              <a:t>: detecting security breaches and alerting organization during any imminent attack. </a:t>
            </a:r>
          </a:p>
          <a:p>
            <a:pPr marL="0" indent="0">
              <a:buNone/>
            </a:pPr>
            <a:r>
              <a:rPr lang="en-US" dirty="0" smtClean="0"/>
              <a:t>	- </a:t>
            </a:r>
            <a:r>
              <a:rPr lang="en-US" dirty="0" smtClean="0">
                <a:solidFill>
                  <a:srgbClr val="FF0000"/>
                </a:solidFill>
              </a:rPr>
              <a:t>Containment</a:t>
            </a:r>
            <a:r>
              <a:rPr lang="en-US" dirty="0"/>
              <a:t>: mitigating the impact of the incident by containing </a:t>
            </a:r>
          </a:p>
          <a:p>
            <a:pPr marL="0" indent="0">
              <a:buNone/>
            </a:pPr>
            <a:r>
              <a:rPr lang="en-US" dirty="0" smtClean="0"/>
              <a:t>	- </a:t>
            </a:r>
            <a:r>
              <a:rPr lang="en-US" dirty="0" smtClean="0">
                <a:solidFill>
                  <a:srgbClr val="FF0000"/>
                </a:solidFill>
              </a:rPr>
              <a:t>Eradication </a:t>
            </a:r>
            <a:r>
              <a:rPr lang="en-US" dirty="0">
                <a:solidFill>
                  <a:srgbClr val="FF0000"/>
                </a:solidFill>
              </a:rPr>
              <a:t>and recovery</a:t>
            </a:r>
            <a:r>
              <a:rPr lang="en-US" dirty="0"/>
              <a:t>: carrying out detection and analysis cycle to eradicate incident and ultimately initiate recovery. </a:t>
            </a:r>
          </a:p>
          <a:p>
            <a:pPr marL="0" indent="0">
              <a:buNone/>
            </a:pPr>
            <a:r>
              <a:rPr lang="en-US" dirty="0" smtClean="0"/>
              <a:t>	- </a:t>
            </a:r>
            <a:r>
              <a:rPr lang="en-US" dirty="0" smtClean="0">
                <a:solidFill>
                  <a:srgbClr val="FF0000"/>
                </a:solidFill>
              </a:rPr>
              <a:t>Post-incident </a:t>
            </a:r>
            <a:r>
              <a:rPr lang="en-US" dirty="0">
                <a:solidFill>
                  <a:srgbClr val="FF0000"/>
                </a:solidFill>
              </a:rPr>
              <a:t>activity</a:t>
            </a:r>
            <a:r>
              <a:rPr lang="en-US" dirty="0"/>
              <a:t>: preparing detailed report of the cause and cost of the incident and future preventive measures against similar attacks.</a:t>
            </a:r>
            <a:endParaRPr lang="en-IN" dirty="0"/>
          </a:p>
        </p:txBody>
      </p:sp>
    </p:spTree>
    <p:extLst>
      <p:ext uri="{BB962C8B-B14F-4D97-AF65-F5344CB8AC3E}">
        <p14:creationId xmlns:p14="http://schemas.microsoft.com/office/powerpoint/2010/main" val="3481591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Phases (Life cycle)</a:t>
            </a:r>
            <a:endParaRPr lang="en-IN" dirty="0"/>
          </a:p>
        </p:txBody>
      </p:sp>
      <p:sp>
        <p:nvSpPr>
          <p:cNvPr id="3" name="Content Placeholder 2"/>
          <p:cNvSpPr>
            <a:spLocks noGrp="1"/>
          </p:cNvSpPr>
          <p:nvPr>
            <p:ph idx="1"/>
          </p:nvPr>
        </p:nvSpPr>
        <p:spPr/>
        <p:txBody>
          <a:bodyPr/>
          <a:lstStyle/>
          <a:p>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947863"/>
            <a:ext cx="7560840" cy="3857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3544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Preparation</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US" dirty="0"/>
              <a:t>incident analysis hardware and software to identify an incident. </a:t>
            </a:r>
          </a:p>
          <a:p>
            <a:pPr algn="just"/>
            <a:r>
              <a:rPr lang="en-US" dirty="0" smtClean="0"/>
              <a:t>appropriate </a:t>
            </a:r>
            <a:r>
              <a:rPr lang="en-US" dirty="0"/>
              <a:t>incident handling communication means and facilities</a:t>
            </a:r>
            <a:r>
              <a:rPr lang="en-US" dirty="0" smtClean="0"/>
              <a:t>.</a:t>
            </a:r>
          </a:p>
          <a:p>
            <a:pPr algn="just"/>
            <a:r>
              <a:rPr lang="en-US" dirty="0"/>
              <a:t>incident analysis resources to identify an incident. </a:t>
            </a:r>
            <a:endParaRPr lang="en-US" dirty="0" smtClean="0"/>
          </a:p>
          <a:p>
            <a:pPr algn="just"/>
            <a:r>
              <a:rPr lang="en-US" dirty="0" smtClean="0"/>
              <a:t>incident </a:t>
            </a:r>
            <a:r>
              <a:rPr lang="en-US" dirty="0"/>
              <a:t>mitigation software to identify an incident</a:t>
            </a:r>
            <a:r>
              <a:rPr lang="en-US" dirty="0" smtClean="0"/>
              <a:t>.</a:t>
            </a:r>
          </a:p>
          <a:p>
            <a:pPr algn="just"/>
            <a:r>
              <a:rPr lang="en-US" dirty="0" smtClean="0"/>
              <a:t>different </a:t>
            </a:r>
            <a:r>
              <a:rPr lang="en-US" dirty="0"/>
              <a:t>response strategies to identify incidents through attack vectors, such as external/ removable media, attrition, web, email, impersonation, improper usage by organization’s authorized users, loss or theft of equipment and others that are beyond the scope of the above mentioned.</a:t>
            </a:r>
            <a:endParaRPr lang="en-IN" dirty="0"/>
          </a:p>
        </p:txBody>
      </p:sp>
    </p:spTree>
    <p:extLst>
      <p:ext uri="{BB962C8B-B14F-4D97-AF65-F5344CB8AC3E}">
        <p14:creationId xmlns:p14="http://schemas.microsoft.com/office/powerpoint/2010/main" val="38888451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Incident </a:t>
            </a:r>
            <a:r>
              <a:rPr lang="en-US" dirty="0"/>
              <a:t>analysis hardware and software to identify an incident</a:t>
            </a:r>
            <a:endParaRPr lang="en-IN" dirty="0"/>
          </a:p>
        </p:txBody>
      </p:sp>
      <p:sp>
        <p:nvSpPr>
          <p:cNvPr id="3" name="Content Placeholder 2"/>
          <p:cNvSpPr>
            <a:spLocks noGrp="1"/>
          </p:cNvSpPr>
          <p:nvPr>
            <p:ph idx="1"/>
          </p:nvPr>
        </p:nvSpPr>
        <p:spPr/>
        <p:txBody>
          <a:bodyPr>
            <a:normAutofit fontScale="92500" lnSpcReduction="20000"/>
          </a:bodyPr>
          <a:lstStyle/>
          <a:p>
            <a:r>
              <a:rPr lang="en-US" dirty="0"/>
              <a:t>Digital forensic </a:t>
            </a:r>
            <a:r>
              <a:rPr lang="en-US" dirty="0" smtClean="0"/>
              <a:t>workstations and/or </a:t>
            </a:r>
            <a:r>
              <a:rPr lang="en-US" dirty="0"/>
              <a:t>backup </a:t>
            </a:r>
            <a:r>
              <a:rPr lang="en-US" dirty="0" smtClean="0"/>
              <a:t>devices</a:t>
            </a:r>
          </a:p>
          <a:p>
            <a:r>
              <a:rPr lang="en-IN" dirty="0" smtClean="0"/>
              <a:t>Laptops</a:t>
            </a:r>
          </a:p>
          <a:p>
            <a:r>
              <a:rPr lang="en-US" dirty="0"/>
              <a:t>Spare workstations, servers, and networking equipment, or the virtualized </a:t>
            </a:r>
            <a:r>
              <a:rPr lang="en-US" dirty="0" smtClean="0"/>
              <a:t>equivalents</a:t>
            </a:r>
          </a:p>
          <a:p>
            <a:r>
              <a:rPr lang="en-IN" dirty="0"/>
              <a:t>Portable </a:t>
            </a:r>
            <a:r>
              <a:rPr lang="en-IN" dirty="0" smtClean="0"/>
              <a:t>printer</a:t>
            </a:r>
          </a:p>
          <a:p>
            <a:r>
              <a:rPr lang="en-US" dirty="0" smtClean="0"/>
              <a:t>Packet </a:t>
            </a:r>
            <a:r>
              <a:rPr lang="en-US" dirty="0"/>
              <a:t>sniffers and protocol </a:t>
            </a:r>
            <a:r>
              <a:rPr lang="en-US" dirty="0" smtClean="0"/>
              <a:t>analyzers</a:t>
            </a:r>
          </a:p>
          <a:p>
            <a:r>
              <a:rPr lang="en-IN" dirty="0"/>
              <a:t>Digital forensic </a:t>
            </a:r>
            <a:r>
              <a:rPr lang="en-IN" dirty="0" smtClean="0"/>
              <a:t>software</a:t>
            </a:r>
          </a:p>
          <a:p>
            <a:r>
              <a:rPr lang="en-IN" dirty="0"/>
              <a:t>Removable </a:t>
            </a:r>
            <a:r>
              <a:rPr lang="en-IN" dirty="0" smtClean="0"/>
              <a:t>media</a:t>
            </a:r>
          </a:p>
          <a:p>
            <a:r>
              <a:rPr lang="en-IN" dirty="0"/>
              <a:t>Evidence gathering accessories</a:t>
            </a:r>
          </a:p>
        </p:txBody>
      </p:sp>
    </p:spTree>
    <p:extLst>
      <p:ext uri="{BB962C8B-B14F-4D97-AF65-F5344CB8AC3E}">
        <p14:creationId xmlns:p14="http://schemas.microsoft.com/office/powerpoint/2010/main" val="36734958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Appropriate </a:t>
            </a:r>
            <a:r>
              <a:rPr lang="en-US" dirty="0"/>
              <a:t>incident handling communication means and facilities</a:t>
            </a:r>
            <a:endParaRPr lang="en-IN" dirty="0"/>
          </a:p>
        </p:txBody>
      </p:sp>
      <p:sp>
        <p:nvSpPr>
          <p:cNvPr id="3" name="Content Placeholder 2"/>
          <p:cNvSpPr>
            <a:spLocks noGrp="1"/>
          </p:cNvSpPr>
          <p:nvPr>
            <p:ph idx="1"/>
          </p:nvPr>
        </p:nvSpPr>
        <p:spPr/>
        <p:txBody>
          <a:bodyPr>
            <a:normAutofit lnSpcReduction="10000"/>
          </a:bodyPr>
          <a:lstStyle/>
          <a:p>
            <a:r>
              <a:rPr lang="en-IN" dirty="0"/>
              <a:t>Contact </a:t>
            </a:r>
            <a:r>
              <a:rPr lang="en-IN" dirty="0" smtClean="0"/>
              <a:t>information</a:t>
            </a:r>
          </a:p>
          <a:p>
            <a:r>
              <a:rPr lang="en-IN" dirty="0"/>
              <a:t>On-call </a:t>
            </a:r>
            <a:r>
              <a:rPr lang="en-IN" dirty="0" smtClean="0"/>
              <a:t>information</a:t>
            </a:r>
          </a:p>
          <a:p>
            <a:r>
              <a:rPr lang="en-IN" dirty="0"/>
              <a:t>Incident reporting </a:t>
            </a:r>
            <a:r>
              <a:rPr lang="en-IN" dirty="0" smtClean="0"/>
              <a:t>mechanisms</a:t>
            </a:r>
          </a:p>
          <a:p>
            <a:r>
              <a:rPr lang="en-IN" dirty="0"/>
              <a:t>Issue tracking </a:t>
            </a:r>
            <a:r>
              <a:rPr lang="en-IN" dirty="0" smtClean="0"/>
              <a:t>system</a:t>
            </a:r>
          </a:p>
          <a:p>
            <a:r>
              <a:rPr lang="en-IN" dirty="0" smtClean="0"/>
              <a:t>Smartphones</a:t>
            </a:r>
          </a:p>
          <a:p>
            <a:r>
              <a:rPr lang="en-IN" dirty="0"/>
              <a:t>Encryption </a:t>
            </a:r>
            <a:r>
              <a:rPr lang="en-IN" dirty="0" smtClean="0"/>
              <a:t>software</a:t>
            </a:r>
          </a:p>
          <a:p>
            <a:r>
              <a:rPr lang="en-IN" dirty="0"/>
              <a:t>War </a:t>
            </a:r>
            <a:r>
              <a:rPr lang="en-IN" dirty="0" smtClean="0"/>
              <a:t>room</a:t>
            </a:r>
          </a:p>
          <a:p>
            <a:r>
              <a:rPr lang="en-IN" dirty="0"/>
              <a:t>Secure storage facility</a:t>
            </a:r>
          </a:p>
        </p:txBody>
      </p:sp>
    </p:spTree>
    <p:extLst>
      <p:ext uri="{BB962C8B-B14F-4D97-AF65-F5344CB8AC3E}">
        <p14:creationId xmlns:p14="http://schemas.microsoft.com/office/powerpoint/2010/main" val="11058726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Incident </a:t>
            </a:r>
            <a:r>
              <a:rPr lang="en-US" dirty="0"/>
              <a:t>analysis resources to identify an incident</a:t>
            </a:r>
            <a:endParaRPr lang="en-IN" dirty="0"/>
          </a:p>
        </p:txBody>
      </p:sp>
      <p:sp>
        <p:nvSpPr>
          <p:cNvPr id="3" name="Content Placeholder 2"/>
          <p:cNvSpPr>
            <a:spLocks noGrp="1"/>
          </p:cNvSpPr>
          <p:nvPr>
            <p:ph idx="1"/>
          </p:nvPr>
        </p:nvSpPr>
        <p:spPr/>
        <p:txBody>
          <a:bodyPr/>
          <a:lstStyle/>
          <a:p>
            <a:r>
              <a:rPr lang="en-IN" dirty="0"/>
              <a:t>Port </a:t>
            </a:r>
            <a:r>
              <a:rPr lang="en-IN" dirty="0" smtClean="0"/>
              <a:t>lists</a:t>
            </a:r>
          </a:p>
          <a:p>
            <a:r>
              <a:rPr lang="en-IN" dirty="0" smtClean="0"/>
              <a:t>Documentation</a:t>
            </a:r>
          </a:p>
          <a:p>
            <a:r>
              <a:rPr lang="en-US" dirty="0"/>
              <a:t>Network diagrams and lists of critical </a:t>
            </a:r>
            <a:r>
              <a:rPr lang="en-US" dirty="0" smtClean="0"/>
              <a:t>assets</a:t>
            </a:r>
          </a:p>
          <a:p>
            <a:r>
              <a:rPr lang="en-IN" dirty="0"/>
              <a:t>Current </a:t>
            </a:r>
            <a:r>
              <a:rPr lang="en-IN" dirty="0" smtClean="0"/>
              <a:t>baselines</a:t>
            </a:r>
          </a:p>
          <a:p>
            <a:r>
              <a:rPr lang="en-IN" dirty="0"/>
              <a:t>Cryptographic hashes</a:t>
            </a:r>
          </a:p>
        </p:txBody>
      </p:sp>
    </p:spTree>
    <p:extLst>
      <p:ext uri="{BB962C8B-B14F-4D97-AF65-F5344CB8AC3E}">
        <p14:creationId xmlns:p14="http://schemas.microsoft.com/office/powerpoint/2010/main" val="8302638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Incident </a:t>
            </a:r>
            <a:r>
              <a:rPr lang="en-US" dirty="0"/>
              <a:t>mitigation software to identify an incident</a:t>
            </a:r>
            <a:endParaRPr lang="en-IN" dirty="0"/>
          </a:p>
        </p:txBody>
      </p:sp>
      <p:sp>
        <p:nvSpPr>
          <p:cNvPr id="3" name="Content Placeholder 2"/>
          <p:cNvSpPr>
            <a:spLocks noGrp="1"/>
          </p:cNvSpPr>
          <p:nvPr>
            <p:ph idx="1"/>
          </p:nvPr>
        </p:nvSpPr>
        <p:spPr/>
        <p:txBody>
          <a:bodyPr/>
          <a:lstStyle/>
          <a:p>
            <a:r>
              <a:rPr lang="en-IN" dirty="0"/>
              <a:t>Access to images</a:t>
            </a:r>
          </a:p>
        </p:txBody>
      </p:sp>
    </p:spTree>
    <p:extLst>
      <p:ext uri="{BB962C8B-B14F-4D97-AF65-F5344CB8AC3E}">
        <p14:creationId xmlns:p14="http://schemas.microsoft.com/office/powerpoint/2010/main" val="38127231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Detection and </a:t>
            </a:r>
            <a:r>
              <a:rPr lang="en-IN" dirty="0" smtClean="0"/>
              <a:t>Analysis</a:t>
            </a:r>
            <a:br>
              <a:rPr lang="en-IN" dirty="0" smtClean="0"/>
            </a:br>
            <a:r>
              <a:rPr lang="en-IN" dirty="0" smtClean="0"/>
              <a:t>(Attack Vectors)</a:t>
            </a:r>
            <a:endParaRPr lang="en-IN" dirty="0"/>
          </a:p>
        </p:txBody>
      </p:sp>
      <p:sp>
        <p:nvSpPr>
          <p:cNvPr id="4" name="Content Placeholder 2"/>
          <p:cNvSpPr>
            <a:spLocks noGrp="1"/>
          </p:cNvSpPr>
          <p:nvPr>
            <p:ph idx="1"/>
          </p:nvPr>
        </p:nvSpPr>
        <p:spPr/>
        <p:txBody>
          <a:bodyPr>
            <a:normAutofit fontScale="92500" lnSpcReduction="10000"/>
          </a:bodyPr>
          <a:lstStyle/>
          <a:p>
            <a:r>
              <a:rPr lang="en-US" dirty="0" smtClean="0">
                <a:solidFill>
                  <a:srgbClr val="FF0000"/>
                </a:solidFill>
              </a:rPr>
              <a:t>Peripheral devices </a:t>
            </a:r>
            <a:r>
              <a:rPr lang="en-US" dirty="0" smtClean="0"/>
              <a:t>such as external/ removable media </a:t>
            </a:r>
          </a:p>
          <a:p>
            <a:r>
              <a:rPr lang="en-US" dirty="0" smtClean="0">
                <a:solidFill>
                  <a:srgbClr val="FF0000"/>
                </a:solidFill>
              </a:rPr>
              <a:t>Attrition</a:t>
            </a:r>
            <a:endParaRPr lang="en-US" dirty="0" smtClean="0"/>
          </a:p>
          <a:p>
            <a:r>
              <a:rPr lang="en-US" dirty="0" smtClean="0"/>
              <a:t> </a:t>
            </a:r>
            <a:r>
              <a:rPr lang="en-US" dirty="0" smtClean="0">
                <a:solidFill>
                  <a:srgbClr val="FF0000"/>
                </a:solidFill>
              </a:rPr>
              <a:t>Website</a:t>
            </a:r>
            <a:r>
              <a:rPr lang="en-US" dirty="0" smtClean="0"/>
              <a:t> or web based application</a:t>
            </a:r>
          </a:p>
          <a:p>
            <a:r>
              <a:rPr lang="en-US" dirty="0" smtClean="0"/>
              <a:t> </a:t>
            </a:r>
            <a:r>
              <a:rPr lang="en-US" dirty="0" smtClean="0">
                <a:solidFill>
                  <a:srgbClr val="FF0000"/>
                </a:solidFill>
              </a:rPr>
              <a:t>Email message </a:t>
            </a:r>
            <a:r>
              <a:rPr lang="en-US" dirty="0" smtClean="0"/>
              <a:t>or attachment</a:t>
            </a:r>
          </a:p>
          <a:p>
            <a:r>
              <a:rPr lang="en-US" dirty="0" smtClean="0">
                <a:solidFill>
                  <a:srgbClr val="FF0000"/>
                </a:solidFill>
              </a:rPr>
              <a:t> Improper usage </a:t>
            </a:r>
            <a:r>
              <a:rPr lang="en-US" dirty="0" smtClean="0"/>
              <a:t>of an organization’s acceptable usage policies by an authorized user </a:t>
            </a:r>
          </a:p>
          <a:p>
            <a:r>
              <a:rPr lang="en-US" dirty="0" smtClean="0">
                <a:solidFill>
                  <a:srgbClr val="FF0000"/>
                </a:solidFill>
              </a:rPr>
              <a:t>Loss or theft of equipment </a:t>
            </a:r>
          </a:p>
          <a:p>
            <a:r>
              <a:rPr lang="en-US" dirty="0" smtClean="0">
                <a:solidFill>
                  <a:srgbClr val="FF0000"/>
                </a:solidFill>
              </a:rPr>
              <a:t>Other factors </a:t>
            </a:r>
            <a:endParaRPr lang="en-IN" dirty="0">
              <a:solidFill>
                <a:srgbClr val="FF0000"/>
              </a:solidFill>
            </a:endParaRPr>
          </a:p>
        </p:txBody>
      </p:sp>
    </p:spTree>
    <p:extLst>
      <p:ext uri="{BB962C8B-B14F-4D97-AF65-F5344CB8AC3E}">
        <p14:creationId xmlns:p14="http://schemas.microsoft.com/office/powerpoint/2010/main" val="40277435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Signs of security incident</a:t>
            </a:r>
          </a:p>
        </p:txBody>
      </p:sp>
      <p:sp>
        <p:nvSpPr>
          <p:cNvPr id="3" name="Content Placeholder 2"/>
          <p:cNvSpPr>
            <a:spLocks noGrp="1"/>
          </p:cNvSpPr>
          <p:nvPr>
            <p:ph idx="1"/>
          </p:nvPr>
        </p:nvSpPr>
        <p:spPr/>
        <p:txBody>
          <a:bodyPr/>
          <a:lstStyle/>
          <a:p>
            <a:r>
              <a:rPr lang="en-IN" dirty="0" smtClean="0"/>
              <a:t>Two main types</a:t>
            </a:r>
          </a:p>
          <a:p>
            <a:pPr marL="0" indent="0">
              <a:buNone/>
            </a:pPr>
            <a:r>
              <a:rPr lang="en-IN" dirty="0" smtClean="0"/>
              <a:t>	- </a:t>
            </a:r>
            <a:r>
              <a:rPr lang="en-US" dirty="0">
                <a:solidFill>
                  <a:srgbClr val="FF0000"/>
                </a:solidFill>
              </a:rPr>
              <a:t>Precursors</a:t>
            </a:r>
            <a:r>
              <a:rPr lang="en-US" dirty="0"/>
              <a:t>: a sign that an incident may occur in the future. </a:t>
            </a:r>
          </a:p>
          <a:p>
            <a:pPr marL="0" indent="0">
              <a:buNone/>
            </a:pPr>
            <a:r>
              <a:rPr lang="en-US" dirty="0" smtClean="0"/>
              <a:t>	- </a:t>
            </a:r>
            <a:r>
              <a:rPr lang="en-US" dirty="0" smtClean="0">
                <a:solidFill>
                  <a:srgbClr val="FF0000"/>
                </a:solidFill>
              </a:rPr>
              <a:t>Indicator</a:t>
            </a:r>
            <a:r>
              <a:rPr lang="en-US" dirty="0"/>
              <a:t>: a sign that an incident may have occurred or may be occurring now</a:t>
            </a:r>
            <a:endParaRPr lang="en-IN" dirty="0"/>
          </a:p>
        </p:txBody>
      </p:sp>
    </p:spTree>
    <p:extLst>
      <p:ext uri="{BB962C8B-B14F-4D97-AF65-F5344CB8AC3E}">
        <p14:creationId xmlns:p14="http://schemas.microsoft.com/office/powerpoint/2010/main" val="17329936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Incident Response</a:t>
            </a:r>
            <a:endParaRPr lang="en-IN" dirty="0"/>
          </a:p>
        </p:txBody>
      </p:sp>
      <p:sp>
        <p:nvSpPr>
          <p:cNvPr id="3" name="Content Placeholder 2"/>
          <p:cNvSpPr>
            <a:spLocks noGrp="1"/>
          </p:cNvSpPr>
          <p:nvPr>
            <p:ph idx="1"/>
          </p:nvPr>
        </p:nvSpPr>
        <p:spPr>
          <a:xfrm>
            <a:off x="179512" y="1600200"/>
            <a:ext cx="8784976" cy="4525963"/>
          </a:xfrm>
        </p:spPr>
        <p:txBody>
          <a:bodyPr/>
          <a:lstStyle/>
          <a:p>
            <a:pPr algn="just"/>
            <a:r>
              <a:rPr lang="en-IN" dirty="0" smtClean="0">
                <a:solidFill>
                  <a:srgbClr val="FF0000"/>
                </a:solidFill>
              </a:rPr>
              <a:t>Event</a:t>
            </a:r>
            <a:r>
              <a:rPr lang="en-IN" dirty="0" smtClean="0"/>
              <a:t>: </a:t>
            </a:r>
            <a:r>
              <a:rPr lang="en-US" dirty="0" smtClean="0"/>
              <a:t>any observable occurrence in a system or network.</a:t>
            </a:r>
          </a:p>
          <a:p>
            <a:pPr algn="just"/>
            <a:r>
              <a:rPr lang="en-IN" dirty="0" smtClean="0">
                <a:solidFill>
                  <a:srgbClr val="FF0000"/>
                </a:solidFill>
              </a:rPr>
              <a:t>Adverse events</a:t>
            </a:r>
            <a:r>
              <a:rPr lang="en-IN" dirty="0" smtClean="0"/>
              <a:t>: </a:t>
            </a:r>
            <a:r>
              <a:rPr lang="en-US" dirty="0" smtClean="0"/>
              <a:t>events with a negative consequence.</a:t>
            </a:r>
          </a:p>
          <a:p>
            <a:pPr algn="just"/>
            <a:r>
              <a:rPr lang="en-US" dirty="0" smtClean="0">
                <a:solidFill>
                  <a:srgbClr val="FF0000"/>
                </a:solidFill>
              </a:rPr>
              <a:t>Incident</a:t>
            </a:r>
            <a:r>
              <a:rPr lang="en-US" dirty="0" smtClean="0"/>
              <a:t>: set of one or more security events or conditions that requires action and closure in order to maintain an acceptable risk profile.</a:t>
            </a:r>
          </a:p>
          <a:p>
            <a:pPr marL="0" indent="0" algn="just">
              <a:buNone/>
            </a:pPr>
            <a:endParaRPr lang="en-IN" dirty="0"/>
          </a:p>
        </p:txBody>
      </p:sp>
    </p:spTree>
    <p:extLst>
      <p:ext uri="{BB962C8B-B14F-4D97-AF65-F5344CB8AC3E}">
        <p14:creationId xmlns:p14="http://schemas.microsoft.com/office/powerpoint/2010/main" val="36190604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9925"/>
            <a:ext cx="8229600" cy="1143000"/>
          </a:xfrm>
        </p:spPr>
        <p:txBody>
          <a:bodyPr/>
          <a:lstStyle/>
          <a:p>
            <a:r>
              <a:rPr lang="en-US" dirty="0" smtClean="0"/>
              <a:t>Common </a:t>
            </a:r>
            <a:r>
              <a:rPr lang="en-US" dirty="0"/>
              <a:t>signs of security incident</a:t>
            </a:r>
            <a:endParaRPr lang="en-IN" dirty="0"/>
          </a:p>
        </p:txBody>
      </p:sp>
      <p:sp>
        <p:nvSpPr>
          <p:cNvPr id="3" name="Content Placeholder 2"/>
          <p:cNvSpPr>
            <a:spLocks noGrp="1"/>
          </p:cNvSpPr>
          <p:nvPr>
            <p:ph idx="1"/>
          </p:nvPr>
        </p:nvSpPr>
        <p:spPr>
          <a:xfrm>
            <a:off x="457200" y="1268760"/>
            <a:ext cx="8229600" cy="5256584"/>
          </a:xfrm>
        </p:spPr>
        <p:txBody>
          <a:bodyPr>
            <a:normAutofit fontScale="62500" lnSpcReduction="20000"/>
          </a:bodyPr>
          <a:lstStyle/>
          <a:p>
            <a:r>
              <a:rPr lang="en-US" dirty="0" smtClean="0">
                <a:solidFill>
                  <a:srgbClr val="FF0000"/>
                </a:solidFill>
              </a:rPr>
              <a:t>Precursors</a:t>
            </a:r>
            <a:r>
              <a:rPr lang="en-US" dirty="0" smtClean="0"/>
              <a:t>:</a:t>
            </a:r>
          </a:p>
          <a:p>
            <a:r>
              <a:rPr lang="en-US" dirty="0" smtClean="0"/>
              <a:t>web </a:t>
            </a:r>
            <a:r>
              <a:rPr lang="en-US" dirty="0"/>
              <a:t>server log entries that show the usage of a vulnerability scanner. </a:t>
            </a:r>
          </a:p>
          <a:p>
            <a:r>
              <a:rPr lang="en-US" dirty="0" smtClean="0"/>
              <a:t>announcement </a:t>
            </a:r>
            <a:r>
              <a:rPr lang="en-US" dirty="0"/>
              <a:t>of a new exploit that targets a vulnerability of the organization’s mail server. </a:t>
            </a:r>
          </a:p>
          <a:p>
            <a:r>
              <a:rPr lang="en-US" dirty="0" smtClean="0"/>
              <a:t>threat </a:t>
            </a:r>
            <a:r>
              <a:rPr lang="en-US" dirty="0"/>
              <a:t>from a group stating that it will attack the organization. </a:t>
            </a:r>
            <a:endParaRPr lang="en-US" dirty="0" smtClean="0"/>
          </a:p>
          <a:p>
            <a:r>
              <a:rPr lang="en-US" dirty="0" smtClean="0">
                <a:solidFill>
                  <a:srgbClr val="FF0000"/>
                </a:solidFill>
              </a:rPr>
              <a:t>Indicators</a:t>
            </a:r>
            <a:r>
              <a:rPr lang="en-US" dirty="0" smtClean="0"/>
              <a:t>:</a:t>
            </a:r>
          </a:p>
          <a:p>
            <a:r>
              <a:rPr lang="en-US" dirty="0" smtClean="0"/>
              <a:t>network </a:t>
            </a:r>
            <a:r>
              <a:rPr lang="en-US" dirty="0"/>
              <a:t>intrusion detection sensor alerts when a buffer overflow attempt occurs against a database server. </a:t>
            </a:r>
            <a:endParaRPr lang="en-US" dirty="0" smtClean="0"/>
          </a:p>
          <a:p>
            <a:r>
              <a:rPr lang="en-US" dirty="0" smtClean="0"/>
              <a:t> </a:t>
            </a:r>
            <a:r>
              <a:rPr lang="en-US" dirty="0"/>
              <a:t>antivirus software alerts when it detects that a host is infected with malware. </a:t>
            </a:r>
          </a:p>
          <a:p>
            <a:r>
              <a:rPr lang="en-US" dirty="0" smtClean="0"/>
              <a:t>system </a:t>
            </a:r>
            <a:r>
              <a:rPr lang="en-US" dirty="0"/>
              <a:t>administrator sees a file name with unusual characters</a:t>
            </a:r>
            <a:r>
              <a:rPr lang="en-US" dirty="0" smtClean="0"/>
              <a:t>. </a:t>
            </a:r>
          </a:p>
          <a:p>
            <a:r>
              <a:rPr lang="en-US" dirty="0" smtClean="0"/>
              <a:t>host </a:t>
            </a:r>
            <a:r>
              <a:rPr lang="en-US" dirty="0"/>
              <a:t>records an auditing configuration change in its log</a:t>
            </a:r>
            <a:r>
              <a:rPr lang="en-US" dirty="0" smtClean="0"/>
              <a:t>.</a:t>
            </a:r>
          </a:p>
          <a:p>
            <a:r>
              <a:rPr lang="en-US" dirty="0" smtClean="0"/>
              <a:t>application </a:t>
            </a:r>
            <a:r>
              <a:rPr lang="en-US" dirty="0"/>
              <a:t>logs multiple failed login attempts from an unfamiliar remote system. </a:t>
            </a:r>
          </a:p>
          <a:p>
            <a:r>
              <a:rPr lang="en-US" dirty="0" smtClean="0"/>
              <a:t>email </a:t>
            </a:r>
            <a:r>
              <a:rPr lang="en-US" dirty="0"/>
              <a:t>administrator sees a large number of bounced emails with suspicious content. </a:t>
            </a:r>
          </a:p>
          <a:p>
            <a:r>
              <a:rPr lang="en-US" dirty="0" smtClean="0"/>
              <a:t>network </a:t>
            </a:r>
            <a:r>
              <a:rPr lang="en-US" dirty="0"/>
              <a:t>administrator notices an unusual deviation from typical network traffic </a:t>
            </a:r>
            <a:r>
              <a:rPr lang="en-US" dirty="0" smtClean="0"/>
              <a:t>flows.</a:t>
            </a:r>
            <a:endParaRPr lang="en-IN" dirty="0"/>
          </a:p>
        </p:txBody>
      </p:sp>
    </p:spTree>
    <p:extLst>
      <p:ext uri="{BB962C8B-B14F-4D97-AF65-F5344CB8AC3E}">
        <p14:creationId xmlns:p14="http://schemas.microsoft.com/office/powerpoint/2010/main" val="42870483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Incident Information</a:t>
            </a:r>
          </a:p>
        </p:txBody>
      </p:sp>
      <p:sp>
        <p:nvSpPr>
          <p:cNvPr id="3" name="Content Placeholder 2"/>
          <p:cNvSpPr>
            <a:spLocks noGrp="1"/>
          </p:cNvSpPr>
          <p:nvPr>
            <p:ph idx="1"/>
          </p:nvPr>
        </p:nvSpPr>
        <p:spPr/>
        <p:txBody>
          <a:bodyPr/>
          <a:lstStyle/>
          <a:p>
            <a:r>
              <a:rPr lang="en-IN" dirty="0" smtClean="0"/>
              <a:t>Various Sources:</a:t>
            </a:r>
          </a:p>
          <a:p>
            <a:pPr marL="0" indent="0">
              <a:buNone/>
            </a:pPr>
            <a:r>
              <a:rPr lang="en-IN" dirty="0"/>
              <a:t>	- </a:t>
            </a:r>
            <a:r>
              <a:rPr lang="en-IN" dirty="0" smtClean="0"/>
              <a:t>Alerts</a:t>
            </a:r>
          </a:p>
          <a:p>
            <a:pPr marL="0" indent="0">
              <a:buNone/>
            </a:pPr>
            <a:r>
              <a:rPr lang="en-IN" dirty="0"/>
              <a:t>	</a:t>
            </a:r>
            <a:r>
              <a:rPr lang="en-IN" dirty="0" smtClean="0"/>
              <a:t>- Logs</a:t>
            </a:r>
          </a:p>
          <a:p>
            <a:pPr marL="0" indent="0">
              <a:buNone/>
            </a:pPr>
            <a:r>
              <a:rPr lang="en-IN" dirty="0"/>
              <a:t>	</a:t>
            </a:r>
            <a:r>
              <a:rPr lang="en-IN" dirty="0" smtClean="0"/>
              <a:t>- Network flow</a:t>
            </a:r>
          </a:p>
          <a:p>
            <a:pPr marL="0" indent="0">
              <a:buNone/>
            </a:pPr>
            <a:r>
              <a:rPr lang="en-IN" dirty="0"/>
              <a:t>	</a:t>
            </a:r>
            <a:r>
              <a:rPr lang="en-IN" dirty="0" smtClean="0"/>
              <a:t>- Publicly available information</a:t>
            </a:r>
          </a:p>
          <a:p>
            <a:pPr marL="0" indent="0">
              <a:buNone/>
            </a:pPr>
            <a:r>
              <a:rPr lang="en-IN" dirty="0"/>
              <a:t>	</a:t>
            </a:r>
            <a:r>
              <a:rPr lang="en-IN" dirty="0" smtClean="0"/>
              <a:t>- People</a:t>
            </a:r>
            <a:endParaRPr lang="en-IN" dirty="0"/>
          </a:p>
        </p:txBody>
      </p:sp>
    </p:spTree>
    <p:extLst>
      <p:ext uri="{BB962C8B-B14F-4D97-AF65-F5344CB8AC3E}">
        <p14:creationId xmlns:p14="http://schemas.microsoft.com/office/powerpoint/2010/main" val="32176692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25"/>
            <a:ext cx="8229600" cy="1143000"/>
          </a:xfrm>
        </p:spPr>
        <p:txBody>
          <a:bodyPr>
            <a:normAutofit fontScale="90000"/>
          </a:bodyPr>
          <a:lstStyle/>
          <a:p>
            <a:r>
              <a:rPr lang="en-IN" dirty="0" smtClean="0"/>
              <a:t>Sources of Precursors and Indicators</a:t>
            </a:r>
            <a:endParaRPr lang="en-IN" dirty="0"/>
          </a:p>
        </p:txBody>
      </p:sp>
      <p:sp>
        <p:nvSpPr>
          <p:cNvPr id="3" name="Content Placeholder 2"/>
          <p:cNvSpPr>
            <a:spLocks noGrp="1"/>
          </p:cNvSpPr>
          <p:nvPr>
            <p:ph idx="1"/>
          </p:nvPr>
        </p:nvSpPr>
        <p:spPr/>
        <p:txBody>
          <a:bodyPr/>
          <a:lstStyle/>
          <a:p>
            <a:pPr marL="0" indent="0">
              <a:buNone/>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966788"/>
            <a:ext cx="8352928" cy="5558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06065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normAutofit fontScale="90000"/>
          </a:bodyPr>
          <a:lstStyle/>
          <a:p>
            <a:r>
              <a:rPr lang="en-IN" dirty="0"/>
              <a:t>Sources of Precursors and Indicators</a:t>
            </a:r>
          </a:p>
        </p:txBody>
      </p:sp>
      <p:sp>
        <p:nvSpPr>
          <p:cNvPr id="3" name="Content Placeholder 2"/>
          <p:cNvSpPr>
            <a:spLocks noGrp="1"/>
          </p:cNvSpPr>
          <p:nvPr>
            <p:ph idx="1"/>
          </p:nvPr>
        </p:nvSpPr>
        <p:spPr/>
        <p:txBody>
          <a:bodyPr/>
          <a:lstStyle/>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1" y="1484784"/>
            <a:ext cx="8136904"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06607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Sources of Precursors and Indicators</a:t>
            </a:r>
          </a:p>
        </p:txBody>
      </p:sp>
      <p:sp>
        <p:nvSpPr>
          <p:cNvPr id="3" name="Content Placeholder 2"/>
          <p:cNvSpPr>
            <a:spLocks noGrp="1"/>
          </p:cNvSpPr>
          <p:nvPr>
            <p:ph idx="1"/>
          </p:nvPr>
        </p:nvSpPr>
        <p:spPr/>
        <p:txBody>
          <a:bodyPr/>
          <a:lstStyle/>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1650"/>
            <a:ext cx="8424935" cy="460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00916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Detection and Analysis</a:t>
            </a:r>
            <a:br>
              <a:rPr lang="en-IN" dirty="0"/>
            </a:br>
            <a:r>
              <a:rPr lang="en-IN" dirty="0" smtClean="0"/>
              <a:t>(Incident Analysis)</a:t>
            </a:r>
            <a:endParaRPr lang="en-IN" dirty="0"/>
          </a:p>
        </p:txBody>
      </p:sp>
      <p:sp>
        <p:nvSpPr>
          <p:cNvPr id="3" name="Content Placeholder 2"/>
          <p:cNvSpPr>
            <a:spLocks noGrp="1"/>
          </p:cNvSpPr>
          <p:nvPr>
            <p:ph idx="1"/>
          </p:nvPr>
        </p:nvSpPr>
        <p:spPr/>
        <p:txBody>
          <a:bodyPr>
            <a:normAutofit fontScale="85000" lnSpcReduction="20000"/>
          </a:bodyPr>
          <a:lstStyle/>
          <a:p>
            <a:r>
              <a:rPr lang="en-IN" dirty="0"/>
              <a:t>Profile Networks and </a:t>
            </a:r>
            <a:r>
              <a:rPr lang="en-IN" dirty="0" smtClean="0"/>
              <a:t>Systems</a:t>
            </a:r>
          </a:p>
          <a:p>
            <a:r>
              <a:rPr lang="en-IN" dirty="0"/>
              <a:t>Understand Normal </a:t>
            </a:r>
            <a:r>
              <a:rPr lang="en-IN" dirty="0" smtClean="0"/>
              <a:t>Behaviours</a:t>
            </a:r>
          </a:p>
          <a:p>
            <a:r>
              <a:rPr lang="en-IN" dirty="0"/>
              <a:t>Create a Log Retention </a:t>
            </a:r>
            <a:r>
              <a:rPr lang="en-IN" dirty="0" smtClean="0"/>
              <a:t>Policy</a:t>
            </a:r>
          </a:p>
          <a:p>
            <a:r>
              <a:rPr lang="en-IN" dirty="0"/>
              <a:t>Perform Event </a:t>
            </a:r>
            <a:r>
              <a:rPr lang="en-IN" dirty="0" smtClean="0"/>
              <a:t>Correlation</a:t>
            </a:r>
          </a:p>
          <a:p>
            <a:r>
              <a:rPr lang="en-US" dirty="0"/>
              <a:t>Keep All Host Clocks </a:t>
            </a:r>
            <a:r>
              <a:rPr lang="en-US" dirty="0" smtClean="0"/>
              <a:t>Synchronized</a:t>
            </a:r>
          </a:p>
          <a:p>
            <a:r>
              <a:rPr lang="en-US" dirty="0"/>
              <a:t>Maintain and Use a Knowledge Base of </a:t>
            </a:r>
            <a:r>
              <a:rPr lang="en-US" dirty="0" smtClean="0"/>
              <a:t>Information</a:t>
            </a:r>
          </a:p>
          <a:p>
            <a:r>
              <a:rPr lang="en-US" dirty="0"/>
              <a:t>Use Internet Search Engines for </a:t>
            </a:r>
            <a:r>
              <a:rPr lang="en-US" dirty="0" smtClean="0"/>
              <a:t>Research</a:t>
            </a:r>
          </a:p>
          <a:p>
            <a:r>
              <a:rPr lang="en-US" dirty="0"/>
              <a:t>Run Packet Sniffers to Collect Additional </a:t>
            </a:r>
            <a:r>
              <a:rPr lang="en-US" dirty="0" smtClean="0"/>
              <a:t>Data</a:t>
            </a:r>
          </a:p>
          <a:p>
            <a:r>
              <a:rPr lang="en-IN" dirty="0"/>
              <a:t>Filter the </a:t>
            </a:r>
            <a:r>
              <a:rPr lang="en-IN" dirty="0" smtClean="0"/>
              <a:t>Data</a:t>
            </a:r>
          </a:p>
          <a:p>
            <a:r>
              <a:rPr lang="en-IN" dirty="0"/>
              <a:t>Seek Assistance from Others</a:t>
            </a:r>
            <a:endParaRPr lang="en-IN" dirty="0" smtClean="0"/>
          </a:p>
          <a:p>
            <a:endParaRPr lang="en-IN" dirty="0"/>
          </a:p>
        </p:txBody>
      </p:sp>
    </p:spTree>
    <p:extLst>
      <p:ext uri="{BB962C8B-B14F-4D97-AF65-F5344CB8AC3E}">
        <p14:creationId xmlns:p14="http://schemas.microsoft.com/office/powerpoint/2010/main" val="995975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Detection and Analysis</a:t>
            </a:r>
            <a:r>
              <a:rPr lang="en-IN" dirty="0" smtClean="0"/>
              <a:t/>
            </a:r>
            <a:br>
              <a:rPr lang="en-IN" dirty="0" smtClean="0"/>
            </a:br>
            <a:r>
              <a:rPr lang="en-IN" dirty="0" smtClean="0"/>
              <a:t>(Incident Prioritization) </a:t>
            </a:r>
            <a:endParaRPr lang="en-IN" dirty="0"/>
          </a:p>
        </p:txBody>
      </p:sp>
      <p:sp>
        <p:nvSpPr>
          <p:cNvPr id="3" name="Content Placeholder 2"/>
          <p:cNvSpPr>
            <a:spLocks noGrp="1"/>
          </p:cNvSpPr>
          <p:nvPr>
            <p:ph idx="1"/>
          </p:nvPr>
        </p:nvSpPr>
        <p:spPr/>
        <p:txBody>
          <a:bodyPr/>
          <a:lstStyle/>
          <a:p>
            <a:r>
              <a:rPr lang="en-US" dirty="0"/>
              <a:t>Functional Impact of the </a:t>
            </a:r>
            <a:r>
              <a:rPr lang="en-US" dirty="0" smtClean="0"/>
              <a:t>Incident</a:t>
            </a:r>
          </a:p>
          <a:p>
            <a:r>
              <a:rPr lang="en-US" dirty="0"/>
              <a:t>Information Impact of the </a:t>
            </a:r>
            <a:r>
              <a:rPr lang="en-US" dirty="0" smtClean="0"/>
              <a:t>Incident</a:t>
            </a:r>
          </a:p>
          <a:p>
            <a:r>
              <a:rPr lang="en-IN" dirty="0"/>
              <a:t>Recoverability from the Incident</a:t>
            </a:r>
          </a:p>
        </p:txBody>
      </p:sp>
    </p:spTree>
    <p:extLst>
      <p:ext uri="{BB962C8B-B14F-4D97-AF65-F5344CB8AC3E}">
        <p14:creationId xmlns:p14="http://schemas.microsoft.com/office/powerpoint/2010/main" val="12216854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Functional Impact of the Incident</a:t>
            </a:r>
            <a:br>
              <a:rPr lang="en-US" dirty="0"/>
            </a:br>
            <a:endParaRPr lang="en-IN" dirty="0"/>
          </a:p>
        </p:txBody>
      </p:sp>
      <p:sp>
        <p:nvSpPr>
          <p:cNvPr id="3" name="Content Placeholder 2"/>
          <p:cNvSpPr>
            <a:spLocks noGrp="1"/>
          </p:cNvSpPr>
          <p:nvPr>
            <p:ph idx="1"/>
          </p:nvPr>
        </p:nvSpPr>
        <p:spPr/>
        <p:txBody>
          <a:bodyPr/>
          <a:lstStyle/>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988840"/>
            <a:ext cx="7920880"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81205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Information Impact of the Incident</a:t>
            </a:r>
            <a:br>
              <a:rPr lang="en-US" dirty="0"/>
            </a:br>
            <a:endParaRPr lang="en-IN" dirty="0"/>
          </a:p>
        </p:txBody>
      </p:sp>
      <p:sp>
        <p:nvSpPr>
          <p:cNvPr id="3" name="Content Placeholder 2"/>
          <p:cNvSpPr>
            <a:spLocks noGrp="1"/>
          </p:cNvSpPr>
          <p:nvPr>
            <p:ph idx="1"/>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5" y="1916832"/>
            <a:ext cx="7920880"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13765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Recoverability from the Incident</a:t>
            </a:r>
            <a:br>
              <a:rPr lang="en-IN" dirty="0"/>
            </a:br>
            <a:endParaRPr lang="en-IN" dirty="0"/>
          </a:p>
        </p:txBody>
      </p:sp>
      <p:sp>
        <p:nvSpPr>
          <p:cNvPr id="3" name="Content Placeholder 2"/>
          <p:cNvSpPr>
            <a:spLocks noGrp="1"/>
          </p:cNvSpPr>
          <p:nvPr>
            <p:ph idx="1"/>
          </p:nvPr>
        </p:nvSpPr>
        <p:spPr/>
        <p:txBody>
          <a:bodyPr/>
          <a:lstStyle/>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132856"/>
            <a:ext cx="7560839"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88995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Pyramid of events</a:t>
            </a:r>
            <a:endParaRPr lang="en-IN" dirty="0"/>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9" y="1905000"/>
            <a:ext cx="7488832" cy="3756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48346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Containment, Eradication, and Recovery</a:t>
            </a:r>
          </a:p>
        </p:txBody>
      </p:sp>
      <p:sp>
        <p:nvSpPr>
          <p:cNvPr id="3" name="Content Placeholder 2"/>
          <p:cNvSpPr>
            <a:spLocks noGrp="1"/>
          </p:cNvSpPr>
          <p:nvPr>
            <p:ph idx="1"/>
          </p:nvPr>
        </p:nvSpPr>
        <p:spPr/>
        <p:txBody>
          <a:bodyPr>
            <a:normAutofit fontScale="77500" lnSpcReduction="20000"/>
          </a:bodyPr>
          <a:lstStyle/>
          <a:p>
            <a:r>
              <a:rPr lang="en-IN" dirty="0"/>
              <a:t>Criteria for determining the appropriate strategy </a:t>
            </a:r>
            <a:r>
              <a:rPr lang="en-IN" dirty="0" smtClean="0"/>
              <a:t>include:</a:t>
            </a:r>
          </a:p>
          <a:p>
            <a:pPr marL="0" indent="0">
              <a:buNone/>
            </a:pPr>
            <a:r>
              <a:rPr lang="en-IN" dirty="0"/>
              <a:t>	</a:t>
            </a:r>
            <a:r>
              <a:rPr lang="en-IN" dirty="0" smtClean="0"/>
              <a:t>- </a:t>
            </a:r>
            <a:r>
              <a:rPr lang="en-US" dirty="0"/>
              <a:t>Potential damage to and theft of resources </a:t>
            </a:r>
          </a:p>
          <a:p>
            <a:pPr marL="0" indent="0">
              <a:buNone/>
            </a:pPr>
            <a:r>
              <a:rPr lang="en-US" dirty="0" smtClean="0"/>
              <a:t>	- Need </a:t>
            </a:r>
            <a:r>
              <a:rPr lang="en-US" dirty="0"/>
              <a:t>for evidence preservation </a:t>
            </a:r>
          </a:p>
          <a:p>
            <a:pPr marL="0" indent="0">
              <a:buNone/>
            </a:pPr>
            <a:r>
              <a:rPr lang="en-US" dirty="0" smtClean="0"/>
              <a:t>	- Service </a:t>
            </a:r>
            <a:r>
              <a:rPr lang="en-US" dirty="0"/>
              <a:t>availability (e.g., network connectivity, services provided to external parties) </a:t>
            </a:r>
          </a:p>
          <a:p>
            <a:pPr marL="0" indent="0">
              <a:buNone/>
            </a:pPr>
            <a:r>
              <a:rPr lang="en-US" dirty="0" smtClean="0"/>
              <a:t>	- Time </a:t>
            </a:r>
            <a:r>
              <a:rPr lang="en-US" dirty="0"/>
              <a:t>and resources needed to implement the strategy </a:t>
            </a:r>
            <a:endParaRPr lang="en-US" dirty="0" smtClean="0"/>
          </a:p>
          <a:p>
            <a:pPr marL="0" indent="0">
              <a:buNone/>
            </a:pPr>
            <a:r>
              <a:rPr lang="en-US" dirty="0"/>
              <a:t>	</a:t>
            </a:r>
            <a:r>
              <a:rPr lang="en-US" dirty="0" smtClean="0"/>
              <a:t>- </a:t>
            </a:r>
            <a:r>
              <a:rPr lang="en-US" dirty="0"/>
              <a:t>Effectiveness of the strategy (e.g., partial containment, full containment) </a:t>
            </a:r>
          </a:p>
          <a:p>
            <a:pPr marL="0" indent="0">
              <a:buNone/>
            </a:pPr>
            <a:r>
              <a:rPr lang="en-US" dirty="0" smtClean="0"/>
              <a:t>	- Duration </a:t>
            </a:r>
            <a:r>
              <a:rPr lang="en-US" dirty="0"/>
              <a:t>of the solution (e.g., emergency workaround to be removed in four hours, temporary workaround to be removed in two weeks, permanent solution). </a:t>
            </a:r>
            <a:endParaRPr lang="en-IN" dirty="0"/>
          </a:p>
        </p:txBody>
      </p:sp>
    </p:spTree>
    <p:extLst>
      <p:ext uri="{BB962C8B-B14F-4D97-AF65-F5344CB8AC3E}">
        <p14:creationId xmlns:p14="http://schemas.microsoft.com/office/powerpoint/2010/main" val="5329561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Eradication and Recovery</a:t>
            </a:r>
          </a:p>
        </p:txBody>
      </p:sp>
      <p:sp>
        <p:nvSpPr>
          <p:cNvPr id="3" name="Content Placeholder 2"/>
          <p:cNvSpPr>
            <a:spLocks noGrp="1"/>
          </p:cNvSpPr>
          <p:nvPr>
            <p:ph idx="1"/>
          </p:nvPr>
        </p:nvSpPr>
        <p:spPr/>
        <p:txBody>
          <a:bodyPr>
            <a:normAutofit fontScale="92500" lnSpcReduction="10000"/>
          </a:bodyPr>
          <a:lstStyle/>
          <a:p>
            <a:pPr algn="just"/>
            <a:r>
              <a:rPr lang="en-IN" dirty="0" smtClean="0"/>
              <a:t>Eradication: </a:t>
            </a:r>
            <a:r>
              <a:rPr lang="en-US" dirty="0"/>
              <a:t>to eliminate components of the incident, such as deleting malware and disabling breached user accounts, as well as identifying and mitigating all vulnerabilities that were exploited</a:t>
            </a:r>
            <a:r>
              <a:rPr lang="en-US" dirty="0" smtClean="0"/>
              <a:t>.</a:t>
            </a:r>
          </a:p>
          <a:p>
            <a:pPr algn="just"/>
            <a:r>
              <a:rPr lang="en-US" dirty="0"/>
              <a:t>Recovery: administrators restore systems to normal operation, confirm that the systems are functioning normally, and (if applicable) remediate vulnerabilities to prevent similar incidents.</a:t>
            </a:r>
            <a:endParaRPr lang="en-IN" dirty="0"/>
          </a:p>
        </p:txBody>
      </p:sp>
    </p:spTree>
    <p:extLst>
      <p:ext uri="{BB962C8B-B14F-4D97-AF65-F5344CB8AC3E}">
        <p14:creationId xmlns:p14="http://schemas.microsoft.com/office/powerpoint/2010/main" val="21917859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Post-Incident Activity</a:t>
            </a:r>
          </a:p>
        </p:txBody>
      </p:sp>
      <p:sp>
        <p:nvSpPr>
          <p:cNvPr id="3" name="Content Placeholder 2"/>
          <p:cNvSpPr>
            <a:spLocks noGrp="1"/>
          </p:cNvSpPr>
          <p:nvPr>
            <p:ph idx="1"/>
          </p:nvPr>
        </p:nvSpPr>
        <p:spPr/>
        <p:txBody>
          <a:bodyPr>
            <a:normAutofit fontScale="62500" lnSpcReduction="20000"/>
          </a:bodyPr>
          <a:lstStyle/>
          <a:p>
            <a:r>
              <a:rPr lang="en-IN" dirty="0" smtClean="0"/>
              <a:t>Learning </a:t>
            </a:r>
            <a:r>
              <a:rPr lang="en-IN" dirty="0"/>
              <a:t>and </a:t>
            </a:r>
            <a:r>
              <a:rPr lang="en-IN" dirty="0" smtClean="0"/>
              <a:t>improving.</a:t>
            </a:r>
          </a:p>
          <a:p>
            <a:r>
              <a:rPr lang="en-IN" dirty="0"/>
              <a:t>Questions to be </a:t>
            </a:r>
            <a:r>
              <a:rPr lang="en-IN" dirty="0" smtClean="0"/>
              <a:t>answered:</a:t>
            </a:r>
          </a:p>
          <a:p>
            <a:pPr marL="0" indent="0">
              <a:buNone/>
            </a:pPr>
            <a:r>
              <a:rPr lang="en-IN" dirty="0"/>
              <a:t>	</a:t>
            </a:r>
            <a:r>
              <a:rPr lang="en-IN" dirty="0" smtClean="0"/>
              <a:t>- </a:t>
            </a:r>
            <a:r>
              <a:rPr lang="en-US" dirty="0"/>
              <a:t>Exactly what happened, and at what times? </a:t>
            </a:r>
          </a:p>
          <a:p>
            <a:pPr marL="0" indent="0">
              <a:buNone/>
            </a:pPr>
            <a:r>
              <a:rPr lang="en-US" dirty="0" smtClean="0"/>
              <a:t>	- How </a:t>
            </a:r>
            <a:r>
              <a:rPr lang="en-US" dirty="0"/>
              <a:t>well did staff and management perform in dealing with the incident? Were the documented procedures followed? Were they adequate? </a:t>
            </a:r>
          </a:p>
          <a:p>
            <a:pPr marL="0" indent="0">
              <a:buNone/>
            </a:pPr>
            <a:r>
              <a:rPr lang="en-US" dirty="0" smtClean="0"/>
              <a:t>	- What </a:t>
            </a:r>
            <a:r>
              <a:rPr lang="en-US" dirty="0"/>
              <a:t>information was needed sooner? </a:t>
            </a:r>
            <a:endParaRPr lang="en-US" dirty="0" smtClean="0"/>
          </a:p>
          <a:p>
            <a:pPr marL="0" indent="0">
              <a:buNone/>
            </a:pPr>
            <a:r>
              <a:rPr lang="en-US" dirty="0"/>
              <a:t>	</a:t>
            </a:r>
            <a:r>
              <a:rPr lang="en-US" dirty="0" smtClean="0"/>
              <a:t>-  </a:t>
            </a:r>
            <a:r>
              <a:rPr lang="en-US" dirty="0"/>
              <a:t>Were any steps or actions taken that might have inhibited the recovery? </a:t>
            </a:r>
          </a:p>
          <a:p>
            <a:pPr marL="0" indent="0">
              <a:buNone/>
            </a:pPr>
            <a:r>
              <a:rPr lang="en-US" dirty="0" smtClean="0"/>
              <a:t>	- What </a:t>
            </a:r>
            <a:r>
              <a:rPr lang="en-US" dirty="0"/>
              <a:t>would the staff and management do differently the next time a similar incident occurs? </a:t>
            </a:r>
          </a:p>
          <a:p>
            <a:pPr marL="0" indent="0">
              <a:buNone/>
            </a:pPr>
            <a:r>
              <a:rPr lang="en-US" dirty="0" smtClean="0"/>
              <a:t>	- How </a:t>
            </a:r>
            <a:r>
              <a:rPr lang="en-US" dirty="0"/>
              <a:t>could information sharing with other organizations have been improved? </a:t>
            </a:r>
          </a:p>
          <a:p>
            <a:pPr marL="0" indent="0">
              <a:buNone/>
            </a:pPr>
            <a:r>
              <a:rPr lang="en-US" dirty="0" smtClean="0"/>
              <a:t>	- What </a:t>
            </a:r>
            <a:r>
              <a:rPr lang="en-US" dirty="0"/>
              <a:t>corrective actions can prevent similar incidents in the future? </a:t>
            </a:r>
            <a:r>
              <a:rPr lang="en-US" dirty="0" smtClean="0"/>
              <a:t>	- What </a:t>
            </a:r>
            <a:r>
              <a:rPr lang="en-US" dirty="0"/>
              <a:t>precursors or indicators should be watched for in the future to detect similar incidents?</a:t>
            </a:r>
            <a:endParaRPr lang="en-IN" dirty="0"/>
          </a:p>
        </p:txBody>
      </p:sp>
    </p:spTree>
    <p:extLst>
      <p:ext uri="{BB962C8B-B14F-4D97-AF65-F5344CB8AC3E}">
        <p14:creationId xmlns:p14="http://schemas.microsoft.com/office/powerpoint/2010/main" val="19407456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136" y="9925"/>
            <a:ext cx="8229600" cy="1143000"/>
          </a:xfrm>
        </p:spPr>
        <p:txBody>
          <a:bodyPr/>
          <a:lstStyle/>
          <a:p>
            <a:r>
              <a:rPr lang="en-IN" dirty="0"/>
              <a:t>Incident Handling Checklist </a:t>
            </a:r>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24744"/>
            <a:ext cx="8280919"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1387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8229600" cy="1143000"/>
          </a:xfrm>
        </p:spPr>
        <p:txBody>
          <a:bodyPr>
            <a:normAutofit fontScale="90000"/>
          </a:bodyPr>
          <a:lstStyle/>
          <a:p>
            <a:r>
              <a:rPr lang="en-US" dirty="0"/>
              <a:t>Top Exercise for Incident Response (IR) for XYZ Organization</a:t>
            </a:r>
            <a:endParaRPr lang="en-IN" dirty="0"/>
          </a:p>
        </p:txBody>
      </p:sp>
      <p:sp>
        <p:nvSpPr>
          <p:cNvPr id="3" name="Content Placeholder 2"/>
          <p:cNvSpPr>
            <a:spLocks noGrp="1"/>
          </p:cNvSpPr>
          <p:nvPr>
            <p:ph idx="1"/>
          </p:nvPr>
        </p:nvSpPr>
        <p:spPr>
          <a:xfrm>
            <a:off x="467544" y="1340768"/>
            <a:ext cx="8229600" cy="5256584"/>
          </a:xfrm>
        </p:spPr>
        <p:txBody>
          <a:bodyPr/>
          <a:lstStyle/>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279429"/>
            <a:ext cx="7560839" cy="5393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35422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060848"/>
            <a:ext cx="7772400" cy="1362075"/>
          </a:xfrm>
        </p:spPr>
        <p:txBody>
          <a:bodyPr/>
          <a:lstStyle/>
          <a:p>
            <a:pPr algn="ctr"/>
            <a:r>
              <a:rPr lang="en-IN" dirty="0"/>
              <a:t>Incident Response Team</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2767809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Models</a:t>
            </a:r>
            <a:endParaRPr lang="en-IN" dirty="0"/>
          </a:p>
        </p:txBody>
      </p:sp>
      <p:sp>
        <p:nvSpPr>
          <p:cNvPr id="3" name="Content Placeholder 2"/>
          <p:cNvSpPr>
            <a:spLocks noGrp="1"/>
          </p:cNvSpPr>
          <p:nvPr>
            <p:ph idx="1"/>
          </p:nvPr>
        </p:nvSpPr>
        <p:spPr/>
        <p:txBody>
          <a:bodyPr/>
          <a:lstStyle/>
          <a:p>
            <a:r>
              <a:rPr lang="en-IN" dirty="0"/>
              <a:t>Central Incident Response </a:t>
            </a:r>
            <a:r>
              <a:rPr lang="en-IN" dirty="0" smtClean="0"/>
              <a:t>Team</a:t>
            </a:r>
          </a:p>
          <a:p>
            <a:r>
              <a:rPr lang="en-IN" dirty="0"/>
              <a:t>Distributed Incident Response </a:t>
            </a:r>
            <a:r>
              <a:rPr lang="en-IN" dirty="0" smtClean="0"/>
              <a:t>Teams</a:t>
            </a:r>
          </a:p>
          <a:p>
            <a:r>
              <a:rPr lang="en-IN" dirty="0"/>
              <a:t>Coordinating Team</a:t>
            </a:r>
          </a:p>
        </p:txBody>
      </p:sp>
    </p:spTree>
    <p:extLst>
      <p:ext uri="{BB962C8B-B14F-4D97-AF65-F5344CB8AC3E}">
        <p14:creationId xmlns:p14="http://schemas.microsoft.com/office/powerpoint/2010/main" val="4524009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Staffing Models</a:t>
            </a:r>
            <a:endParaRPr lang="en-IN" dirty="0"/>
          </a:p>
        </p:txBody>
      </p:sp>
      <p:sp>
        <p:nvSpPr>
          <p:cNvPr id="3" name="Content Placeholder 2"/>
          <p:cNvSpPr>
            <a:spLocks noGrp="1"/>
          </p:cNvSpPr>
          <p:nvPr>
            <p:ph idx="1"/>
          </p:nvPr>
        </p:nvSpPr>
        <p:spPr/>
        <p:txBody>
          <a:bodyPr/>
          <a:lstStyle/>
          <a:p>
            <a:r>
              <a:rPr lang="en-IN" dirty="0" smtClean="0"/>
              <a:t>Employees</a:t>
            </a:r>
          </a:p>
          <a:p>
            <a:r>
              <a:rPr lang="en-IN" dirty="0"/>
              <a:t>Partially </a:t>
            </a:r>
            <a:r>
              <a:rPr lang="en-IN" dirty="0" smtClean="0"/>
              <a:t>Outsourced</a:t>
            </a:r>
          </a:p>
          <a:p>
            <a:r>
              <a:rPr lang="en-IN" dirty="0"/>
              <a:t>Fully Outsourced</a:t>
            </a:r>
          </a:p>
        </p:txBody>
      </p:sp>
    </p:spTree>
    <p:extLst>
      <p:ext uri="{BB962C8B-B14F-4D97-AF65-F5344CB8AC3E}">
        <p14:creationId xmlns:p14="http://schemas.microsoft.com/office/powerpoint/2010/main" val="17385458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Team Model Selection</a:t>
            </a:r>
            <a:endParaRPr lang="en-IN" dirty="0"/>
          </a:p>
        </p:txBody>
      </p:sp>
      <p:sp>
        <p:nvSpPr>
          <p:cNvPr id="3" name="Content Placeholder 2"/>
          <p:cNvSpPr>
            <a:spLocks noGrp="1"/>
          </p:cNvSpPr>
          <p:nvPr>
            <p:ph idx="1"/>
          </p:nvPr>
        </p:nvSpPr>
        <p:spPr/>
        <p:txBody>
          <a:bodyPr/>
          <a:lstStyle/>
          <a:p>
            <a:r>
              <a:rPr lang="en-US" dirty="0"/>
              <a:t>The Need for 24/7 </a:t>
            </a:r>
            <a:r>
              <a:rPr lang="en-US" dirty="0" smtClean="0"/>
              <a:t>Availability</a:t>
            </a:r>
          </a:p>
          <a:p>
            <a:r>
              <a:rPr lang="en-US" dirty="0"/>
              <a:t>Full-Time Versus Part-Time Team </a:t>
            </a:r>
            <a:r>
              <a:rPr lang="en-US" dirty="0" smtClean="0"/>
              <a:t>Members</a:t>
            </a:r>
          </a:p>
          <a:p>
            <a:r>
              <a:rPr lang="en-IN" dirty="0"/>
              <a:t>Employee </a:t>
            </a:r>
            <a:r>
              <a:rPr lang="en-IN" dirty="0" smtClean="0"/>
              <a:t>Morale</a:t>
            </a:r>
          </a:p>
          <a:p>
            <a:r>
              <a:rPr lang="en-IN" dirty="0" smtClean="0"/>
              <a:t>Cost</a:t>
            </a:r>
          </a:p>
          <a:p>
            <a:r>
              <a:rPr lang="en-IN" dirty="0"/>
              <a:t>Staff Expertise</a:t>
            </a:r>
          </a:p>
        </p:txBody>
      </p:sp>
    </p:spTree>
    <p:extLst>
      <p:ext uri="{BB962C8B-B14F-4D97-AF65-F5344CB8AC3E}">
        <p14:creationId xmlns:p14="http://schemas.microsoft.com/office/powerpoint/2010/main" val="32374649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Outsourcing - issues</a:t>
            </a:r>
            <a:endParaRPr lang="en-IN" dirty="0"/>
          </a:p>
        </p:txBody>
      </p:sp>
      <p:sp>
        <p:nvSpPr>
          <p:cNvPr id="3" name="Content Placeholder 2"/>
          <p:cNvSpPr>
            <a:spLocks noGrp="1"/>
          </p:cNvSpPr>
          <p:nvPr>
            <p:ph idx="1"/>
          </p:nvPr>
        </p:nvSpPr>
        <p:spPr/>
        <p:txBody>
          <a:bodyPr>
            <a:normAutofit lnSpcReduction="10000"/>
          </a:bodyPr>
          <a:lstStyle/>
          <a:p>
            <a:r>
              <a:rPr lang="en-US" dirty="0"/>
              <a:t>Current and Future Quality of </a:t>
            </a:r>
            <a:r>
              <a:rPr lang="en-US" dirty="0" smtClean="0"/>
              <a:t>Work</a:t>
            </a:r>
          </a:p>
          <a:p>
            <a:r>
              <a:rPr lang="en-IN" dirty="0"/>
              <a:t>Division of </a:t>
            </a:r>
            <a:r>
              <a:rPr lang="en-IN" dirty="0" smtClean="0"/>
              <a:t>Responsibilities</a:t>
            </a:r>
          </a:p>
          <a:p>
            <a:r>
              <a:rPr lang="en-US" dirty="0"/>
              <a:t>Sensitive Information Revealed to the </a:t>
            </a:r>
            <a:r>
              <a:rPr lang="en-US" dirty="0" smtClean="0"/>
              <a:t>Contractor</a:t>
            </a:r>
          </a:p>
          <a:p>
            <a:r>
              <a:rPr lang="en-IN" dirty="0"/>
              <a:t>Lack of Organization-Specific </a:t>
            </a:r>
            <a:r>
              <a:rPr lang="en-IN" dirty="0" smtClean="0"/>
              <a:t>Knowledge</a:t>
            </a:r>
          </a:p>
          <a:p>
            <a:r>
              <a:rPr lang="en-IN" dirty="0" smtClean="0"/>
              <a:t>Lack </a:t>
            </a:r>
            <a:r>
              <a:rPr lang="en-IN" dirty="0"/>
              <a:t>of </a:t>
            </a:r>
            <a:r>
              <a:rPr lang="en-IN" dirty="0" smtClean="0"/>
              <a:t>Correlation</a:t>
            </a:r>
          </a:p>
          <a:p>
            <a:r>
              <a:rPr lang="en-US" dirty="0"/>
              <a:t>Handling Incidents at Multiple </a:t>
            </a:r>
            <a:r>
              <a:rPr lang="en-US" dirty="0" smtClean="0"/>
              <a:t>Locations</a:t>
            </a:r>
          </a:p>
          <a:p>
            <a:r>
              <a:rPr lang="en-US" dirty="0"/>
              <a:t>Maintaining Incident Response Skills In-House</a:t>
            </a:r>
            <a:endParaRPr lang="en-IN" dirty="0"/>
          </a:p>
        </p:txBody>
      </p:sp>
    </p:spTree>
    <p:extLst>
      <p:ext uri="{BB962C8B-B14F-4D97-AF65-F5344CB8AC3E}">
        <p14:creationId xmlns:p14="http://schemas.microsoft.com/office/powerpoint/2010/main" val="2282590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to Incident Handling and Response</a:t>
            </a:r>
            <a:endParaRPr lang="en-IN" dirty="0"/>
          </a:p>
        </p:txBody>
      </p:sp>
      <p:sp>
        <p:nvSpPr>
          <p:cNvPr id="3" name="Content Placeholder 2"/>
          <p:cNvSpPr>
            <a:spLocks noGrp="1"/>
          </p:cNvSpPr>
          <p:nvPr>
            <p:ph idx="1"/>
          </p:nvPr>
        </p:nvSpPr>
        <p:spPr/>
        <p:txBody>
          <a:bodyPr/>
          <a:lstStyle/>
          <a:p>
            <a:pPr algn="just"/>
            <a:r>
              <a:rPr lang="en-IN" dirty="0" smtClean="0"/>
              <a:t>Incident response capability - </a:t>
            </a:r>
            <a:r>
              <a:rPr lang="en-US" dirty="0" smtClean="0"/>
              <a:t>rapidly detecting incidents, minimizing loss and destruction, mitigating the weaknesses that were exploited and restoring IT services.</a:t>
            </a:r>
            <a:endParaRPr lang="en-IN" dirty="0"/>
          </a:p>
        </p:txBody>
      </p:sp>
    </p:spTree>
    <p:extLst>
      <p:ext uri="{BB962C8B-B14F-4D97-AF65-F5344CB8AC3E}">
        <p14:creationId xmlns:p14="http://schemas.microsoft.com/office/powerpoint/2010/main" val="22469929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Incident response team: roles and responsibilities</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US" dirty="0"/>
              <a:t>An incident response team member should possess technical skills, such as system administration, network administration, programming, technical support or intrusion detection</a:t>
            </a:r>
            <a:r>
              <a:rPr lang="en-US" dirty="0" smtClean="0"/>
              <a:t>.</a:t>
            </a:r>
          </a:p>
          <a:p>
            <a:pPr algn="just"/>
            <a:r>
              <a:rPr lang="en-US" dirty="0"/>
              <a:t>An incident response team should be a combination of skilled members in the area of technology (e.g. operating systems and applications) and other technical areas such as network intrusion detection, malware analysis or forensics. </a:t>
            </a:r>
            <a:endParaRPr lang="en-IN" dirty="0"/>
          </a:p>
        </p:txBody>
      </p:sp>
    </p:spTree>
    <p:extLst>
      <p:ext uri="{BB962C8B-B14F-4D97-AF65-F5344CB8AC3E}">
        <p14:creationId xmlns:p14="http://schemas.microsoft.com/office/powerpoint/2010/main" val="42613939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Developing skills in incident response personnel </a:t>
            </a:r>
            <a:endParaRPr lang="en-IN" dirty="0"/>
          </a:p>
        </p:txBody>
      </p:sp>
      <p:sp>
        <p:nvSpPr>
          <p:cNvPr id="3" name="Content Placeholder 2"/>
          <p:cNvSpPr>
            <a:spLocks noGrp="1"/>
          </p:cNvSpPr>
          <p:nvPr>
            <p:ph idx="1"/>
          </p:nvPr>
        </p:nvSpPr>
        <p:spPr/>
        <p:txBody>
          <a:bodyPr>
            <a:normAutofit fontScale="70000" lnSpcReduction="20000"/>
          </a:bodyPr>
          <a:lstStyle/>
          <a:p>
            <a:r>
              <a:rPr lang="en-US" dirty="0"/>
              <a:t>maintain, enhance and expand proficiency in technical areas and security disciplines as well as less technical topics such as the legal aspects of incident response. </a:t>
            </a:r>
            <a:endParaRPr lang="en-US" dirty="0" smtClean="0"/>
          </a:p>
          <a:p>
            <a:r>
              <a:rPr lang="en-US" dirty="0" smtClean="0"/>
              <a:t>incentivize </a:t>
            </a:r>
            <a:r>
              <a:rPr lang="en-US" dirty="0"/>
              <a:t>participation in staff conferences. </a:t>
            </a:r>
            <a:endParaRPr lang="en-US" dirty="0" smtClean="0"/>
          </a:p>
          <a:p>
            <a:r>
              <a:rPr lang="en-US" dirty="0" smtClean="0"/>
              <a:t>promote </a:t>
            </a:r>
            <a:r>
              <a:rPr lang="en-US" dirty="0"/>
              <a:t>deeper technical understanding. </a:t>
            </a:r>
          </a:p>
          <a:p>
            <a:r>
              <a:rPr lang="en-US" dirty="0" smtClean="0"/>
              <a:t>engage </a:t>
            </a:r>
            <a:r>
              <a:rPr lang="en-US" dirty="0"/>
              <a:t>external technical knowledge facilitator with deep technical knowledge in needed areas to impart learning and development. </a:t>
            </a:r>
          </a:p>
          <a:p>
            <a:r>
              <a:rPr lang="en-US" dirty="0" smtClean="0"/>
              <a:t>provide </a:t>
            </a:r>
            <a:r>
              <a:rPr lang="en-US" dirty="0"/>
              <a:t>opportunities to perform other tasks in non-functional areas. </a:t>
            </a:r>
          </a:p>
          <a:p>
            <a:r>
              <a:rPr lang="en-US" dirty="0" smtClean="0"/>
              <a:t>rotate </a:t>
            </a:r>
            <a:r>
              <a:rPr lang="en-US" dirty="0"/>
              <a:t>staffing of members across functions to gain new technical skills. </a:t>
            </a:r>
            <a:endParaRPr lang="en-US" dirty="0" smtClean="0"/>
          </a:p>
          <a:p>
            <a:r>
              <a:rPr lang="en-US" dirty="0"/>
              <a:t>create a mentoring program to enable senior technical staff to help less experienced staff learn incident handling. </a:t>
            </a:r>
          </a:p>
          <a:p>
            <a:r>
              <a:rPr lang="en-US" dirty="0" smtClean="0"/>
              <a:t>develop </a:t>
            </a:r>
            <a:r>
              <a:rPr lang="en-US" dirty="0"/>
              <a:t>incident handling scenarios and conduct team discussions.</a:t>
            </a:r>
            <a:endParaRPr lang="en-IN" dirty="0"/>
          </a:p>
        </p:txBody>
      </p:sp>
    </p:spTree>
    <p:extLst>
      <p:ext uri="{BB962C8B-B14F-4D97-AF65-F5344CB8AC3E}">
        <p14:creationId xmlns:p14="http://schemas.microsoft.com/office/powerpoint/2010/main" val="28864518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and Responsibilities</a:t>
            </a:r>
            <a:endParaRPr lang="en-IN" dirty="0"/>
          </a:p>
        </p:txBody>
      </p:sp>
      <p:sp>
        <p:nvSpPr>
          <p:cNvPr id="3" name="Content Placeholder 2"/>
          <p:cNvSpPr>
            <a:spLocks noGrp="1"/>
          </p:cNvSpPr>
          <p:nvPr>
            <p:ph idx="1"/>
          </p:nvPr>
        </p:nvSpPr>
        <p:spPr>
          <a:xfrm>
            <a:off x="457200" y="1600200"/>
            <a:ext cx="8229600" cy="4925144"/>
          </a:xfrm>
        </p:spPr>
        <p:txBody>
          <a:bodyPr>
            <a:normAutofit fontScale="92500" lnSpcReduction="10000"/>
          </a:bodyPr>
          <a:lstStyle/>
          <a:p>
            <a:pPr algn="just"/>
            <a:r>
              <a:rPr lang="en-US" dirty="0"/>
              <a:t>The individual should be capable of comprehending and handling the following security incidents</a:t>
            </a:r>
            <a:r>
              <a:rPr lang="en-US" dirty="0" smtClean="0"/>
              <a:t>:</a:t>
            </a:r>
          </a:p>
          <a:p>
            <a:pPr lvl="1" algn="just"/>
            <a:r>
              <a:rPr lang="en-US" dirty="0"/>
              <a:t> the type of incident activity that is being reported or seen by the </a:t>
            </a:r>
            <a:r>
              <a:rPr lang="en-US" dirty="0" smtClean="0"/>
              <a:t>community.</a:t>
            </a:r>
          </a:p>
          <a:p>
            <a:pPr lvl="1" algn="just"/>
            <a:r>
              <a:rPr lang="en-US" dirty="0"/>
              <a:t>the way in which incident response team services are being </a:t>
            </a:r>
            <a:r>
              <a:rPr lang="en-US" dirty="0" smtClean="0"/>
              <a:t>provided. </a:t>
            </a:r>
          </a:p>
          <a:p>
            <a:pPr lvl="1" algn="just"/>
            <a:r>
              <a:rPr lang="en-US" dirty="0" smtClean="0"/>
              <a:t>the </a:t>
            </a:r>
            <a:r>
              <a:rPr lang="en-US" dirty="0"/>
              <a:t>responses that are appropriate for the </a:t>
            </a:r>
            <a:r>
              <a:rPr lang="en-US" dirty="0" smtClean="0"/>
              <a:t>team. </a:t>
            </a:r>
          </a:p>
          <a:p>
            <a:pPr lvl="1" algn="just"/>
            <a:r>
              <a:rPr lang="en-US" dirty="0" smtClean="0"/>
              <a:t>the </a:t>
            </a:r>
            <a:r>
              <a:rPr lang="en-US" dirty="0"/>
              <a:t>level of authority the incident response team has in taking any specific actions when applying technical solutions to an incident reported to the incident response team</a:t>
            </a:r>
            <a:r>
              <a:rPr lang="en-US" dirty="0" smtClean="0"/>
              <a:t>.</a:t>
            </a:r>
            <a:endParaRPr lang="en-US" dirty="0"/>
          </a:p>
        </p:txBody>
      </p:sp>
    </p:spTree>
    <p:extLst>
      <p:ext uri="{BB962C8B-B14F-4D97-AF65-F5344CB8AC3E}">
        <p14:creationId xmlns:p14="http://schemas.microsoft.com/office/powerpoint/2010/main" val="10922081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132856"/>
            <a:ext cx="7772400" cy="1362075"/>
          </a:xfrm>
        </p:spPr>
        <p:txBody>
          <a:bodyPr/>
          <a:lstStyle/>
          <a:p>
            <a:pPr algn="ctr"/>
            <a:r>
              <a:rPr lang="en-IN" dirty="0"/>
              <a:t>Incident Response Team Dependencies</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1134076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Incident response team services</a:t>
            </a:r>
          </a:p>
        </p:txBody>
      </p:sp>
      <p:sp>
        <p:nvSpPr>
          <p:cNvPr id="3" name="Content Placeholder 2"/>
          <p:cNvSpPr>
            <a:spLocks noGrp="1"/>
          </p:cNvSpPr>
          <p:nvPr>
            <p:ph idx="1"/>
          </p:nvPr>
        </p:nvSpPr>
        <p:spPr/>
        <p:txBody>
          <a:bodyPr/>
          <a:lstStyle/>
          <a:p>
            <a:r>
              <a:rPr lang="en-IN" dirty="0"/>
              <a:t>Intrusion </a:t>
            </a:r>
            <a:r>
              <a:rPr lang="en-IN" dirty="0" smtClean="0"/>
              <a:t>detection</a:t>
            </a:r>
          </a:p>
          <a:p>
            <a:r>
              <a:rPr lang="en-IN" dirty="0"/>
              <a:t>Advisory </a:t>
            </a:r>
            <a:r>
              <a:rPr lang="en-IN" dirty="0" smtClean="0"/>
              <a:t>distribution</a:t>
            </a:r>
          </a:p>
          <a:p>
            <a:r>
              <a:rPr lang="en-IN" dirty="0"/>
              <a:t>Education and </a:t>
            </a:r>
            <a:r>
              <a:rPr lang="en-IN" dirty="0" smtClean="0"/>
              <a:t>awareness</a:t>
            </a:r>
          </a:p>
          <a:p>
            <a:r>
              <a:rPr lang="en-IN" dirty="0"/>
              <a:t>Information </a:t>
            </a:r>
            <a:r>
              <a:rPr lang="en-IN" dirty="0" smtClean="0"/>
              <a:t>sharing</a:t>
            </a:r>
          </a:p>
          <a:p>
            <a:pPr marL="0" indent="0">
              <a:buNone/>
            </a:pPr>
            <a:endParaRPr lang="en-IN" dirty="0"/>
          </a:p>
        </p:txBody>
      </p:sp>
    </p:spTree>
    <p:extLst>
      <p:ext uri="{BB962C8B-B14F-4D97-AF65-F5344CB8AC3E}">
        <p14:creationId xmlns:p14="http://schemas.microsoft.com/office/powerpoint/2010/main" val="38442623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Relationship </a:t>
            </a:r>
            <a:r>
              <a:rPr lang="en-US" dirty="0"/>
              <a:t>between incident response, incident handling, and incident management</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solidFill>
                  <a:srgbClr val="FF0000"/>
                </a:solidFill>
              </a:rPr>
              <a:t>Incident response </a:t>
            </a:r>
            <a:r>
              <a:rPr lang="en-US" dirty="0"/>
              <a:t>means responding to computer security incidents systematically or by following a consistent incident handling </a:t>
            </a:r>
            <a:r>
              <a:rPr lang="en-US" dirty="0" smtClean="0"/>
              <a:t>methodology. </a:t>
            </a:r>
          </a:p>
          <a:p>
            <a:pPr algn="just"/>
            <a:r>
              <a:rPr lang="en-US" dirty="0" smtClean="0">
                <a:solidFill>
                  <a:srgbClr val="FF0000"/>
                </a:solidFill>
              </a:rPr>
              <a:t>Incident </a:t>
            </a:r>
            <a:r>
              <a:rPr lang="en-US" dirty="0">
                <a:solidFill>
                  <a:srgbClr val="FF0000"/>
                </a:solidFill>
              </a:rPr>
              <a:t>handling </a:t>
            </a:r>
            <a:r>
              <a:rPr lang="en-US" dirty="0"/>
              <a:t>refers to the several phases of incident response process i.e. preparation, detection and analysis, containment, eradication and recovery and post-incident activity required in adequate handling of an incident. </a:t>
            </a:r>
            <a:endParaRPr lang="en-US" dirty="0" smtClean="0"/>
          </a:p>
          <a:p>
            <a:pPr algn="just"/>
            <a:r>
              <a:rPr lang="en-US" dirty="0" smtClean="0">
                <a:solidFill>
                  <a:srgbClr val="FF0000"/>
                </a:solidFill>
              </a:rPr>
              <a:t>Incident </a:t>
            </a:r>
            <a:r>
              <a:rPr lang="en-US" dirty="0">
                <a:solidFill>
                  <a:srgbClr val="FF0000"/>
                </a:solidFill>
              </a:rPr>
              <a:t>management </a:t>
            </a:r>
            <a:r>
              <a:rPr lang="en-US" dirty="0"/>
              <a:t>is term used to describe the overall computing security </a:t>
            </a:r>
            <a:r>
              <a:rPr lang="en-US" dirty="0" smtClean="0"/>
              <a:t>management.</a:t>
            </a:r>
            <a:endParaRPr lang="en-IN" dirty="0"/>
          </a:p>
        </p:txBody>
      </p:sp>
    </p:spTree>
    <p:extLst>
      <p:ext uri="{BB962C8B-B14F-4D97-AF65-F5344CB8AC3E}">
        <p14:creationId xmlns:p14="http://schemas.microsoft.com/office/powerpoint/2010/main" val="40866968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Operational </a:t>
            </a:r>
            <a:r>
              <a:rPr lang="en-IN" dirty="0"/>
              <a:t>procedures</a:t>
            </a:r>
          </a:p>
        </p:txBody>
      </p:sp>
      <p:sp>
        <p:nvSpPr>
          <p:cNvPr id="3" name="Content Placeholder 2"/>
          <p:cNvSpPr>
            <a:spLocks noGrp="1"/>
          </p:cNvSpPr>
          <p:nvPr>
            <p:ph idx="1"/>
          </p:nvPr>
        </p:nvSpPr>
        <p:spPr>
          <a:xfrm>
            <a:off x="457200" y="1600200"/>
            <a:ext cx="8229600" cy="4781128"/>
          </a:xfrm>
        </p:spPr>
        <p:txBody>
          <a:bodyPr>
            <a:normAutofit fontScale="77500" lnSpcReduction="20000"/>
          </a:bodyPr>
          <a:lstStyle/>
          <a:p>
            <a:pPr algn="just"/>
            <a:r>
              <a:rPr lang="en-US" dirty="0"/>
              <a:t>Prepare to handle incidents. </a:t>
            </a:r>
          </a:p>
          <a:p>
            <a:pPr algn="just"/>
            <a:r>
              <a:rPr lang="en-US" dirty="0" smtClean="0"/>
              <a:t>Use </a:t>
            </a:r>
            <a:r>
              <a:rPr lang="en-US" dirty="0"/>
              <a:t>incident analysis hardware and software. </a:t>
            </a:r>
            <a:endParaRPr lang="en-US" dirty="0" smtClean="0"/>
          </a:p>
          <a:p>
            <a:pPr algn="just"/>
            <a:r>
              <a:rPr lang="en-US" dirty="0" smtClean="0"/>
              <a:t>Use </a:t>
            </a:r>
            <a:r>
              <a:rPr lang="en-US" dirty="0"/>
              <a:t>incident analysis resources. </a:t>
            </a:r>
          </a:p>
          <a:p>
            <a:pPr algn="just"/>
            <a:r>
              <a:rPr lang="en-US" dirty="0" smtClean="0"/>
              <a:t>Use </a:t>
            </a:r>
            <a:r>
              <a:rPr lang="en-US" dirty="0"/>
              <a:t>of incident mitigation software. </a:t>
            </a:r>
          </a:p>
          <a:p>
            <a:pPr algn="just"/>
            <a:r>
              <a:rPr lang="en-US" dirty="0" smtClean="0"/>
              <a:t>Management </a:t>
            </a:r>
            <a:r>
              <a:rPr lang="en-US" dirty="0"/>
              <a:t>responsible for coordinating incident response among various stakeholders, minimizing damage, and reporting to Congress, OMB, the General Accounting Office (GAO), and other parties. </a:t>
            </a:r>
          </a:p>
          <a:p>
            <a:pPr algn="just"/>
            <a:r>
              <a:rPr lang="en-US" dirty="0" smtClean="0"/>
              <a:t>Information </a:t>
            </a:r>
            <a:r>
              <a:rPr lang="en-US" dirty="0"/>
              <a:t>security staff members may be needed during certain stages of incident handling (prevention, containment, eradication and recovery). For example, to alter network security controls (e.g. firewall rule sets</a:t>
            </a:r>
            <a:r>
              <a:rPr lang="en-US" dirty="0" smtClean="0"/>
              <a:t>).</a:t>
            </a:r>
          </a:p>
          <a:p>
            <a:pPr algn="just"/>
            <a:endParaRPr lang="en-IN" dirty="0"/>
          </a:p>
        </p:txBody>
      </p:sp>
    </p:spTree>
    <p:extLst>
      <p:ext uri="{BB962C8B-B14F-4D97-AF65-F5344CB8AC3E}">
        <p14:creationId xmlns:p14="http://schemas.microsoft.com/office/powerpoint/2010/main" val="14956179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Operational procedures</a:t>
            </a:r>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r>
              <a:rPr lang="en-US" dirty="0"/>
              <a:t>IT technical experts (e.g. system and network administrators) can ensure that the appropriate actions are taken for the affected system, such as whether to disconnect an attacked system</a:t>
            </a:r>
            <a:r>
              <a:rPr lang="en-US" dirty="0" smtClean="0"/>
              <a:t>.</a:t>
            </a:r>
          </a:p>
          <a:p>
            <a:r>
              <a:rPr lang="en-US" dirty="0" smtClean="0"/>
              <a:t>Coordinate </a:t>
            </a:r>
            <a:r>
              <a:rPr lang="en-US" dirty="0"/>
              <a:t>with relevant legal experts to review incident response plans, policies and procedures to ensure their compliance with law and federal guidance, including the right to privacy. </a:t>
            </a:r>
          </a:p>
          <a:p>
            <a:r>
              <a:rPr lang="en-US" dirty="0" smtClean="0"/>
              <a:t>Coordinate </a:t>
            </a:r>
            <a:r>
              <a:rPr lang="en-US" dirty="0"/>
              <a:t>and inform the media and, by extension, the public. </a:t>
            </a:r>
          </a:p>
          <a:p>
            <a:r>
              <a:rPr lang="en-US" dirty="0" smtClean="0"/>
              <a:t>Ensure </a:t>
            </a:r>
            <a:r>
              <a:rPr lang="en-US" dirty="0"/>
              <a:t>that incident response policies and procedures and business continuity processes are in sync. </a:t>
            </a:r>
          </a:p>
          <a:p>
            <a:r>
              <a:rPr lang="en-US" dirty="0" smtClean="0"/>
              <a:t>Coordinate </a:t>
            </a:r>
            <a:r>
              <a:rPr lang="en-US" dirty="0"/>
              <a:t>with Physical Security and Facilities Management to access facilities during incident handling.</a:t>
            </a:r>
            <a:endParaRPr lang="en-IN" dirty="0"/>
          </a:p>
        </p:txBody>
      </p:sp>
    </p:spTree>
    <p:extLst>
      <p:ext uri="{BB962C8B-B14F-4D97-AF65-F5344CB8AC3E}">
        <p14:creationId xmlns:p14="http://schemas.microsoft.com/office/powerpoint/2010/main" val="37566214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Severity Levels</a:t>
            </a:r>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772816"/>
            <a:ext cx="7632848"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64262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348880"/>
            <a:ext cx="7772400" cy="1362075"/>
          </a:xfrm>
        </p:spPr>
        <p:txBody>
          <a:bodyPr/>
          <a:lstStyle/>
          <a:p>
            <a:pPr algn="ctr"/>
            <a:r>
              <a:rPr lang="en-IN" dirty="0"/>
              <a:t>Incident Response Process</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217854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t>
            </a:r>
            <a:r>
              <a:rPr lang="en-US" dirty="0" smtClean="0"/>
              <a:t>ypes of information security incidents</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solidFill>
                  <a:srgbClr val="FF0000"/>
                </a:solidFill>
              </a:rPr>
              <a:t>Peripheral devices </a:t>
            </a:r>
            <a:r>
              <a:rPr lang="en-US" dirty="0" smtClean="0"/>
              <a:t>such as external/ removable media </a:t>
            </a:r>
          </a:p>
          <a:p>
            <a:r>
              <a:rPr lang="en-US" dirty="0" smtClean="0">
                <a:solidFill>
                  <a:srgbClr val="FF0000"/>
                </a:solidFill>
              </a:rPr>
              <a:t>Attrition</a:t>
            </a:r>
            <a:endParaRPr lang="en-US" dirty="0" smtClean="0"/>
          </a:p>
          <a:p>
            <a:r>
              <a:rPr lang="en-US" dirty="0" smtClean="0"/>
              <a:t> </a:t>
            </a:r>
            <a:r>
              <a:rPr lang="en-US" dirty="0" smtClean="0">
                <a:solidFill>
                  <a:srgbClr val="FF0000"/>
                </a:solidFill>
              </a:rPr>
              <a:t>Website</a:t>
            </a:r>
            <a:r>
              <a:rPr lang="en-US" dirty="0" smtClean="0"/>
              <a:t> or web based application</a:t>
            </a:r>
          </a:p>
          <a:p>
            <a:r>
              <a:rPr lang="en-US" dirty="0" smtClean="0"/>
              <a:t> </a:t>
            </a:r>
            <a:r>
              <a:rPr lang="en-US" dirty="0" smtClean="0">
                <a:solidFill>
                  <a:srgbClr val="FF0000"/>
                </a:solidFill>
              </a:rPr>
              <a:t>Email message </a:t>
            </a:r>
            <a:r>
              <a:rPr lang="en-US" dirty="0" smtClean="0"/>
              <a:t>or attachment</a:t>
            </a:r>
          </a:p>
          <a:p>
            <a:r>
              <a:rPr lang="en-US" dirty="0" smtClean="0">
                <a:solidFill>
                  <a:srgbClr val="FF0000"/>
                </a:solidFill>
              </a:rPr>
              <a:t> Improper usage </a:t>
            </a:r>
            <a:r>
              <a:rPr lang="en-US" dirty="0" smtClean="0"/>
              <a:t>of an organization’s acceptable usage policies by an authorized user </a:t>
            </a:r>
          </a:p>
          <a:p>
            <a:r>
              <a:rPr lang="en-US" dirty="0" smtClean="0">
                <a:solidFill>
                  <a:srgbClr val="FF0000"/>
                </a:solidFill>
              </a:rPr>
              <a:t>Loss or theft of equipment </a:t>
            </a:r>
          </a:p>
          <a:p>
            <a:r>
              <a:rPr lang="en-US" dirty="0" smtClean="0">
                <a:solidFill>
                  <a:srgbClr val="FF0000"/>
                </a:solidFill>
              </a:rPr>
              <a:t>Other factors </a:t>
            </a:r>
            <a:endParaRPr lang="en-IN" dirty="0">
              <a:solidFill>
                <a:srgbClr val="FF0000"/>
              </a:solidFill>
            </a:endParaRPr>
          </a:p>
        </p:txBody>
      </p:sp>
    </p:spTree>
    <p:extLst>
      <p:ext uri="{BB962C8B-B14F-4D97-AF65-F5344CB8AC3E}">
        <p14:creationId xmlns:p14="http://schemas.microsoft.com/office/powerpoint/2010/main" val="279533709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3408"/>
            <a:ext cx="8229600" cy="1143000"/>
          </a:xfrm>
        </p:spPr>
        <p:txBody>
          <a:bodyPr/>
          <a:lstStyle/>
          <a:p>
            <a:r>
              <a:rPr lang="en-IN" dirty="0" smtClean="0"/>
              <a:t>Steps</a:t>
            </a:r>
            <a:endParaRPr lang="en-IN" dirty="0"/>
          </a:p>
        </p:txBody>
      </p:sp>
      <p:sp>
        <p:nvSpPr>
          <p:cNvPr id="3" name="Content Placeholder 2"/>
          <p:cNvSpPr>
            <a:spLocks noGrp="1"/>
          </p:cNvSpPr>
          <p:nvPr>
            <p:ph idx="1"/>
          </p:nvPr>
        </p:nvSpPr>
        <p:spPr>
          <a:xfrm>
            <a:off x="457200" y="980728"/>
            <a:ext cx="8229600" cy="6048672"/>
          </a:xfrm>
        </p:spPr>
        <p:txBody>
          <a:bodyPr>
            <a:normAutofit fontScale="62500" lnSpcReduction="20000"/>
          </a:bodyPr>
          <a:lstStyle/>
          <a:p>
            <a:r>
              <a:rPr lang="en-IN" dirty="0"/>
              <a:t>Identification </a:t>
            </a:r>
          </a:p>
          <a:p>
            <a:r>
              <a:rPr lang="en-IN" dirty="0" smtClean="0"/>
              <a:t>Incident </a:t>
            </a:r>
            <a:r>
              <a:rPr lang="en-IN" dirty="0"/>
              <a:t>recording </a:t>
            </a:r>
          </a:p>
          <a:p>
            <a:r>
              <a:rPr lang="en-IN" dirty="0" smtClean="0"/>
              <a:t>Initial </a:t>
            </a:r>
            <a:r>
              <a:rPr lang="en-IN" dirty="0"/>
              <a:t>response </a:t>
            </a:r>
          </a:p>
          <a:p>
            <a:r>
              <a:rPr lang="en-IN" dirty="0" smtClean="0"/>
              <a:t>Communicating </a:t>
            </a:r>
            <a:r>
              <a:rPr lang="en-IN" dirty="0"/>
              <a:t>the incident </a:t>
            </a:r>
          </a:p>
          <a:p>
            <a:r>
              <a:rPr lang="en-IN" dirty="0" smtClean="0"/>
              <a:t>Containment </a:t>
            </a:r>
          </a:p>
          <a:p>
            <a:r>
              <a:rPr lang="en-IN" dirty="0" smtClean="0"/>
              <a:t>Formulating </a:t>
            </a:r>
            <a:r>
              <a:rPr lang="en-IN" dirty="0"/>
              <a:t>a incident response strategy </a:t>
            </a:r>
          </a:p>
          <a:p>
            <a:r>
              <a:rPr lang="en-IN" dirty="0" smtClean="0"/>
              <a:t>Incident </a:t>
            </a:r>
            <a:r>
              <a:rPr lang="en-IN" dirty="0"/>
              <a:t>classification </a:t>
            </a:r>
          </a:p>
          <a:p>
            <a:r>
              <a:rPr lang="en-IN" dirty="0" smtClean="0"/>
              <a:t>Incident </a:t>
            </a:r>
            <a:r>
              <a:rPr lang="en-IN" dirty="0"/>
              <a:t>investigation </a:t>
            </a:r>
          </a:p>
          <a:p>
            <a:r>
              <a:rPr lang="en-IN" dirty="0" smtClean="0"/>
              <a:t>Data </a:t>
            </a:r>
            <a:r>
              <a:rPr lang="en-IN" dirty="0"/>
              <a:t>collection </a:t>
            </a:r>
          </a:p>
          <a:p>
            <a:r>
              <a:rPr lang="en-IN" dirty="0" smtClean="0"/>
              <a:t>Forensic </a:t>
            </a:r>
            <a:r>
              <a:rPr lang="en-IN" dirty="0"/>
              <a:t>analysis </a:t>
            </a:r>
          </a:p>
          <a:p>
            <a:r>
              <a:rPr lang="en-IN" dirty="0" smtClean="0"/>
              <a:t>Evidence </a:t>
            </a:r>
            <a:r>
              <a:rPr lang="en-IN" dirty="0"/>
              <a:t>protection </a:t>
            </a:r>
          </a:p>
          <a:p>
            <a:r>
              <a:rPr lang="en-IN" dirty="0" smtClean="0"/>
              <a:t>Notify </a:t>
            </a:r>
            <a:r>
              <a:rPr lang="en-IN" dirty="0"/>
              <a:t>external agencies </a:t>
            </a:r>
          </a:p>
          <a:p>
            <a:r>
              <a:rPr lang="en-IN" dirty="0" smtClean="0"/>
              <a:t>Eradication </a:t>
            </a:r>
            <a:endParaRPr lang="en-IN" dirty="0"/>
          </a:p>
          <a:p>
            <a:r>
              <a:rPr lang="en-IN" dirty="0" smtClean="0"/>
              <a:t>System </a:t>
            </a:r>
            <a:r>
              <a:rPr lang="en-IN" dirty="0"/>
              <a:t>recovery </a:t>
            </a:r>
            <a:endParaRPr lang="en-IN" dirty="0" smtClean="0"/>
          </a:p>
          <a:p>
            <a:r>
              <a:rPr lang="en-IN" dirty="0" smtClean="0"/>
              <a:t>Incident </a:t>
            </a:r>
            <a:r>
              <a:rPr lang="en-IN" dirty="0"/>
              <a:t>documentation </a:t>
            </a:r>
            <a:endParaRPr lang="en-IN" dirty="0" smtClean="0"/>
          </a:p>
          <a:p>
            <a:r>
              <a:rPr lang="en-IN" dirty="0" smtClean="0"/>
              <a:t>Incident </a:t>
            </a:r>
            <a:r>
              <a:rPr lang="en-IN" dirty="0"/>
              <a:t>damage and cost analysis </a:t>
            </a:r>
          </a:p>
          <a:p>
            <a:r>
              <a:rPr lang="en-IN" dirty="0" smtClean="0"/>
              <a:t>Review </a:t>
            </a:r>
            <a:r>
              <a:rPr lang="en-IN" dirty="0"/>
              <a:t>and update the response policies </a:t>
            </a:r>
          </a:p>
          <a:p>
            <a:r>
              <a:rPr lang="en-IN" dirty="0" smtClean="0"/>
              <a:t>Training </a:t>
            </a:r>
            <a:r>
              <a:rPr lang="en-IN" dirty="0"/>
              <a:t>awareness</a:t>
            </a:r>
          </a:p>
        </p:txBody>
      </p:sp>
    </p:spTree>
    <p:extLst>
      <p:ext uri="{BB962C8B-B14F-4D97-AF65-F5344CB8AC3E}">
        <p14:creationId xmlns:p14="http://schemas.microsoft.com/office/powerpoint/2010/main" val="3107346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Incident Response Process </a:t>
            </a:r>
            <a:r>
              <a:rPr lang="en-IN" dirty="0" smtClean="0"/>
              <a:t/>
            </a:r>
            <a:br>
              <a:rPr lang="en-IN" dirty="0" smtClean="0"/>
            </a:br>
            <a:r>
              <a:rPr lang="en-IN" dirty="0" smtClean="0"/>
              <a:t>(Identification)</a:t>
            </a:r>
            <a:endParaRPr lang="en-IN" dirty="0"/>
          </a:p>
        </p:txBody>
      </p:sp>
      <p:sp>
        <p:nvSpPr>
          <p:cNvPr id="3" name="Content Placeholder 2"/>
          <p:cNvSpPr>
            <a:spLocks noGrp="1"/>
          </p:cNvSpPr>
          <p:nvPr>
            <p:ph idx="1"/>
          </p:nvPr>
        </p:nvSpPr>
        <p:spPr/>
        <p:txBody>
          <a:bodyPr>
            <a:normAutofit fontScale="77500" lnSpcReduction="20000"/>
          </a:bodyPr>
          <a:lstStyle/>
          <a:p>
            <a:r>
              <a:rPr lang="en-US" dirty="0"/>
              <a:t>Obtaining and validating information related to information security </a:t>
            </a:r>
            <a:r>
              <a:rPr lang="en-US" dirty="0" smtClean="0"/>
              <a:t>issues.</a:t>
            </a:r>
          </a:p>
          <a:p>
            <a:r>
              <a:rPr lang="en-US" dirty="0" smtClean="0"/>
              <a:t>Ways to conduct initial analysis for validation:</a:t>
            </a:r>
          </a:p>
          <a:p>
            <a:pPr marL="0" indent="0">
              <a:buNone/>
            </a:pPr>
            <a:r>
              <a:rPr lang="en-US" dirty="0"/>
              <a:t>	</a:t>
            </a:r>
            <a:r>
              <a:rPr lang="en-US" dirty="0" smtClean="0"/>
              <a:t>- </a:t>
            </a:r>
            <a:r>
              <a:rPr lang="en-IN" dirty="0"/>
              <a:t>Profile Networks and Systems</a:t>
            </a:r>
          </a:p>
          <a:p>
            <a:pPr marL="0" indent="0">
              <a:buNone/>
            </a:pPr>
            <a:r>
              <a:rPr lang="en-IN" dirty="0" smtClean="0"/>
              <a:t>	- Understand </a:t>
            </a:r>
            <a:r>
              <a:rPr lang="en-IN" dirty="0"/>
              <a:t>Normal Behaviours</a:t>
            </a:r>
          </a:p>
          <a:p>
            <a:pPr marL="0" indent="0">
              <a:buNone/>
            </a:pPr>
            <a:r>
              <a:rPr lang="en-IN" dirty="0" smtClean="0"/>
              <a:t>	- Create </a:t>
            </a:r>
            <a:r>
              <a:rPr lang="en-IN" dirty="0"/>
              <a:t>a Log Retention Policy</a:t>
            </a:r>
          </a:p>
          <a:p>
            <a:pPr marL="0" indent="0">
              <a:buNone/>
            </a:pPr>
            <a:r>
              <a:rPr lang="en-IN" dirty="0" smtClean="0"/>
              <a:t>	- Perform </a:t>
            </a:r>
            <a:r>
              <a:rPr lang="en-IN" dirty="0"/>
              <a:t>Event Correlation</a:t>
            </a:r>
          </a:p>
          <a:p>
            <a:pPr marL="0" indent="0">
              <a:buNone/>
            </a:pPr>
            <a:r>
              <a:rPr lang="en-US" dirty="0" smtClean="0"/>
              <a:t>	- Keep </a:t>
            </a:r>
            <a:r>
              <a:rPr lang="en-US" dirty="0"/>
              <a:t>All Host Clocks Synchronized</a:t>
            </a:r>
          </a:p>
          <a:p>
            <a:pPr marL="0" indent="0">
              <a:buNone/>
            </a:pPr>
            <a:r>
              <a:rPr lang="en-US" dirty="0" smtClean="0"/>
              <a:t>	- Maintain </a:t>
            </a:r>
            <a:r>
              <a:rPr lang="en-US" dirty="0"/>
              <a:t>and Use a Knowledge Base of Information</a:t>
            </a:r>
          </a:p>
          <a:p>
            <a:pPr marL="0" indent="0">
              <a:buNone/>
            </a:pPr>
            <a:r>
              <a:rPr lang="en-US" dirty="0" smtClean="0"/>
              <a:t>	- Use </a:t>
            </a:r>
            <a:r>
              <a:rPr lang="en-US" dirty="0"/>
              <a:t>Internet Search Engines for Research</a:t>
            </a:r>
          </a:p>
          <a:p>
            <a:pPr marL="0" indent="0">
              <a:buNone/>
            </a:pPr>
            <a:r>
              <a:rPr lang="en-US" dirty="0" smtClean="0"/>
              <a:t>	- Run </a:t>
            </a:r>
            <a:r>
              <a:rPr lang="en-US" dirty="0"/>
              <a:t>Packet Sniffers to Collect Additional Data</a:t>
            </a:r>
          </a:p>
          <a:p>
            <a:pPr marL="0" indent="0">
              <a:buNone/>
            </a:pPr>
            <a:r>
              <a:rPr lang="en-IN" dirty="0" smtClean="0"/>
              <a:t>	- Filter </a:t>
            </a:r>
            <a:r>
              <a:rPr lang="en-IN" dirty="0"/>
              <a:t>the Data</a:t>
            </a:r>
          </a:p>
          <a:p>
            <a:pPr marL="0" indent="0">
              <a:buNone/>
            </a:pPr>
            <a:endParaRPr lang="en-IN" dirty="0"/>
          </a:p>
        </p:txBody>
      </p:sp>
    </p:spTree>
    <p:extLst>
      <p:ext uri="{BB962C8B-B14F-4D97-AF65-F5344CB8AC3E}">
        <p14:creationId xmlns:p14="http://schemas.microsoft.com/office/powerpoint/2010/main" val="5204468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Incident Response Process </a:t>
            </a:r>
            <a:br>
              <a:rPr lang="en-IN" dirty="0"/>
            </a:br>
            <a:r>
              <a:rPr lang="en-IN" dirty="0"/>
              <a:t>(Incident recording)</a:t>
            </a:r>
          </a:p>
        </p:txBody>
      </p:sp>
      <p:sp>
        <p:nvSpPr>
          <p:cNvPr id="3" name="Content Placeholder 2"/>
          <p:cNvSpPr>
            <a:spLocks noGrp="1"/>
          </p:cNvSpPr>
          <p:nvPr>
            <p:ph idx="1"/>
          </p:nvPr>
        </p:nvSpPr>
        <p:spPr/>
        <p:txBody>
          <a:bodyPr/>
          <a:lstStyle/>
          <a:p>
            <a:pPr algn="just"/>
            <a:r>
              <a:rPr lang="en-US" dirty="0"/>
              <a:t>Any occurrences of incident must be recorded and the incident response team should update the status of incidents along with other pertinent information. </a:t>
            </a:r>
            <a:endParaRPr lang="en-US" dirty="0" smtClean="0"/>
          </a:p>
          <a:p>
            <a:pPr algn="just"/>
            <a:r>
              <a:rPr lang="en-US" dirty="0" smtClean="0"/>
              <a:t>Observations </a:t>
            </a:r>
            <a:r>
              <a:rPr lang="en-US" dirty="0"/>
              <a:t>and facts of the incident may be stored in any of the following sources such as logbook, laptops, audio recorders and digital cameras etc. </a:t>
            </a:r>
            <a:endParaRPr lang="en-IN" dirty="0"/>
          </a:p>
        </p:txBody>
      </p:sp>
    </p:spTree>
    <p:extLst>
      <p:ext uri="{BB962C8B-B14F-4D97-AF65-F5344CB8AC3E}">
        <p14:creationId xmlns:p14="http://schemas.microsoft.com/office/powerpoint/2010/main" val="4597773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Incident </a:t>
            </a:r>
            <a:r>
              <a:rPr lang="en-IN" dirty="0" smtClean="0"/>
              <a:t>recording</a:t>
            </a:r>
            <a:br>
              <a:rPr lang="en-IN" dirty="0" smtClean="0"/>
            </a:br>
            <a:r>
              <a:rPr lang="en-IN" dirty="0" smtClean="0"/>
              <a:t>(Incident record template)</a:t>
            </a:r>
            <a:endParaRPr lang="en-IN" dirty="0"/>
          </a:p>
        </p:txBody>
      </p:sp>
      <p:sp>
        <p:nvSpPr>
          <p:cNvPr id="3" name="Content Placeholder 2"/>
          <p:cNvSpPr>
            <a:spLocks noGrp="1"/>
          </p:cNvSpPr>
          <p:nvPr>
            <p:ph idx="1"/>
          </p:nvPr>
        </p:nvSpPr>
        <p:spPr>
          <a:xfrm>
            <a:off x="457200" y="1600200"/>
            <a:ext cx="8229600" cy="5141168"/>
          </a:xfrm>
        </p:spPr>
        <p:txBody>
          <a:bodyPr>
            <a:normAutofit fontScale="77500" lnSpcReduction="20000"/>
          </a:bodyPr>
          <a:lstStyle/>
          <a:p>
            <a:r>
              <a:rPr lang="en-US" dirty="0"/>
              <a:t>Current status of the incident as new, in progress, forwarded for investigation, resolved etc. </a:t>
            </a:r>
          </a:p>
          <a:p>
            <a:r>
              <a:rPr lang="en-US" dirty="0" smtClean="0"/>
              <a:t>Summary </a:t>
            </a:r>
            <a:r>
              <a:rPr lang="en-US" dirty="0"/>
              <a:t>of the incident </a:t>
            </a:r>
          </a:p>
          <a:p>
            <a:r>
              <a:rPr lang="en-US" dirty="0" smtClean="0"/>
              <a:t>Indicators </a:t>
            </a:r>
            <a:r>
              <a:rPr lang="en-US" dirty="0"/>
              <a:t>related to the incident </a:t>
            </a:r>
          </a:p>
          <a:p>
            <a:r>
              <a:rPr lang="en-US" dirty="0" smtClean="0"/>
              <a:t>Other </a:t>
            </a:r>
            <a:r>
              <a:rPr lang="en-US" dirty="0"/>
              <a:t>incidents related to this incident </a:t>
            </a:r>
          </a:p>
          <a:p>
            <a:r>
              <a:rPr lang="en-US" dirty="0" smtClean="0"/>
              <a:t>Actions </a:t>
            </a:r>
            <a:r>
              <a:rPr lang="en-US" dirty="0"/>
              <a:t>taken by all incident handlers on this incident </a:t>
            </a:r>
            <a:endParaRPr lang="en-US" dirty="0" smtClean="0"/>
          </a:p>
          <a:p>
            <a:r>
              <a:rPr lang="en-US" dirty="0" smtClean="0"/>
              <a:t>Chain </a:t>
            </a:r>
            <a:r>
              <a:rPr lang="en-US" dirty="0"/>
              <a:t>of custody, if applicable </a:t>
            </a:r>
          </a:p>
          <a:p>
            <a:r>
              <a:rPr lang="en-US" dirty="0" smtClean="0"/>
              <a:t>Impact </a:t>
            </a:r>
            <a:r>
              <a:rPr lang="en-US" dirty="0"/>
              <a:t>assessments related to the incident </a:t>
            </a:r>
            <a:endParaRPr lang="en-US" dirty="0" smtClean="0"/>
          </a:p>
          <a:p>
            <a:r>
              <a:rPr lang="en-US" dirty="0" smtClean="0"/>
              <a:t>Contact </a:t>
            </a:r>
            <a:r>
              <a:rPr lang="en-US" dirty="0"/>
              <a:t>information for other involved parties (system owners, system administrators etc.) </a:t>
            </a:r>
          </a:p>
          <a:p>
            <a:r>
              <a:rPr lang="en-US" dirty="0" smtClean="0"/>
              <a:t>List </a:t>
            </a:r>
            <a:r>
              <a:rPr lang="en-US" dirty="0"/>
              <a:t>of evidence gathered during the incident </a:t>
            </a:r>
            <a:r>
              <a:rPr lang="en-US" dirty="0" smtClean="0"/>
              <a:t>investigation</a:t>
            </a:r>
          </a:p>
          <a:p>
            <a:r>
              <a:rPr lang="en-US" dirty="0" smtClean="0"/>
              <a:t>Comments </a:t>
            </a:r>
            <a:r>
              <a:rPr lang="en-US" dirty="0"/>
              <a:t>from incident handlers </a:t>
            </a:r>
          </a:p>
          <a:p>
            <a:r>
              <a:rPr lang="en-US" dirty="0" smtClean="0"/>
              <a:t>Next </a:t>
            </a:r>
            <a:r>
              <a:rPr lang="en-US" dirty="0"/>
              <a:t>steps to be taken (rebuild the host, upgrade an application etc.) </a:t>
            </a:r>
            <a:endParaRPr lang="en-US" dirty="0" smtClean="0"/>
          </a:p>
          <a:p>
            <a:pPr marL="0" indent="0">
              <a:buNone/>
            </a:pPr>
            <a:endParaRPr lang="en-IN" dirty="0"/>
          </a:p>
        </p:txBody>
      </p:sp>
    </p:spTree>
    <p:extLst>
      <p:ext uri="{BB962C8B-B14F-4D97-AF65-F5344CB8AC3E}">
        <p14:creationId xmlns:p14="http://schemas.microsoft.com/office/powerpoint/2010/main" val="27212270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Incident Response Process </a:t>
            </a:r>
            <a:br>
              <a:rPr lang="en-IN" dirty="0"/>
            </a:br>
            <a:r>
              <a:rPr lang="en-IN" dirty="0"/>
              <a:t>(Incident </a:t>
            </a:r>
            <a:r>
              <a:rPr lang="en-IN" dirty="0" smtClean="0"/>
              <a:t>response)</a:t>
            </a:r>
            <a:endParaRPr lang="en-IN" dirty="0"/>
          </a:p>
        </p:txBody>
      </p:sp>
      <p:sp>
        <p:nvSpPr>
          <p:cNvPr id="3" name="Content Placeholder 2"/>
          <p:cNvSpPr>
            <a:spLocks noGrp="1"/>
          </p:cNvSpPr>
          <p:nvPr>
            <p:ph idx="1"/>
          </p:nvPr>
        </p:nvSpPr>
        <p:spPr/>
        <p:txBody>
          <a:bodyPr/>
          <a:lstStyle/>
          <a:p>
            <a:r>
              <a:rPr lang="en-IN" dirty="0" smtClean="0"/>
              <a:t>Type of incident</a:t>
            </a:r>
          </a:p>
          <a:p>
            <a:r>
              <a:rPr lang="en-IN" dirty="0" smtClean="0"/>
              <a:t>Criticality </a:t>
            </a:r>
            <a:r>
              <a:rPr lang="en-IN" dirty="0"/>
              <a:t>of the resources </a:t>
            </a:r>
            <a:endParaRPr lang="en-IN" dirty="0" smtClean="0"/>
          </a:p>
          <a:p>
            <a:r>
              <a:rPr lang="en-IN" dirty="0" smtClean="0"/>
              <a:t>Data </a:t>
            </a:r>
            <a:r>
              <a:rPr lang="en-IN" dirty="0"/>
              <a:t>that are </a:t>
            </a:r>
            <a:r>
              <a:rPr lang="en-IN" dirty="0" smtClean="0"/>
              <a:t>affected</a:t>
            </a:r>
          </a:p>
          <a:p>
            <a:r>
              <a:rPr lang="en-IN" dirty="0" smtClean="0"/>
              <a:t>Severity </a:t>
            </a:r>
            <a:r>
              <a:rPr lang="en-IN" dirty="0"/>
              <a:t>of the </a:t>
            </a:r>
            <a:r>
              <a:rPr lang="en-IN" dirty="0" smtClean="0"/>
              <a:t>incident, etc.</a:t>
            </a:r>
            <a:endParaRPr lang="en-IN" dirty="0"/>
          </a:p>
        </p:txBody>
      </p:sp>
    </p:spTree>
    <p:extLst>
      <p:ext uri="{BB962C8B-B14F-4D97-AF65-F5344CB8AC3E}">
        <p14:creationId xmlns:p14="http://schemas.microsoft.com/office/powerpoint/2010/main" val="17954710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Incident Response Process </a:t>
            </a:r>
            <a:br>
              <a:rPr lang="en-IN" dirty="0"/>
            </a:br>
            <a:r>
              <a:rPr lang="en-IN" dirty="0"/>
              <a:t>(Communicating the incident)</a:t>
            </a:r>
          </a:p>
        </p:txBody>
      </p:sp>
      <p:sp>
        <p:nvSpPr>
          <p:cNvPr id="3" name="Content Placeholder 2"/>
          <p:cNvSpPr>
            <a:spLocks noGrp="1"/>
          </p:cNvSpPr>
          <p:nvPr>
            <p:ph idx="1"/>
          </p:nvPr>
        </p:nvSpPr>
        <p:spPr/>
        <p:txBody>
          <a:bodyPr/>
          <a:lstStyle/>
          <a:p>
            <a:r>
              <a:rPr lang="en-IN" dirty="0" smtClean="0"/>
              <a:t>Point of Contact</a:t>
            </a:r>
          </a:p>
          <a:p>
            <a:r>
              <a:rPr lang="en-US" dirty="0"/>
              <a:t>Assigning and escalating information on information security </a:t>
            </a:r>
            <a:r>
              <a:rPr lang="en-US" dirty="0" smtClean="0"/>
              <a:t>incidents.</a:t>
            </a:r>
            <a:endParaRPr lang="en-IN" dirty="0" smtClean="0"/>
          </a:p>
          <a:p>
            <a:endParaRPr lang="en-IN" dirty="0"/>
          </a:p>
        </p:txBody>
      </p:sp>
    </p:spTree>
    <p:extLst>
      <p:ext uri="{BB962C8B-B14F-4D97-AF65-F5344CB8AC3E}">
        <p14:creationId xmlns:p14="http://schemas.microsoft.com/office/powerpoint/2010/main" val="376764549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Incident Response Process </a:t>
            </a:r>
            <a:br>
              <a:rPr lang="en-IN" dirty="0"/>
            </a:br>
            <a:r>
              <a:rPr lang="en-IN" dirty="0"/>
              <a:t>(</a:t>
            </a:r>
            <a:r>
              <a:rPr lang="en-IN" dirty="0" smtClean="0"/>
              <a:t>Containment - Q</a:t>
            </a:r>
            <a:r>
              <a:rPr lang="en-IN" dirty="0"/>
              <a:t>uarantine</a:t>
            </a:r>
            <a:r>
              <a:rPr lang="en-IN" dirty="0" smtClean="0"/>
              <a:t>)</a:t>
            </a:r>
            <a:endParaRPr lang="en-IN" dirty="0"/>
          </a:p>
        </p:txBody>
      </p:sp>
      <p:sp>
        <p:nvSpPr>
          <p:cNvPr id="3" name="Content Placeholder 2"/>
          <p:cNvSpPr>
            <a:spLocks noGrp="1"/>
          </p:cNvSpPr>
          <p:nvPr>
            <p:ph idx="1"/>
          </p:nvPr>
        </p:nvSpPr>
        <p:spPr>
          <a:xfrm>
            <a:off x="457200" y="1600200"/>
            <a:ext cx="8229600" cy="4997152"/>
          </a:xfrm>
        </p:spPr>
        <p:txBody>
          <a:bodyPr>
            <a:normAutofit fontScale="85000" lnSpcReduction="20000"/>
          </a:bodyPr>
          <a:lstStyle/>
          <a:p>
            <a:r>
              <a:rPr lang="en-IN" dirty="0" smtClean="0"/>
              <a:t>Various </a:t>
            </a:r>
            <a:r>
              <a:rPr lang="en-IN" dirty="0"/>
              <a:t>containment </a:t>
            </a:r>
            <a:r>
              <a:rPr lang="en-IN" dirty="0" smtClean="0"/>
              <a:t>strategies:</a:t>
            </a:r>
          </a:p>
          <a:p>
            <a:pPr marL="0" indent="0">
              <a:buNone/>
            </a:pPr>
            <a:r>
              <a:rPr lang="en-IN" dirty="0"/>
              <a:t>	</a:t>
            </a:r>
            <a:r>
              <a:rPr lang="en-IN" dirty="0" smtClean="0"/>
              <a:t>- </a:t>
            </a:r>
            <a:r>
              <a:rPr lang="en-US" dirty="0"/>
              <a:t>Potential damage to and theft of resources </a:t>
            </a:r>
            <a:endParaRPr lang="en-US" dirty="0" smtClean="0"/>
          </a:p>
          <a:p>
            <a:pPr marL="0" indent="0">
              <a:buNone/>
            </a:pPr>
            <a:r>
              <a:rPr lang="en-US" dirty="0"/>
              <a:t>	</a:t>
            </a:r>
            <a:r>
              <a:rPr lang="en-US" dirty="0" smtClean="0"/>
              <a:t>- Need </a:t>
            </a:r>
            <a:r>
              <a:rPr lang="en-US" dirty="0"/>
              <a:t>for evidence preservation </a:t>
            </a:r>
          </a:p>
          <a:p>
            <a:pPr marL="0" indent="0">
              <a:buNone/>
            </a:pPr>
            <a:r>
              <a:rPr lang="en-US" dirty="0" smtClean="0"/>
              <a:t>	- Service </a:t>
            </a:r>
            <a:r>
              <a:rPr lang="en-US" dirty="0"/>
              <a:t>availability (network connectivity, services provided to external parties etc.) </a:t>
            </a:r>
          </a:p>
          <a:p>
            <a:pPr marL="0" indent="0">
              <a:buNone/>
            </a:pPr>
            <a:r>
              <a:rPr lang="en-US" dirty="0" smtClean="0"/>
              <a:t>	- Time </a:t>
            </a:r>
            <a:r>
              <a:rPr lang="en-US" dirty="0"/>
              <a:t>and resources needed to implement the strategy </a:t>
            </a:r>
          </a:p>
          <a:p>
            <a:pPr marL="0" indent="0">
              <a:buNone/>
            </a:pPr>
            <a:r>
              <a:rPr lang="en-US" dirty="0" smtClean="0"/>
              <a:t>	- Effectiveness </a:t>
            </a:r>
            <a:r>
              <a:rPr lang="en-US" dirty="0"/>
              <a:t>of the strategy (partial containment, full containment etc.) </a:t>
            </a:r>
          </a:p>
          <a:p>
            <a:pPr marL="0" indent="0">
              <a:buNone/>
            </a:pPr>
            <a:r>
              <a:rPr lang="en-US" dirty="0" smtClean="0"/>
              <a:t>	- Duration </a:t>
            </a:r>
            <a:r>
              <a:rPr lang="en-US" dirty="0"/>
              <a:t>of the solution (emergency workaround to be removed in four hours, temporary workaround to be removed in two weeks, permanent solution etc.)</a:t>
            </a:r>
            <a:endParaRPr lang="en-IN" dirty="0"/>
          </a:p>
        </p:txBody>
      </p:sp>
    </p:spTree>
    <p:extLst>
      <p:ext uri="{BB962C8B-B14F-4D97-AF65-F5344CB8AC3E}">
        <p14:creationId xmlns:p14="http://schemas.microsoft.com/office/powerpoint/2010/main" val="352183478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Incident Response Process </a:t>
            </a:r>
            <a:br>
              <a:rPr lang="en-IN" dirty="0"/>
            </a:br>
            <a:r>
              <a:rPr lang="en-IN" dirty="0"/>
              <a:t>(Containment - Quarantine)</a:t>
            </a:r>
          </a:p>
        </p:txBody>
      </p:sp>
      <p:sp>
        <p:nvSpPr>
          <p:cNvPr id="3" name="Content Placeholder 2"/>
          <p:cNvSpPr>
            <a:spLocks noGrp="1"/>
          </p:cNvSpPr>
          <p:nvPr>
            <p:ph idx="1"/>
          </p:nvPr>
        </p:nvSpPr>
        <p:spPr/>
        <p:txBody>
          <a:bodyPr/>
          <a:lstStyle/>
          <a:p>
            <a:r>
              <a:rPr lang="en-IN" dirty="0"/>
              <a:t>Understand network </a:t>
            </a:r>
            <a:r>
              <a:rPr lang="en-IN" dirty="0" smtClean="0"/>
              <a:t>damage</a:t>
            </a:r>
          </a:p>
          <a:p>
            <a:r>
              <a:rPr lang="en-US" dirty="0"/>
              <a:t>Identify and isolate the trust model</a:t>
            </a:r>
            <a:endParaRPr lang="en-IN" dirty="0"/>
          </a:p>
        </p:txBody>
      </p:sp>
    </p:spTree>
    <p:extLst>
      <p:ext uri="{BB962C8B-B14F-4D97-AF65-F5344CB8AC3E}">
        <p14:creationId xmlns:p14="http://schemas.microsoft.com/office/powerpoint/2010/main" val="148805815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Incident Response Process </a:t>
            </a:r>
            <a:br>
              <a:rPr lang="en-IN" dirty="0"/>
            </a:br>
            <a:r>
              <a:rPr lang="en-IN" dirty="0"/>
              <a:t>(Formulating a response strategy)</a:t>
            </a:r>
          </a:p>
        </p:txBody>
      </p:sp>
      <p:sp>
        <p:nvSpPr>
          <p:cNvPr id="3" name="Content Placeholder 2"/>
          <p:cNvSpPr>
            <a:spLocks noGrp="1"/>
          </p:cNvSpPr>
          <p:nvPr>
            <p:ph idx="1"/>
          </p:nvPr>
        </p:nvSpPr>
        <p:spPr/>
        <p:txBody>
          <a:bodyPr/>
          <a:lstStyle/>
          <a:p>
            <a:pPr algn="just"/>
            <a:r>
              <a:rPr lang="en-US" dirty="0"/>
              <a:t>Each response strategy should be formulated based on business impact caused by the incident and the estimated efforts required to recover from the incident. </a:t>
            </a:r>
            <a:endParaRPr lang="en-IN" dirty="0"/>
          </a:p>
        </p:txBody>
      </p:sp>
    </p:spTree>
    <p:extLst>
      <p:ext uri="{BB962C8B-B14F-4D97-AF65-F5344CB8AC3E}">
        <p14:creationId xmlns:p14="http://schemas.microsoft.com/office/powerpoint/2010/main" val="207079516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Incident Response Process </a:t>
            </a:r>
            <a:br>
              <a:rPr lang="en-IN" dirty="0"/>
            </a:br>
            <a:r>
              <a:rPr lang="en-IN" dirty="0"/>
              <a:t>(Incident classification)</a:t>
            </a:r>
          </a:p>
        </p:txBody>
      </p:sp>
      <p:sp>
        <p:nvSpPr>
          <p:cNvPr id="3" name="Content Placeholder 2"/>
          <p:cNvSpPr>
            <a:spLocks noGrp="1"/>
          </p:cNvSpPr>
          <p:nvPr>
            <p:ph idx="1"/>
          </p:nvPr>
        </p:nvSpPr>
        <p:spPr/>
        <p:txBody>
          <a:bodyPr/>
          <a:lstStyle/>
          <a:p>
            <a:r>
              <a:rPr lang="en-US" dirty="0"/>
              <a:t>Classifying and prioritizing information security </a:t>
            </a:r>
            <a:r>
              <a:rPr lang="en-US" dirty="0" smtClean="0"/>
              <a:t>incidents</a:t>
            </a:r>
          </a:p>
          <a:p>
            <a:pPr lvl="1"/>
            <a:r>
              <a:rPr lang="en-US" dirty="0" smtClean="0"/>
              <a:t> Classified: Attack vectors</a:t>
            </a:r>
          </a:p>
          <a:p>
            <a:pPr lvl="1"/>
            <a:r>
              <a:rPr lang="en-IN" dirty="0"/>
              <a:t>Incident </a:t>
            </a:r>
            <a:r>
              <a:rPr lang="en-IN" dirty="0" smtClean="0"/>
              <a:t>prioritization</a:t>
            </a:r>
          </a:p>
          <a:p>
            <a:pPr marL="457200" lvl="1" indent="0">
              <a:buNone/>
            </a:pPr>
            <a:r>
              <a:rPr lang="en-IN" dirty="0"/>
              <a:t>	</a:t>
            </a:r>
            <a:r>
              <a:rPr lang="en-IN" dirty="0" smtClean="0"/>
              <a:t>- </a:t>
            </a:r>
            <a:r>
              <a:rPr lang="en-US" dirty="0"/>
              <a:t>Functional impact of the </a:t>
            </a:r>
            <a:r>
              <a:rPr lang="en-US" dirty="0" smtClean="0"/>
              <a:t>incident</a:t>
            </a:r>
          </a:p>
          <a:p>
            <a:pPr marL="457200" lvl="1" indent="0">
              <a:buNone/>
            </a:pPr>
            <a:r>
              <a:rPr lang="en-US" dirty="0"/>
              <a:t>	- Information impact of the </a:t>
            </a:r>
            <a:r>
              <a:rPr lang="en-US" dirty="0" smtClean="0"/>
              <a:t>incident</a:t>
            </a:r>
          </a:p>
          <a:p>
            <a:pPr marL="457200" lvl="1" indent="0">
              <a:buNone/>
            </a:pPr>
            <a:r>
              <a:rPr lang="en-US" dirty="0"/>
              <a:t>	</a:t>
            </a:r>
            <a:r>
              <a:rPr lang="en-US" dirty="0" smtClean="0"/>
              <a:t>- </a:t>
            </a:r>
            <a:r>
              <a:rPr lang="en-IN" dirty="0"/>
              <a:t>Recoverability from the incident</a:t>
            </a:r>
          </a:p>
        </p:txBody>
      </p:sp>
    </p:spTree>
    <p:extLst>
      <p:ext uri="{BB962C8B-B14F-4D97-AF65-F5344CB8AC3E}">
        <p14:creationId xmlns:p14="http://schemas.microsoft.com/office/powerpoint/2010/main" val="208559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Incidents - Classification</a:t>
            </a:r>
            <a:endParaRPr lang="en-IN" dirty="0"/>
          </a:p>
        </p:txBody>
      </p:sp>
      <p:sp>
        <p:nvSpPr>
          <p:cNvPr id="3" name="Content Placeholder 2"/>
          <p:cNvSpPr>
            <a:spLocks noGrp="1"/>
          </p:cNvSpPr>
          <p:nvPr>
            <p:ph idx="1"/>
          </p:nvPr>
        </p:nvSpPr>
        <p:spPr/>
        <p:txBody>
          <a:bodyPr/>
          <a:lstStyle/>
          <a:p>
            <a:r>
              <a:rPr lang="en-IN" dirty="0" smtClean="0"/>
              <a:t>Malicious code</a:t>
            </a:r>
          </a:p>
          <a:p>
            <a:r>
              <a:rPr lang="en-IN" dirty="0" smtClean="0"/>
              <a:t>Network reconnaissance </a:t>
            </a:r>
          </a:p>
          <a:p>
            <a:r>
              <a:rPr lang="en-IN" dirty="0" smtClean="0"/>
              <a:t>Unauthorized access </a:t>
            </a:r>
          </a:p>
          <a:p>
            <a:r>
              <a:rPr lang="en-IN" dirty="0" smtClean="0"/>
              <a:t>Inappropriate usage </a:t>
            </a:r>
          </a:p>
          <a:p>
            <a:r>
              <a:rPr lang="en-IN" dirty="0" smtClean="0"/>
              <a:t>Multiple component </a:t>
            </a:r>
            <a:endParaRPr lang="en-IN" dirty="0"/>
          </a:p>
        </p:txBody>
      </p:sp>
    </p:spTree>
    <p:extLst>
      <p:ext uri="{BB962C8B-B14F-4D97-AF65-F5344CB8AC3E}">
        <p14:creationId xmlns:p14="http://schemas.microsoft.com/office/powerpoint/2010/main" val="141849790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Incident Response Process </a:t>
            </a:r>
            <a:br>
              <a:rPr lang="en-IN" dirty="0"/>
            </a:br>
            <a:r>
              <a:rPr lang="en-IN" dirty="0"/>
              <a:t>(Incident classification)</a:t>
            </a:r>
          </a:p>
        </p:txBody>
      </p:sp>
      <p:sp>
        <p:nvSpPr>
          <p:cNvPr id="3" name="Content Placeholder 2"/>
          <p:cNvSpPr>
            <a:spLocks noGrp="1"/>
          </p:cNvSpPr>
          <p:nvPr>
            <p:ph idx="1"/>
          </p:nvPr>
        </p:nvSpPr>
        <p:spPr/>
        <p:txBody>
          <a:bodyPr>
            <a:normAutofit/>
          </a:bodyPr>
          <a:lstStyle/>
          <a:p>
            <a:r>
              <a:rPr lang="en-IN" dirty="0"/>
              <a:t>Incident classification guidelines and </a:t>
            </a:r>
            <a:r>
              <a:rPr lang="en-IN" dirty="0" smtClean="0"/>
              <a:t>templates</a:t>
            </a:r>
          </a:p>
          <a:p>
            <a:pPr lvl="1"/>
            <a:r>
              <a:rPr lang="en-US" dirty="0"/>
              <a:t>Requirements </a:t>
            </a:r>
            <a:endParaRPr lang="en-US" dirty="0" smtClean="0"/>
          </a:p>
          <a:p>
            <a:pPr lvl="1"/>
            <a:r>
              <a:rPr lang="en-US" dirty="0" smtClean="0"/>
              <a:t>Architecture </a:t>
            </a:r>
            <a:r>
              <a:rPr lang="en-US" dirty="0"/>
              <a:t>and </a:t>
            </a:r>
            <a:r>
              <a:rPr lang="en-US" dirty="0" smtClean="0"/>
              <a:t>design</a:t>
            </a:r>
          </a:p>
          <a:p>
            <a:pPr lvl="1"/>
            <a:r>
              <a:rPr lang="en-US" dirty="0" smtClean="0"/>
              <a:t>Implementation </a:t>
            </a:r>
            <a:r>
              <a:rPr lang="en-US" dirty="0"/>
              <a:t>and development </a:t>
            </a:r>
            <a:endParaRPr lang="en-US" dirty="0" smtClean="0"/>
          </a:p>
          <a:p>
            <a:pPr lvl="1"/>
            <a:r>
              <a:rPr lang="en-US" dirty="0" smtClean="0"/>
              <a:t>Testing </a:t>
            </a:r>
            <a:r>
              <a:rPr lang="en-US" dirty="0"/>
              <a:t>and quality </a:t>
            </a:r>
            <a:r>
              <a:rPr lang="en-US" dirty="0" smtClean="0"/>
              <a:t>assurance</a:t>
            </a:r>
          </a:p>
          <a:p>
            <a:pPr lvl="1"/>
            <a:r>
              <a:rPr lang="en-US" dirty="0" smtClean="0"/>
              <a:t>System operation</a:t>
            </a:r>
          </a:p>
          <a:p>
            <a:pPr lvl="1"/>
            <a:r>
              <a:rPr lang="en-US" dirty="0" smtClean="0"/>
              <a:t>Policy </a:t>
            </a:r>
            <a:r>
              <a:rPr lang="en-US" dirty="0"/>
              <a:t>and standard </a:t>
            </a:r>
            <a:r>
              <a:rPr lang="en-US" dirty="0" smtClean="0"/>
              <a:t>generation</a:t>
            </a:r>
            <a:endParaRPr lang="en-IN" dirty="0"/>
          </a:p>
        </p:txBody>
      </p:sp>
    </p:spTree>
    <p:extLst>
      <p:ext uri="{BB962C8B-B14F-4D97-AF65-F5344CB8AC3E}">
        <p14:creationId xmlns:p14="http://schemas.microsoft.com/office/powerpoint/2010/main" val="36092245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Incident Response Process </a:t>
            </a:r>
            <a:br>
              <a:rPr lang="en-IN" dirty="0"/>
            </a:br>
            <a:r>
              <a:rPr lang="en-IN" dirty="0"/>
              <a:t>(Incident classification)</a:t>
            </a:r>
          </a:p>
        </p:txBody>
      </p:sp>
      <p:sp>
        <p:nvSpPr>
          <p:cNvPr id="3" name="Content Placeholder 2"/>
          <p:cNvSpPr>
            <a:spLocks noGrp="1"/>
          </p:cNvSpPr>
          <p:nvPr>
            <p:ph idx="1"/>
          </p:nvPr>
        </p:nvSpPr>
        <p:spPr/>
        <p:txBody>
          <a:bodyPr/>
          <a:lstStyle/>
          <a:p>
            <a:r>
              <a:rPr lang="en-US" dirty="0"/>
              <a:t>Incident prioritization guidelines and </a:t>
            </a:r>
            <a:r>
              <a:rPr lang="en-US" dirty="0" smtClean="0"/>
              <a:t>templates</a:t>
            </a:r>
          </a:p>
          <a:p>
            <a:pPr marL="457200" lvl="1" indent="0">
              <a:buNone/>
            </a:pPr>
            <a:r>
              <a:rPr lang="en-US" dirty="0"/>
              <a:t> </a:t>
            </a:r>
            <a:r>
              <a:rPr lang="en-US" dirty="0" smtClean="0"/>
              <a:t>	- Functional </a:t>
            </a:r>
            <a:r>
              <a:rPr lang="en-US" dirty="0"/>
              <a:t>impact of the incident</a:t>
            </a:r>
          </a:p>
          <a:p>
            <a:pPr marL="457200" lvl="1" indent="0">
              <a:buNone/>
            </a:pPr>
            <a:r>
              <a:rPr lang="en-US" dirty="0"/>
              <a:t>	- Information impact of the incident</a:t>
            </a:r>
          </a:p>
          <a:p>
            <a:pPr marL="457200" lvl="1" indent="0">
              <a:buNone/>
            </a:pPr>
            <a:r>
              <a:rPr lang="en-US" dirty="0"/>
              <a:t>	- </a:t>
            </a:r>
            <a:r>
              <a:rPr lang="en-IN" dirty="0"/>
              <a:t>Recoverability from the incident</a:t>
            </a:r>
          </a:p>
          <a:p>
            <a:pPr lvl="1"/>
            <a:endParaRPr lang="en-IN" dirty="0"/>
          </a:p>
        </p:txBody>
      </p:sp>
    </p:spTree>
    <p:extLst>
      <p:ext uri="{BB962C8B-B14F-4D97-AF65-F5344CB8AC3E}">
        <p14:creationId xmlns:p14="http://schemas.microsoft.com/office/powerpoint/2010/main" val="42476324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normAutofit fontScale="90000"/>
          </a:bodyPr>
          <a:lstStyle/>
          <a:p>
            <a:r>
              <a:rPr lang="en-IN" dirty="0"/>
              <a:t>Incident Response Process </a:t>
            </a:r>
            <a:br>
              <a:rPr lang="en-IN" dirty="0"/>
            </a:br>
            <a:r>
              <a:rPr lang="en-IN" dirty="0"/>
              <a:t>(Incident investigation)</a:t>
            </a:r>
          </a:p>
        </p:txBody>
      </p:sp>
      <p:sp>
        <p:nvSpPr>
          <p:cNvPr id="3" name="Content Placeholder 2"/>
          <p:cNvSpPr>
            <a:spLocks noGrp="1"/>
          </p:cNvSpPr>
          <p:nvPr>
            <p:ph idx="1"/>
          </p:nvPr>
        </p:nvSpPr>
        <p:spPr>
          <a:xfrm>
            <a:off x="467544" y="1340768"/>
            <a:ext cx="8229600" cy="5141168"/>
          </a:xfrm>
        </p:spPr>
        <p:txBody>
          <a:bodyPr>
            <a:noAutofit/>
          </a:bodyPr>
          <a:lstStyle/>
          <a:p>
            <a:pPr algn="just"/>
            <a:r>
              <a:rPr lang="en-US" sz="2200" dirty="0"/>
              <a:t>receive initial investigation and data gathering from IT help desk members and escalate to high strategic level specialist if situation demands</a:t>
            </a:r>
            <a:r>
              <a:rPr lang="en-US" sz="2200" dirty="0" smtClean="0"/>
              <a:t>.</a:t>
            </a:r>
          </a:p>
          <a:p>
            <a:pPr algn="just"/>
            <a:r>
              <a:rPr lang="en-US" sz="2200" dirty="0" smtClean="0"/>
              <a:t>use </a:t>
            </a:r>
            <a:r>
              <a:rPr lang="en-US" sz="2200" dirty="0"/>
              <a:t>appropriate materials that may be needed during an investigation. </a:t>
            </a:r>
            <a:endParaRPr lang="en-US" sz="2200" dirty="0" smtClean="0"/>
          </a:p>
          <a:p>
            <a:pPr algn="just"/>
            <a:r>
              <a:rPr lang="en-US" sz="2200" dirty="0" smtClean="0"/>
              <a:t>should </a:t>
            </a:r>
            <a:r>
              <a:rPr lang="en-US" sz="2200" dirty="0"/>
              <a:t>become acquainted with various law enforcement representatives before an incident occurs to discuss conditions under which incidents should be reported to them. </a:t>
            </a:r>
          </a:p>
          <a:p>
            <a:pPr algn="just"/>
            <a:r>
              <a:rPr lang="en-US" sz="2200" dirty="0" smtClean="0"/>
              <a:t>maintain </a:t>
            </a:r>
            <a:r>
              <a:rPr lang="en-US" sz="2200" dirty="0"/>
              <a:t>record of chain of custody forms should detail the transfer and include each party’s signature while transferring evidence from person to person. </a:t>
            </a:r>
          </a:p>
          <a:p>
            <a:pPr algn="just"/>
            <a:r>
              <a:rPr lang="en-US" sz="2200" dirty="0" smtClean="0"/>
              <a:t>should </a:t>
            </a:r>
            <a:r>
              <a:rPr lang="en-US" sz="2200" dirty="0"/>
              <a:t>be careful to give out only appropriate information — the affected parties may request details about internal investigations that should not be revealed publicly. </a:t>
            </a:r>
          </a:p>
        </p:txBody>
      </p:sp>
    </p:spTree>
    <p:extLst>
      <p:ext uri="{BB962C8B-B14F-4D97-AF65-F5344CB8AC3E}">
        <p14:creationId xmlns:p14="http://schemas.microsoft.com/office/powerpoint/2010/main" val="12939749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Incident Response Process </a:t>
            </a:r>
            <a:br>
              <a:rPr lang="en-IN" dirty="0"/>
            </a:br>
            <a:r>
              <a:rPr lang="en-IN" dirty="0"/>
              <a:t>(Incident investigation</a:t>
            </a:r>
            <a:r>
              <a:rPr lang="en-IN" dirty="0" smtClean="0"/>
              <a:t>) – cont.</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ensure law enforcement are available to investigate incidents wherever necessary. </a:t>
            </a:r>
          </a:p>
          <a:p>
            <a:pPr algn="just"/>
            <a:r>
              <a:rPr lang="en-US" dirty="0"/>
              <a:t>collect required list of evidence gathered during the incident investigation. </a:t>
            </a:r>
          </a:p>
          <a:p>
            <a:pPr algn="just"/>
            <a:r>
              <a:rPr lang="en-US" dirty="0"/>
              <a:t>should collect evidence in accordance with procedures that meet all applicable laws and regulations that have been developed from previous discussions with legal staff and appropriate law enforcement agencies so that any evidence can be admissible in court. </a:t>
            </a:r>
            <a:endParaRPr lang="en-IN" dirty="0"/>
          </a:p>
          <a:p>
            <a:pPr marL="0" indent="0" algn="just">
              <a:buNone/>
            </a:pPr>
            <a:endParaRPr lang="en-IN" dirty="0"/>
          </a:p>
        </p:txBody>
      </p:sp>
    </p:spTree>
    <p:extLst>
      <p:ext uri="{BB962C8B-B14F-4D97-AF65-F5344CB8AC3E}">
        <p14:creationId xmlns:p14="http://schemas.microsoft.com/office/powerpoint/2010/main" val="30726211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Incident Response Process </a:t>
            </a:r>
            <a:br>
              <a:rPr lang="en-IN" dirty="0"/>
            </a:br>
            <a:r>
              <a:rPr lang="en-IN" dirty="0"/>
              <a:t>(Incident investigation)</a:t>
            </a:r>
          </a:p>
        </p:txBody>
      </p:sp>
      <p:sp>
        <p:nvSpPr>
          <p:cNvPr id="3" name="Content Placeholder 2"/>
          <p:cNvSpPr>
            <a:spLocks noGrp="1"/>
          </p:cNvSpPr>
          <p:nvPr>
            <p:ph idx="1"/>
          </p:nvPr>
        </p:nvSpPr>
        <p:spPr/>
        <p:txBody>
          <a:bodyPr>
            <a:normAutofit fontScale="92500" lnSpcReduction="20000"/>
          </a:bodyPr>
          <a:lstStyle/>
          <a:p>
            <a:r>
              <a:rPr lang="en-US" dirty="0"/>
              <a:t>Lessons learnt from security </a:t>
            </a:r>
            <a:r>
              <a:rPr lang="en-US" dirty="0" smtClean="0"/>
              <a:t>incident</a:t>
            </a:r>
          </a:p>
          <a:p>
            <a:pPr marL="0" indent="0">
              <a:buNone/>
            </a:pPr>
            <a:r>
              <a:rPr lang="en-US" dirty="0"/>
              <a:t>	- What exactly happened and during times</a:t>
            </a:r>
            <a:r>
              <a:rPr lang="en-US" dirty="0" smtClean="0"/>
              <a:t>?</a:t>
            </a:r>
          </a:p>
          <a:p>
            <a:pPr marL="0" indent="0">
              <a:buNone/>
            </a:pPr>
            <a:r>
              <a:rPr lang="en-US" dirty="0"/>
              <a:t>	</a:t>
            </a:r>
            <a:r>
              <a:rPr lang="en-US" dirty="0" smtClean="0"/>
              <a:t>- How </a:t>
            </a:r>
            <a:r>
              <a:rPr lang="en-US" dirty="0"/>
              <a:t>well did staff and management perform in dealing with the incident? Were the documented procedures followed? Were they </a:t>
            </a:r>
            <a:r>
              <a:rPr lang="en-US" dirty="0" smtClean="0"/>
              <a:t>adequate?</a:t>
            </a:r>
          </a:p>
          <a:p>
            <a:pPr marL="0" indent="0">
              <a:buNone/>
            </a:pPr>
            <a:r>
              <a:rPr lang="en-US" dirty="0"/>
              <a:t>	</a:t>
            </a:r>
            <a:r>
              <a:rPr lang="en-US" dirty="0" smtClean="0"/>
              <a:t>- What </a:t>
            </a:r>
            <a:r>
              <a:rPr lang="en-US" dirty="0"/>
              <a:t>information was needed </a:t>
            </a:r>
            <a:r>
              <a:rPr lang="en-US" dirty="0" smtClean="0"/>
              <a:t>sooner?</a:t>
            </a:r>
          </a:p>
          <a:p>
            <a:pPr marL="0" indent="0">
              <a:buNone/>
            </a:pPr>
            <a:r>
              <a:rPr lang="en-US" dirty="0"/>
              <a:t>	</a:t>
            </a:r>
            <a:r>
              <a:rPr lang="en-US" dirty="0" smtClean="0"/>
              <a:t>- Were </a:t>
            </a:r>
            <a:r>
              <a:rPr lang="en-US" dirty="0"/>
              <a:t>any steps or actions taken that might have inhibited the recovery? </a:t>
            </a:r>
          </a:p>
          <a:p>
            <a:pPr marL="0" indent="0">
              <a:buNone/>
            </a:pPr>
            <a:r>
              <a:rPr lang="en-US" dirty="0" smtClean="0"/>
              <a:t>	- What </a:t>
            </a:r>
            <a:r>
              <a:rPr lang="en-US" dirty="0"/>
              <a:t>would the staff and management do differently the next time a similar incident occurs? </a:t>
            </a:r>
            <a:endParaRPr lang="en-IN" dirty="0"/>
          </a:p>
        </p:txBody>
      </p:sp>
    </p:spTree>
    <p:extLst>
      <p:ext uri="{BB962C8B-B14F-4D97-AF65-F5344CB8AC3E}">
        <p14:creationId xmlns:p14="http://schemas.microsoft.com/office/powerpoint/2010/main" val="15681434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Incident Response Process </a:t>
            </a:r>
            <a:br>
              <a:rPr lang="en-IN" dirty="0"/>
            </a:br>
            <a:r>
              <a:rPr lang="en-IN" dirty="0"/>
              <a:t>(Incident investigation</a:t>
            </a:r>
            <a:r>
              <a:rPr lang="en-IN" dirty="0" smtClean="0"/>
              <a:t>) – cont.</a:t>
            </a:r>
            <a:endParaRPr lang="en-IN" dirty="0"/>
          </a:p>
        </p:txBody>
      </p:sp>
      <p:sp>
        <p:nvSpPr>
          <p:cNvPr id="3" name="Content Placeholder 2"/>
          <p:cNvSpPr>
            <a:spLocks noGrp="1"/>
          </p:cNvSpPr>
          <p:nvPr>
            <p:ph idx="1"/>
          </p:nvPr>
        </p:nvSpPr>
        <p:spPr/>
        <p:txBody>
          <a:bodyPr/>
          <a:lstStyle/>
          <a:p>
            <a:pPr lvl="1"/>
            <a:r>
              <a:rPr lang="en-US" dirty="0"/>
              <a:t>How could information sharing with other organizations have been improved? </a:t>
            </a:r>
          </a:p>
          <a:p>
            <a:pPr lvl="1"/>
            <a:r>
              <a:rPr lang="en-US" dirty="0" smtClean="0"/>
              <a:t>What </a:t>
            </a:r>
            <a:r>
              <a:rPr lang="en-US" dirty="0"/>
              <a:t>corrective actions can prevent similar incidents in the future? </a:t>
            </a:r>
          </a:p>
          <a:p>
            <a:pPr lvl="1"/>
            <a:r>
              <a:rPr lang="en-US" dirty="0" smtClean="0"/>
              <a:t>What </a:t>
            </a:r>
            <a:r>
              <a:rPr lang="en-US" dirty="0"/>
              <a:t>precursors or indicators should be watched for in the future to detect similar incidents? </a:t>
            </a:r>
          </a:p>
          <a:p>
            <a:pPr lvl="1"/>
            <a:r>
              <a:rPr lang="en-US" dirty="0" smtClean="0"/>
              <a:t>What </a:t>
            </a:r>
            <a:r>
              <a:rPr lang="en-US" dirty="0"/>
              <a:t>additional tools or resources are needed to detect, analyze and mitigate future incidents?</a:t>
            </a:r>
            <a:endParaRPr lang="en-IN" dirty="0"/>
          </a:p>
        </p:txBody>
      </p:sp>
    </p:spTree>
    <p:extLst>
      <p:ext uri="{BB962C8B-B14F-4D97-AF65-F5344CB8AC3E}">
        <p14:creationId xmlns:p14="http://schemas.microsoft.com/office/powerpoint/2010/main" val="38388515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Incident Response Process </a:t>
            </a:r>
            <a:br>
              <a:rPr lang="en-IN" dirty="0"/>
            </a:br>
            <a:r>
              <a:rPr lang="en-IN" dirty="0"/>
              <a:t>(Incident investigation) – cont.</a:t>
            </a:r>
          </a:p>
        </p:txBody>
      </p:sp>
      <p:sp>
        <p:nvSpPr>
          <p:cNvPr id="3" name="Content Placeholder 2"/>
          <p:cNvSpPr>
            <a:spLocks noGrp="1"/>
          </p:cNvSpPr>
          <p:nvPr>
            <p:ph idx="1"/>
          </p:nvPr>
        </p:nvSpPr>
        <p:spPr/>
        <p:txBody>
          <a:bodyPr/>
          <a:lstStyle/>
          <a:p>
            <a:r>
              <a:rPr lang="en-US" dirty="0"/>
              <a:t>Process change for the </a:t>
            </a:r>
            <a:r>
              <a:rPr lang="en-US" dirty="0" smtClean="0"/>
              <a:t>future</a:t>
            </a:r>
          </a:p>
          <a:p>
            <a:r>
              <a:rPr lang="en-IN" dirty="0"/>
              <a:t>Incident record </a:t>
            </a:r>
            <a:r>
              <a:rPr lang="en-IN" dirty="0" smtClean="0"/>
              <a:t>keeping</a:t>
            </a:r>
          </a:p>
          <a:p>
            <a:pPr lvl="1"/>
            <a:r>
              <a:rPr lang="en-IN" dirty="0"/>
              <a:t> </a:t>
            </a:r>
            <a:r>
              <a:rPr lang="en-US" dirty="0"/>
              <a:t>systemic security weaknesses and threats, as well as changes in incident trends</a:t>
            </a:r>
            <a:r>
              <a:rPr lang="en-US" dirty="0" smtClean="0"/>
              <a:t>.</a:t>
            </a:r>
          </a:p>
          <a:p>
            <a:pPr lvl="1"/>
            <a:r>
              <a:rPr lang="en-US" dirty="0" smtClean="0"/>
              <a:t>selection </a:t>
            </a:r>
            <a:r>
              <a:rPr lang="en-US" dirty="0"/>
              <a:t>and implementation of additional controls. </a:t>
            </a:r>
          </a:p>
          <a:p>
            <a:pPr lvl="1"/>
            <a:r>
              <a:rPr lang="en-US" dirty="0" smtClean="0"/>
              <a:t>measure </a:t>
            </a:r>
            <a:r>
              <a:rPr lang="en-US" dirty="0"/>
              <a:t>the success of the incident response team. </a:t>
            </a:r>
          </a:p>
          <a:p>
            <a:pPr lvl="1"/>
            <a:r>
              <a:rPr lang="en-US" dirty="0" smtClean="0"/>
              <a:t>expected </a:t>
            </a:r>
            <a:r>
              <a:rPr lang="en-US" dirty="0"/>
              <a:t>return on investment from the data.</a:t>
            </a:r>
            <a:endParaRPr lang="en-IN" dirty="0"/>
          </a:p>
        </p:txBody>
      </p:sp>
    </p:spTree>
    <p:extLst>
      <p:ext uri="{BB962C8B-B14F-4D97-AF65-F5344CB8AC3E}">
        <p14:creationId xmlns:p14="http://schemas.microsoft.com/office/powerpoint/2010/main" val="33564436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Incident Response Process </a:t>
            </a:r>
            <a:br>
              <a:rPr lang="en-IN" dirty="0"/>
            </a:br>
            <a:r>
              <a:rPr lang="en-IN" dirty="0"/>
              <a:t>(Data collection</a:t>
            </a:r>
            <a:r>
              <a:rPr lang="en-IN" dirty="0" smtClean="0"/>
              <a:t>)</a:t>
            </a:r>
            <a:endParaRPr lang="en-IN" dirty="0"/>
          </a:p>
        </p:txBody>
      </p:sp>
      <p:sp>
        <p:nvSpPr>
          <p:cNvPr id="3" name="Content Placeholder 2"/>
          <p:cNvSpPr>
            <a:spLocks noGrp="1"/>
          </p:cNvSpPr>
          <p:nvPr>
            <p:ph idx="1"/>
          </p:nvPr>
        </p:nvSpPr>
        <p:spPr/>
        <p:txBody>
          <a:bodyPr>
            <a:normAutofit fontScale="92500" lnSpcReduction="10000"/>
          </a:bodyPr>
          <a:lstStyle/>
          <a:p>
            <a:r>
              <a:rPr lang="en-IN" dirty="0"/>
              <a:t>Chain of </a:t>
            </a:r>
            <a:r>
              <a:rPr lang="en-IN" dirty="0" smtClean="0"/>
              <a:t>custody</a:t>
            </a:r>
          </a:p>
          <a:p>
            <a:pPr lvl="1" algn="just"/>
            <a:r>
              <a:rPr lang="en-US" dirty="0"/>
              <a:t>Identifying information (e.g. the location, serial number, model number, hostname, media access control (MAC) addresses and IP addresses of a computer). </a:t>
            </a:r>
          </a:p>
          <a:p>
            <a:pPr lvl="1" algn="just"/>
            <a:r>
              <a:rPr lang="en-US" dirty="0" smtClean="0"/>
              <a:t>Name</a:t>
            </a:r>
            <a:r>
              <a:rPr lang="en-US" dirty="0"/>
              <a:t>, title, and phone number of each individual who collected or handled the evidence during the investigation. </a:t>
            </a:r>
          </a:p>
          <a:p>
            <a:pPr lvl="1" algn="just"/>
            <a:r>
              <a:rPr lang="en-US" dirty="0" smtClean="0"/>
              <a:t>Time </a:t>
            </a:r>
            <a:r>
              <a:rPr lang="en-US" dirty="0"/>
              <a:t>and date (including time zone) of each occurrence of evidence handling. </a:t>
            </a:r>
            <a:endParaRPr lang="en-US" dirty="0" smtClean="0"/>
          </a:p>
          <a:p>
            <a:pPr lvl="1" algn="just"/>
            <a:r>
              <a:rPr lang="en-US" dirty="0" smtClean="0"/>
              <a:t>Locations </a:t>
            </a:r>
            <a:r>
              <a:rPr lang="en-US" dirty="0"/>
              <a:t>where the evidence was stored.</a:t>
            </a:r>
            <a:endParaRPr lang="en-IN" dirty="0"/>
          </a:p>
        </p:txBody>
      </p:sp>
    </p:spTree>
    <p:extLst>
      <p:ext uri="{BB962C8B-B14F-4D97-AF65-F5344CB8AC3E}">
        <p14:creationId xmlns:p14="http://schemas.microsoft.com/office/powerpoint/2010/main" val="11020295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Incident Response Process </a:t>
            </a:r>
            <a:br>
              <a:rPr lang="en-IN" dirty="0"/>
            </a:br>
            <a:r>
              <a:rPr lang="en-IN" dirty="0"/>
              <a:t>(Forensic analysis)</a:t>
            </a:r>
          </a:p>
        </p:txBody>
      </p:sp>
      <p:sp>
        <p:nvSpPr>
          <p:cNvPr id="3" name="Content Placeholder 2"/>
          <p:cNvSpPr>
            <a:spLocks noGrp="1"/>
          </p:cNvSpPr>
          <p:nvPr>
            <p:ph idx="1"/>
          </p:nvPr>
        </p:nvSpPr>
        <p:spPr/>
        <p:txBody>
          <a:bodyPr/>
          <a:lstStyle/>
          <a:p>
            <a:r>
              <a:rPr lang="en-IN" dirty="0" smtClean="0"/>
              <a:t>Technical areas - </a:t>
            </a:r>
            <a:r>
              <a:rPr lang="en-US" dirty="0"/>
              <a:t>network intrusion detection, malware analysis or </a:t>
            </a:r>
            <a:r>
              <a:rPr lang="en-US" dirty="0" smtClean="0"/>
              <a:t>forensics.</a:t>
            </a:r>
          </a:p>
          <a:p>
            <a:r>
              <a:rPr lang="en-US" dirty="0"/>
              <a:t>Useful resources - digital forensic workstations and/ or backup devices to create disk images, preserve log </a:t>
            </a:r>
            <a:r>
              <a:rPr lang="en-US" dirty="0" smtClean="0"/>
              <a:t>files etc.</a:t>
            </a:r>
            <a:endParaRPr lang="en-IN" dirty="0"/>
          </a:p>
        </p:txBody>
      </p:sp>
    </p:spTree>
    <p:extLst>
      <p:ext uri="{BB962C8B-B14F-4D97-AF65-F5344CB8AC3E}">
        <p14:creationId xmlns:p14="http://schemas.microsoft.com/office/powerpoint/2010/main" val="21120232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Incident Response Process </a:t>
            </a:r>
            <a:br>
              <a:rPr lang="en-IN" dirty="0"/>
            </a:br>
            <a:r>
              <a:rPr lang="en-IN" dirty="0"/>
              <a:t>(Evidence protection)</a:t>
            </a:r>
          </a:p>
        </p:txBody>
      </p:sp>
      <p:sp>
        <p:nvSpPr>
          <p:cNvPr id="3" name="Content Placeholder 2"/>
          <p:cNvSpPr>
            <a:spLocks noGrp="1"/>
          </p:cNvSpPr>
          <p:nvPr>
            <p:ph idx="1"/>
          </p:nvPr>
        </p:nvSpPr>
        <p:spPr/>
        <p:txBody>
          <a:bodyPr/>
          <a:lstStyle/>
          <a:p>
            <a:r>
              <a:rPr lang="en-US" dirty="0"/>
              <a:t>Importance of keeping evidence relating to information security </a:t>
            </a:r>
            <a:r>
              <a:rPr lang="en-US" dirty="0" smtClean="0"/>
              <a:t>incidents.</a:t>
            </a:r>
            <a:endParaRPr lang="en-IN" dirty="0"/>
          </a:p>
        </p:txBody>
      </p:sp>
    </p:spTree>
    <p:extLst>
      <p:ext uri="{BB962C8B-B14F-4D97-AF65-F5344CB8AC3E}">
        <p14:creationId xmlns:p14="http://schemas.microsoft.com/office/powerpoint/2010/main" val="479965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Impact of information security incidents</a:t>
            </a:r>
            <a:endParaRPr lang="en-IN" dirty="0"/>
          </a:p>
        </p:txBody>
      </p:sp>
      <p:sp>
        <p:nvSpPr>
          <p:cNvPr id="3" name="Content Placeholder 2"/>
          <p:cNvSpPr>
            <a:spLocks noGrp="1"/>
          </p:cNvSpPr>
          <p:nvPr>
            <p:ph idx="1"/>
          </p:nvPr>
        </p:nvSpPr>
        <p:spPr/>
        <p:txBody>
          <a:bodyPr/>
          <a:lstStyle/>
          <a:p>
            <a:pPr algn="just"/>
            <a:r>
              <a:rPr lang="en-US" dirty="0" smtClean="0"/>
              <a:t>Functional impact (current and likely future negative impact to business functions) </a:t>
            </a:r>
          </a:p>
          <a:p>
            <a:pPr algn="just"/>
            <a:r>
              <a:rPr lang="en-US" dirty="0" smtClean="0"/>
              <a:t>Information impact (effect on the confidentiality, integrity, and availability of the organization’s information) </a:t>
            </a:r>
          </a:p>
          <a:p>
            <a:pPr algn="just"/>
            <a:r>
              <a:rPr lang="en-US" dirty="0" smtClean="0"/>
              <a:t>Recoverability from the incident (time and types of resources that must be spent on recovering from the incident)</a:t>
            </a:r>
            <a:endParaRPr lang="en-IN" dirty="0"/>
          </a:p>
        </p:txBody>
      </p:sp>
    </p:spTree>
    <p:extLst>
      <p:ext uri="{BB962C8B-B14F-4D97-AF65-F5344CB8AC3E}">
        <p14:creationId xmlns:p14="http://schemas.microsoft.com/office/powerpoint/2010/main" val="256369576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Incident Response Process </a:t>
            </a:r>
            <a:br>
              <a:rPr lang="en-IN" dirty="0"/>
            </a:br>
            <a:r>
              <a:rPr lang="en-IN" dirty="0"/>
              <a:t>(Notify external agencies)</a:t>
            </a:r>
          </a:p>
        </p:txBody>
      </p:sp>
      <p:sp>
        <p:nvSpPr>
          <p:cNvPr id="3" name="Content Placeholder 2"/>
          <p:cNvSpPr>
            <a:spLocks noGrp="1"/>
          </p:cNvSpPr>
          <p:nvPr>
            <p:ph idx="1"/>
          </p:nvPr>
        </p:nvSpPr>
        <p:spPr/>
        <p:txBody>
          <a:bodyPr/>
          <a:lstStyle/>
          <a:p>
            <a:r>
              <a:rPr lang="en-US" dirty="0"/>
              <a:t>to ensure that all parties know their roles and that effective line of communication are established. </a:t>
            </a:r>
            <a:endParaRPr lang="en-US" dirty="0" smtClean="0"/>
          </a:p>
          <a:p>
            <a:pPr marL="0" indent="0">
              <a:buNone/>
            </a:pPr>
            <a:endParaRPr lang="en-IN" dirty="0"/>
          </a:p>
        </p:txBody>
      </p:sp>
    </p:spTree>
    <p:extLst>
      <p:ext uri="{BB962C8B-B14F-4D97-AF65-F5344CB8AC3E}">
        <p14:creationId xmlns:p14="http://schemas.microsoft.com/office/powerpoint/2010/main" val="11237784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Incident Response Process </a:t>
            </a:r>
            <a:br>
              <a:rPr lang="en-IN" dirty="0"/>
            </a:br>
            <a:r>
              <a:rPr lang="en-IN" dirty="0"/>
              <a:t>(Eradication)</a:t>
            </a:r>
          </a:p>
        </p:txBody>
      </p:sp>
      <p:sp>
        <p:nvSpPr>
          <p:cNvPr id="3" name="Content Placeholder 2"/>
          <p:cNvSpPr>
            <a:spLocks noGrp="1"/>
          </p:cNvSpPr>
          <p:nvPr>
            <p:ph idx="1"/>
          </p:nvPr>
        </p:nvSpPr>
        <p:spPr/>
        <p:txBody>
          <a:bodyPr>
            <a:normAutofit fontScale="92500" lnSpcReduction="20000"/>
          </a:bodyPr>
          <a:lstStyle/>
          <a:p>
            <a:r>
              <a:rPr lang="en-US" dirty="0"/>
              <a:t>Eliminating components of the incident </a:t>
            </a:r>
            <a:endParaRPr lang="en-US" dirty="0" smtClean="0"/>
          </a:p>
          <a:p>
            <a:r>
              <a:rPr lang="en-IN" dirty="0"/>
              <a:t>Identify data backup </a:t>
            </a:r>
            <a:r>
              <a:rPr lang="en-IN" dirty="0" smtClean="0"/>
              <a:t>holes</a:t>
            </a:r>
          </a:p>
          <a:p>
            <a:pPr lvl="1"/>
            <a:r>
              <a:rPr lang="en-US" dirty="0"/>
              <a:t>spare workstations, servers, networking equipment or virtualized equivalents, which may be used for many purposes, such as restoring back-ups and trying out malware. </a:t>
            </a:r>
            <a:endParaRPr lang="en-US" dirty="0" smtClean="0"/>
          </a:p>
          <a:p>
            <a:pPr lvl="1"/>
            <a:r>
              <a:rPr lang="en-US" dirty="0" smtClean="0"/>
              <a:t>other </a:t>
            </a:r>
            <a:r>
              <a:rPr lang="en-US" dirty="0"/>
              <a:t>important materials include back-up devices, blank media, basic networking equipment and cables. </a:t>
            </a:r>
          </a:p>
          <a:p>
            <a:r>
              <a:rPr lang="en-US" dirty="0"/>
              <a:t>Operating system updates and patch </a:t>
            </a:r>
            <a:r>
              <a:rPr lang="en-US" dirty="0" smtClean="0"/>
              <a:t>management</a:t>
            </a:r>
          </a:p>
          <a:p>
            <a:r>
              <a:rPr lang="en-US" dirty="0"/>
              <a:t>Infrastructure and security policy improvement</a:t>
            </a:r>
            <a:endParaRPr lang="en-IN" dirty="0" smtClean="0"/>
          </a:p>
        </p:txBody>
      </p:sp>
    </p:spTree>
    <p:extLst>
      <p:ext uri="{BB962C8B-B14F-4D97-AF65-F5344CB8AC3E}">
        <p14:creationId xmlns:p14="http://schemas.microsoft.com/office/powerpoint/2010/main" val="28637673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Incident Response Process </a:t>
            </a:r>
            <a:br>
              <a:rPr lang="en-IN" dirty="0"/>
            </a:br>
            <a:r>
              <a:rPr lang="en-IN" dirty="0"/>
              <a:t>(Systems recovery)</a:t>
            </a:r>
          </a:p>
        </p:txBody>
      </p:sp>
      <p:sp>
        <p:nvSpPr>
          <p:cNvPr id="3" name="Content Placeholder 2"/>
          <p:cNvSpPr>
            <a:spLocks noGrp="1"/>
          </p:cNvSpPr>
          <p:nvPr>
            <p:ph idx="1"/>
          </p:nvPr>
        </p:nvSpPr>
        <p:spPr/>
        <p:txBody>
          <a:bodyPr/>
          <a:lstStyle/>
          <a:p>
            <a:r>
              <a:rPr lang="en-US" dirty="0"/>
              <a:t>administrators restore systems to normal operation, confirm that the systems are functioning </a:t>
            </a:r>
            <a:r>
              <a:rPr lang="en-US" dirty="0" smtClean="0"/>
              <a:t>normally.</a:t>
            </a:r>
          </a:p>
          <a:p>
            <a:pPr marL="0" indent="0">
              <a:buNone/>
            </a:pPr>
            <a:endParaRPr lang="en-IN" dirty="0"/>
          </a:p>
        </p:txBody>
      </p:sp>
    </p:spTree>
    <p:extLst>
      <p:ext uri="{BB962C8B-B14F-4D97-AF65-F5344CB8AC3E}">
        <p14:creationId xmlns:p14="http://schemas.microsoft.com/office/powerpoint/2010/main" val="20048962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Incident Response Process </a:t>
            </a:r>
            <a:br>
              <a:rPr lang="en-IN" dirty="0"/>
            </a:br>
            <a:r>
              <a:rPr lang="en-IN" dirty="0"/>
              <a:t>(Incident documentation )</a:t>
            </a:r>
          </a:p>
        </p:txBody>
      </p:sp>
      <p:sp>
        <p:nvSpPr>
          <p:cNvPr id="3" name="Content Placeholder 2"/>
          <p:cNvSpPr>
            <a:spLocks noGrp="1"/>
          </p:cNvSpPr>
          <p:nvPr>
            <p:ph idx="1"/>
          </p:nvPr>
        </p:nvSpPr>
        <p:spPr/>
        <p:txBody>
          <a:bodyPr>
            <a:normAutofit fontScale="92500" lnSpcReduction="20000"/>
          </a:bodyPr>
          <a:lstStyle/>
          <a:p>
            <a:r>
              <a:rPr lang="en-US" dirty="0"/>
              <a:t>Importance of keeping records and evidence relating to information security </a:t>
            </a:r>
            <a:r>
              <a:rPr lang="en-US" dirty="0" smtClean="0"/>
              <a:t>incidents</a:t>
            </a:r>
          </a:p>
          <a:p>
            <a:r>
              <a:rPr lang="it-IT" dirty="0"/>
              <a:t>Audio and video documentation </a:t>
            </a:r>
            <a:r>
              <a:rPr lang="it-IT" dirty="0" smtClean="0"/>
              <a:t>strategies</a:t>
            </a:r>
          </a:p>
          <a:p>
            <a:r>
              <a:rPr lang="en-US" dirty="0"/>
              <a:t>Update the status of information security incidents </a:t>
            </a:r>
            <a:endParaRPr lang="en-US" dirty="0" smtClean="0"/>
          </a:p>
          <a:p>
            <a:pPr lvl="1"/>
            <a:r>
              <a:rPr lang="en-IN" dirty="0"/>
              <a:t>Possible communication </a:t>
            </a:r>
            <a:r>
              <a:rPr lang="en-IN" dirty="0" smtClean="0"/>
              <a:t>methods</a:t>
            </a:r>
          </a:p>
          <a:p>
            <a:pPr lvl="2"/>
            <a:r>
              <a:rPr lang="en-US" dirty="0"/>
              <a:t>Email </a:t>
            </a:r>
          </a:p>
          <a:p>
            <a:pPr lvl="2"/>
            <a:r>
              <a:rPr lang="en-US" dirty="0" smtClean="0"/>
              <a:t>Website </a:t>
            </a:r>
          </a:p>
          <a:p>
            <a:pPr lvl="2"/>
            <a:r>
              <a:rPr lang="en-US" dirty="0" smtClean="0"/>
              <a:t>Telephone </a:t>
            </a:r>
            <a:r>
              <a:rPr lang="en-US" dirty="0"/>
              <a:t>calls </a:t>
            </a:r>
          </a:p>
          <a:p>
            <a:pPr lvl="2"/>
            <a:r>
              <a:rPr lang="en-US" dirty="0" smtClean="0"/>
              <a:t>In </a:t>
            </a:r>
            <a:r>
              <a:rPr lang="en-US" dirty="0"/>
              <a:t>person (daily briefings) </a:t>
            </a:r>
          </a:p>
          <a:p>
            <a:pPr lvl="2"/>
            <a:r>
              <a:rPr lang="en-US" dirty="0" smtClean="0"/>
              <a:t>Voice </a:t>
            </a:r>
            <a:r>
              <a:rPr lang="en-US" dirty="0"/>
              <a:t>mailbox </a:t>
            </a:r>
            <a:r>
              <a:rPr lang="en-US" dirty="0" smtClean="0"/>
              <a:t>greeting</a:t>
            </a:r>
          </a:p>
          <a:p>
            <a:pPr lvl="2"/>
            <a:r>
              <a:rPr lang="en-US" dirty="0" smtClean="0"/>
              <a:t>Paper </a:t>
            </a:r>
            <a:endParaRPr lang="en-IN" dirty="0"/>
          </a:p>
        </p:txBody>
      </p:sp>
    </p:spTree>
    <p:extLst>
      <p:ext uri="{BB962C8B-B14F-4D97-AF65-F5344CB8AC3E}">
        <p14:creationId xmlns:p14="http://schemas.microsoft.com/office/powerpoint/2010/main" val="10098645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Incident Response Process </a:t>
            </a:r>
            <a:br>
              <a:rPr lang="en-IN" dirty="0"/>
            </a:br>
            <a:r>
              <a:rPr lang="en-IN" dirty="0"/>
              <a:t>(Incident documentation </a:t>
            </a:r>
            <a:r>
              <a:rPr lang="en-IN" dirty="0" smtClean="0"/>
              <a:t>) – contd.</a:t>
            </a:r>
            <a:endParaRPr lang="en-IN" dirty="0"/>
          </a:p>
        </p:txBody>
      </p:sp>
      <p:sp>
        <p:nvSpPr>
          <p:cNvPr id="3" name="Content Placeholder 2"/>
          <p:cNvSpPr>
            <a:spLocks noGrp="1"/>
          </p:cNvSpPr>
          <p:nvPr>
            <p:ph idx="1"/>
          </p:nvPr>
        </p:nvSpPr>
        <p:spPr/>
        <p:txBody>
          <a:bodyPr>
            <a:normAutofit fontScale="85000" lnSpcReduction="20000"/>
          </a:bodyPr>
          <a:lstStyle/>
          <a:p>
            <a:r>
              <a:rPr lang="en-IN" dirty="0"/>
              <a:t>Incident status </a:t>
            </a:r>
            <a:r>
              <a:rPr lang="en-IN" dirty="0" smtClean="0"/>
              <a:t>template</a:t>
            </a:r>
          </a:p>
          <a:p>
            <a:pPr lvl="1"/>
            <a:r>
              <a:rPr lang="en-US" dirty="0"/>
              <a:t>Current status of the incident </a:t>
            </a:r>
            <a:endParaRPr lang="en-US" dirty="0" smtClean="0"/>
          </a:p>
          <a:p>
            <a:pPr lvl="1"/>
            <a:r>
              <a:rPr lang="en-US" dirty="0" smtClean="0"/>
              <a:t>Summary </a:t>
            </a:r>
            <a:r>
              <a:rPr lang="en-US" dirty="0"/>
              <a:t>of the incident </a:t>
            </a:r>
          </a:p>
          <a:p>
            <a:pPr lvl="1"/>
            <a:r>
              <a:rPr lang="en-US" dirty="0" smtClean="0"/>
              <a:t>Indicators </a:t>
            </a:r>
            <a:r>
              <a:rPr lang="en-US" dirty="0"/>
              <a:t>related to the incident </a:t>
            </a:r>
          </a:p>
          <a:p>
            <a:pPr lvl="1"/>
            <a:r>
              <a:rPr lang="en-US" dirty="0" smtClean="0"/>
              <a:t>Other </a:t>
            </a:r>
            <a:r>
              <a:rPr lang="en-US" dirty="0"/>
              <a:t>incidents related to this incident </a:t>
            </a:r>
          </a:p>
          <a:p>
            <a:pPr lvl="1"/>
            <a:r>
              <a:rPr lang="en-US" dirty="0" smtClean="0"/>
              <a:t>Actions </a:t>
            </a:r>
            <a:r>
              <a:rPr lang="en-US" dirty="0"/>
              <a:t>taken by all incident handlers on this incident </a:t>
            </a:r>
          </a:p>
          <a:p>
            <a:pPr lvl="1"/>
            <a:r>
              <a:rPr lang="en-US" dirty="0" smtClean="0"/>
              <a:t>Chain </a:t>
            </a:r>
            <a:r>
              <a:rPr lang="en-US" dirty="0"/>
              <a:t>of custody, if applicable </a:t>
            </a:r>
          </a:p>
          <a:p>
            <a:pPr lvl="1"/>
            <a:r>
              <a:rPr lang="en-US" dirty="0" smtClean="0"/>
              <a:t>Impact </a:t>
            </a:r>
            <a:r>
              <a:rPr lang="en-US" dirty="0"/>
              <a:t>assessments related to the incident </a:t>
            </a:r>
          </a:p>
          <a:p>
            <a:pPr lvl="1"/>
            <a:r>
              <a:rPr lang="en-US" dirty="0" smtClean="0"/>
              <a:t>Contact </a:t>
            </a:r>
            <a:r>
              <a:rPr lang="en-US" dirty="0"/>
              <a:t>information for other involved parties </a:t>
            </a:r>
            <a:endParaRPr lang="en-US" dirty="0" smtClean="0"/>
          </a:p>
          <a:p>
            <a:pPr lvl="1"/>
            <a:r>
              <a:rPr lang="en-US" dirty="0" smtClean="0"/>
              <a:t>List </a:t>
            </a:r>
            <a:r>
              <a:rPr lang="en-US" dirty="0"/>
              <a:t>of evidence gathered during the incident investigation </a:t>
            </a:r>
          </a:p>
          <a:p>
            <a:pPr lvl="1"/>
            <a:r>
              <a:rPr lang="en-US" dirty="0" smtClean="0"/>
              <a:t>Comments </a:t>
            </a:r>
            <a:r>
              <a:rPr lang="en-US" dirty="0"/>
              <a:t>from incident handlers </a:t>
            </a:r>
          </a:p>
          <a:p>
            <a:pPr lvl="1"/>
            <a:r>
              <a:rPr lang="en-US" dirty="0" smtClean="0"/>
              <a:t>Next </a:t>
            </a:r>
            <a:r>
              <a:rPr lang="en-US" dirty="0"/>
              <a:t>steps to be </a:t>
            </a:r>
            <a:r>
              <a:rPr lang="en-US" dirty="0" smtClean="0"/>
              <a:t>taken</a:t>
            </a:r>
            <a:endParaRPr lang="en-IN" dirty="0"/>
          </a:p>
        </p:txBody>
      </p:sp>
    </p:spTree>
    <p:extLst>
      <p:ext uri="{BB962C8B-B14F-4D97-AF65-F5344CB8AC3E}">
        <p14:creationId xmlns:p14="http://schemas.microsoft.com/office/powerpoint/2010/main" val="4319248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Incident Response Process </a:t>
            </a:r>
            <a:br>
              <a:rPr lang="en-IN" dirty="0"/>
            </a:br>
            <a:r>
              <a:rPr lang="en-IN" dirty="0"/>
              <a:t>(Incident documentation ) – contd.</a:t>
            </a:r>
          </a:p>
        </p:txBody>
      </p:sp>
      <p:sp>
        <p:nvSpPr>
          <p:cNvPr id="3" name="Content Placeholder 2"/>
          <p:cNvSpPr>
            <a:spLocks noGrp="1"/>
          </p:cNvSpPr>
          <p:nvPr>
            <p:ph idx="1"/>
          </p:nvPr>
        </p:nvSpPr>
        <p:spPr/>
        <p:txBody>
          <a:bodyPr/>
          <a:lstStyle/>
          <a:p>
            <a:r>
              <a:rPr lang="en-US" dirty="0"/>
              <a:t>Preparing reports on information security </a:t>
            </a:r>
            <a:r>
              <a:rPr lang="en-US" dirty="0" smtClean="0"/>
              <a:t>incidents</a:t>
            </a:r>
          </a:p>
          <a:p>
            <a:r>
              <a:rPr lang="en-IN" dirty="0"/>
              <a:t>Incident report </a:t>
            </a:r>
            <a:r>
              <a:rPr lang="en-IN" dirty="0" smtClean="0"/>
              <a:t>templates</a:t>
            </a:r>
          </a:p>
          <a:p>
            <a:pPr lvl="1"/>
            <a:r>
              <a:rPr lang="en-US" dirty="0"/>
              <a:t>Number of incidents handled </a:t>
            </a:r>
          </a:p>
          <a:p>
            <a:pPr lvl="1"/>
            <a:r>
              <a:rPr lang="en-US" dirty="0" smtClean="0"/>
              <a:t>Time </a:t>
            </a:r>
            <a:r>
              <a:rPr lang="en-US" dirty="0"/>
              <a:t>per incident </a:t>
            </a:r>
          </a:p>
          <a:p>
            <a:pPr lvl="1"/>
            <a:r>
              <a:rPr lang="en-US" dirty="0" smtClean="0"/>
              <a:t>Objective </a:t>
            </a:r>
            <a:r>
              <a:rPr lang="en-US" dirty="0"/>
              <a:t>assessment of each incident </a:t>
            </a:r>
            <a:endParaRPr lang="en-US" dirty="0" smtClean="0"/>
          </a:p>
          <a:p>
            <a:pPr lvl="1"/>
            <a:r>
              <a:rPr lang="en-US" dirty="0" smtClean="0"/>
              <a:t>Subjective </a:t>
            </a:r>
            <a:r>
              <a:rPr lang="en-US" dirty="0"/>
              <a:t>assessment of each </a:t>
            </a:r>
            <a:r>
              <a:rPr lang="en-US" dirty="0" smtClean="0"/>
              <a:t>incident</a:t>
            </a:r>
          </a:p>
          <a:p>
            <a:r>
              <a:rPr lang="en-IN" dirty="0"/>
              <a:t>Submitting information security reports </a:t>
            </a:r>
          </a:p>
        </p:txBody>
      </p:sp>
    </p:spTree>
    <p:extLst>
      <p:ext uri="{BB962C8B-B14F-4D97-AF65-F5344CB8AC3E}">
        <p14:creationId xmlns:p14="http://schemas.microsoft.com/office/powerpoint/2010/main" val="6851129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07288" cy="1143000"/>
          </a:xfrm>
        </p:spPr>
        <p:txBody>
          <a:bodyPr>
            <a:normAutofit fontScale="90000"/>
          </a:bodyPr>
          <a:lstStyle/>
          <a:p>
            <a:r>
              <a:rPr lang="en-IN" dirty="0"/>
              <a:t>Incident Response Process </a:t>
            </a:r>
            <a:br>
              <a:rPr lang="en-IN" dirty="0"/>
            </a:br>
            <a:r>
              <a:rPr lang="en-IN" dirty="0" smtClean="0"/>
              <a:t>(</a:t>
            </a:r>
            <a:r>
              <a:rPr lang="en-US" dirty="0"/>
              <a:t>Incident damage and cost assessment</a:t>
            </a:r>
            <a:r>
              <a:rPr lang="en-IN" dirty="0" smtClean="0"/>
              <a:t>) </a:t>
            </a:r>
            <a:endParaRPr lang="en-IN" dirty="0"/>
          </a:p>
        </p:txBody>
      </p:sp>
      <p:sp>
        <p:nvSpPr>
          <p:cNvPr id="3" name="Content Placeholder 2"/>
          <p:cNvSpPr>
            <a:spLocks noGrp="1"/>
          </p:cNvSpPr>
          <p:nvPr>
            <p:ph idx="1"/>
          </p:nvPr>
        </p:nvSpPr>
        <p:spPr/>
        <p:txBody>
          <a:bodyPr/>
          <a:lstStyle/>
          <a:p>
            <a:r>
              <a:rPr lang="en-US" dirty="0" smtClean="0"/>
              <a:t>Organization </a:t>
            </a:r>
            <a:r>
              <a:rPr lang="en-US" dirty="0"/>
              <a:t>issues a report that details the cause and cost of the incident and the steps the organization should take to prevent future </a:t>
            </a:r>
            <a:r>
              <a:rPr lang="en-US" dirty="0" smtClean="0"/>
              <a:t>incidents.</a:t>
            </a:r>
            <a:endParaRPr lang="en-IN" dirty="0"/>
          </a:p>
        </p:txBody>
      </p:sp>
    </p:spTree>
    <p:extLst>
      <p:ext uri="{BB962C8B-B14F-4D97-AF65-F5344CB8AC3E}">
        <p14:creationId xmlns:p14="http://schemas.microsoft.com/office/powerpoint/2010/main" val="10492378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712968" cy="1143000"/>
          </a:xfrm>
        </p:spPr>
        <p:txBody>
          <a:bodyPr>
            <a:normAutofit fontScale="90000"/>
          </a:bodyPr>
          <a:lstStyle/>
          <a:p>
            <a:r>
              <a:rPr lang="en-IN" dirty="0"/>
              <a:t>Incident Response Process </a:t>
            </a:r>
            <a:br>
              <a:rPr lang="en-IN" dirty="0"/>
            </a:br>
            <a:r>
              <a:rPr lang="en-IN" dirty="0" smtClean="0"/>
              <a:t>(</a:t>
            </a:r>
            <a:r>
              <a:rPr lang="en-US" dirty="0"/>
              <a:t>Review and update the response policies</a:t>
            </a:r>
            <a:r>
              <a:rPr lang="en-IN" dirty="0" smtClean="0"/>
              <a:t>) </a:t>
            </a:r>
            <a:endParaRPr lang="en-IN" dirty="0"/>
          </a:p>
        </p:txBody>
      </p:sp>
      <p:sp>
        <p:nvSpPr>
          <p:cNvPr id="3" name="Content Placeholder 2"/>
          <p:cNvSpPr>
            <a:spLocks noGrp="1"/>
          </p:cNvSpPr>
          <p:nvPr>
            <p:ph idx="1"/>
          </p:nvPr>
        </p:nvSpPr>
        <p:spPr/>
        <p:txBody>
          <a:bodyPr/>
          <a:lstStyle/>
          <a:p>
            <a:endParaRPr lang="en-IN" dirty="0" smtClean="0"/>
          </a:p>
          <a:p>
            <a:r>
              <a:rPr lang="en-US" dirty="0"/>
              <a:t>The organization must review and update response policies, related activities, gather information from the handlers, provide incident updates to other groups, and ensure that the team’s needs are met. </a:t>
            </a:r>
            <a:endParaRPr lang="en-IN" dirty="0"/>
          </a:p>
        </p:txBody>
      </p:sp>
    </p:spTree>
    <p:extLst>
      <p:ext uri="{BB962C8B-B14F-4D97-AF65-F5344CB8AC3E}">
        <p14:creationId xmlns:p14="http://schemas.microsoft.com/office/powerpoint/2010/main" val="4757092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Incident Response Process </a:t>
            </a:r>
            <a:br>
              <a:rPr lang="en-IN" dirty="0"/>
            </a:br>
            <a:r>
              <a:rPr lang="en-IN" dirty="0"/>
              <a:t>(Training and awareness) </a:t>
            </a:r>
          </a:p>
        </p:txBody>
      </p:sp>
      <p:sp>
        <p:nvSpPr>
          <p:cNvPr id="3" name="Content Placeholder 2"/>
          <p:cNvSpPr>
            <a:spLocks noGrp="1"/>
          </p:cNvSpPr>
          <p:nvPr>
            <p:ph idx="1"/>
          </p:nvPr>
        </p:nvSpPr>
        <p:spPr>
          <a:xfrm>
            <a:off x="457200" y="1600200"/>
            <a:ext cx="8229600" cy="5141168"/>
          </a:xfrm>
        </p:spPr>
        <p:txBody>
          <a:bodyPr>
            <a:normAutofit fontScale="70000" lnSpcReduction="20000"/>
          </a:bodyPr>
          <a:lstStyle/>
          <a:p>
            <a:r>
              <a:rPr lang="en-US" dirty="0"/>
              <a:t>Security awareness and training </a:t>
            </a:r>
            <a:r>
              <a:rPr lang="en-US" dirty="0" smtClean="0"/>
              <a:t>checklist</a:t>
            </a:r>
          </a:p>
          <a:p>
            <a:pPr lvl="1"/>
            <a:r>
              <a:rPr lang="en-US" dirty="0"/>
              <a:t>Establishing an incident response training and awareness should include the following actions: </a:t>
            </a:r>
            <a:endParaRPr lang="en-US" dirty="0" smtClean="0"/>
          </a:p>
          <a:p>
            <a:pPr lvl="2"/>
            <a:r>
              <a:rPr lang="en-US" sz="2700" dirty="0"/>
              <a:t>creating an incident response training and awareness policy and plan. </a:t>
            </a:r>
          </a:p>
          <a:p>
            <a:pPr lvl="2"/>
            <a:r>
              <a:rPr lang="en-US" sz="2700" dirty="0" smtClean="0"/>
              <a:t>developing </a:t>
            </a:r>
            <a:r>
              <a:rPr lang="en-US" sz="2700" dirty="0"/>
              <a:t>procedures for performing incident handling and reporting. </a:t>
            </a:r>
          </a:p>
          <a:p>
            <a:pPr lvl="2"/>
            <a:r>
              <a:rPr lang="en-US" sz="2700" dirty="0" smtClean="0"/>
              <a:t>setting </a:t>
            </a:r>
            <a:r>
              <a:rPr lang="en-US" sz="2700" dirty="0"/>
              <a:t>guidelines for communicating with outside parties regarding incidents. </a:t>
            </a:r>
          </a:p>
          <a:p>
            <a:pPr lvl="2"/>
            <a:r>
              <a:rPr lang="en-US" sz="2700" dirty="0" smtClean="0"/>
              <a:t>training </a:t>
            </a:r>
            <a:r>
              <a:rPr lang="en-US" sz="2700" dirty="0"/>
              <a:t>IT staff on complying with the organization’s security standards and making users aware of policies and procedures regarding appropriate use of networks, systems and applications. </a:t>
            </a:r>
          </a:p>
          <a:p>
            <a:pPr lvl="2"/>
            <a:r>
              <a:rPr lang="en-US" sz="2700" dirty="0" smtClean="0"/>
              <a:t>training </a:t>
            </a:r>
            <a:r>
              <a:rPr lang="en-US" sz="2700" dirty="0"/>
              <a:t>should be provided for SOP (delineation of the specific technical processes, techniques, checklists and forms) users. </a:t>
            </a:r>
          </a:p>
          <a:p>
            <a:pPr lvl="2"/>
            <a:r>
              <a:rPr lang="en-US" sz="2700" dirty="0" smtClean="0"/>
              <a:t>staffing </a:t>
            </a:r>
            <a:r>
              <a:rPr lang="en-US" sz="2700" dirty="0"/>
              <a:t>and training the incident response team. </a:t>
            </a:r>
          </a:p>
          <a:p>
            <a:pPr lvl="2"/>
            <a:r>
              <a:rPr lang="en-US" sz="2700" dirty="0" smtClean="0"/>
              <a:t>providing </a:t>
            </a:r>
            <a:r>
              <a:rPr lang="en-US" sz="2700" dirty="0"/>
              <a:t>a solid training program for new employees. </a:t>
            </a:r>
          </a:p>
          <a:p>
            <a:pPr lvl="2"/>
            <a:r>
              <a:rPr lang="en-US" sz="2700" dirty="0" smtClean="0"/>
              <a:t>training </a:t>
            </a:r>
            <a:r>
              <a:rPr lang="en-US" sz="2700" dirty="0"/>
              <a:t>to maintain networks, systems and applications in accordance with the organization’s security standards. </a:t>
            </a:r>
          </a:p>
          <a:p>
            <a:pPr lvl="2"/>
            <a:r>
              <a:rPr lang="en-US" sz="2700" dirty="0" smtClean="0"/>
              <a:t>creating </a:t>
            </a:r>
            <a:r>
              <a:rPr lang="en-US" sz="2700" dirty="0"/>
              <a:t>awareness of policies and procedures regarding appropriate use of networks, systems, and applications. </a:t>
            </a:r>
            <a:endParaRPr lang="en-IN" sz="2700" dirty="0"/>
          </a:p>
        </p:txBody>
      </p:sp>
    </p:spTree>
    <p:extLst>
      <p:ext uri="{BB962C8B-B14F-4D97-AF65-F5344CB8AC3E}">
        <p14:creationId xmlns:p14="http://schemas.microsoft.com/office/powerpoint/2010/main" val="32414259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Incident Response Process </a:t>
            </a:r>
            <a:br>
              <a:rPr lang="en-IN" dirty="0"/>
            </a:br>
            <a:r>
              <a:rPr lang="en-IN" dirty="0"/>
              <a:t>(Training and awareness) </a:t>
            </a:r>
            <a:r>
              <a:rPr lang="en-IN" dirty="0" smtClean="0"/>
              <a:t>– contd.</a:t>
            </a:r>
            <a:endParaRPr lang="en-IN" dirty="0"/>
          </a:p>
        </p:txBody>
      </p:sp>
      <p:sp>
        <p:nvSpPr>
          <p:cNvPr id="3" name="Content Placeholder 2"/>
          <p:cNvSpPr>
            <a:spLocks noGrp="1"/>
          </p:cNvSpPr>
          <p:nvPr>
            <p:ph idx="1"/>
          </p:nvPr>
        </p:nvSpPr>
        <p:spPr/>
        <p:txBody>
          <a:bodyPr/>
          <a:lstStyle/>
          <a:p>
            <a:r>
              <a:rPr lang="en-IN" dirty="0"/>
              <a:t>Incident response knowledge </a:t>
            </a:r>
            <a:r>
              <a:rPr lang="en-IN" dirty="0" smtClean="0"/>
              <a:t>base</a:t>
            </a:r>
          </a:p>
          <a:p>
            <a:r>
              <a:rPr lang="en-US" dirty="0"/>
              <a:t>Accessing and updating knowledge </a:t>
            </a:r>
            <a:r>
              <a:rPr lang="en-US" dirty="0" smtClean="0"/>
              <a:t>base</a:t>
            </a:r>
          </a:p>
          <a:p>
            <a:r>
              <a:rPr lang="en-IN" dirty="0"/>
              <a:t>Importance of tracking </a:t>
            </a:r>
            <a:r>
              <a:rPr lang="en-IN" dirty="0" smtClean="0"/>
              <a:t>progress</a:t>
            </a:r>
          </a:p>
          <a:p>
            <a:r>
              <a:rPr lang="en-US"/>
              <a:t>Corrective and preventative actions for information security incidents</a:t>
            </a:r>
            <a:endParaRPr lang="en-IN"/>
          </a:p>
        </p:txBody>
      </p:sp>
    </p:spTree>
    <p:extLst>
      <p:ext uri="{BB962C8B-B14F-4D97-AF65-F5344CB8AC3E}">
        <p14:creationId xmlns:p14="http://schemas.microsoft.com/office/powerpoint/2010/main" val="3554916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Need for incident response</a:t>
            </a:r>
          </a:p>
        </p:txBody>
      </p:sp>
      <p:sp>
        <p:nvSpPr>
          <p:cNvPr id="3" name="Content Placeholder 2"/>
          <p:cNvSpPr>
            <a:spLocks noGrp="1"/>
          </p:cNvSpPr>
          <p:nvPr>
            <p:ph idx="1"/>
          </p:nvPr>
        </p:nvSpPr>
        <p:spPr/>
        <p:txBody>
          <a:bodyPr>
            <a:normAutofit fontScale="85000" lnSpcReduction="10000"/>
          </a:bodyPr>
          <a:lstStyle/>
          <a:p>
            <a:r>
              <a:rPr lang="en-US" dirty="0"/>
              <a:t>to respond quickly and effectively when security breaches occur. </a:t>
            </a:r>
            <a:endParaRPr lang="en-US" dirty="0" smtClean="0"/>
          </a:p>
          <a:p>
            <a:r>
              <a:rPr lang="en-US" dirty="0" smtClean="0"/>
              <a:t> </a:t>
            </a:r>
            <a:r>
              <a:rPr lang="en-US" dirty="0"/>
              <a:t>to be able to use information gained during incident handling to better prepare for handling future incidents. </a:t>
            </a:r>
            <a:endParaRPr lang="en-US" dirty="0" smtClean="0"/>
          </a:p>
          <a:p>
            <a:r>
              <a:rPr lang="en-US" dirty="0" smtClean="0"/>
              <a:t> </a:t>
            </a:r>
            <a:r>
              <a:rPr lang="en-US" dirty="0"/>
              <a:t>to provide stronger protection for systems and data. </a:t>
            </a:r>
            <a:endParaRPr lang="en-US" dirty="0" smtClean="0"/>
          </a:p>
          <a:p>
            <a:r>
              <a:rPr lang="en-US" dirty="0" smtClean="0"/>
              <a:t> </a:t>
            </a:r>
            <a:r>
              <a:rPr lang="en-US" dirty="0"/>
              <a:t>to help deal properly with legal issues that may arise during incidents. </a:t>
            </a:r>
            <a:endParaRPr lang="en-US" dirty="0" smtClean="0"/>
          </a:p>
          <a:p>
            <a:r>
              <a:rPr lang="en-US" dirty="0" smtClean="0"/>
              <a:t> </a:t>
            </a:r>
            <a:r>
              <a:rPr lang="en-US" dirty="0"/>
              <a:t>to comply with law, regulations, and policy directing a coordinated, effective defense against information.</a:t>
            </a:r>
            <a:endParaRPr lang="en-IN" dirty="0"/>
          </a:p>
        </p:txBody>
      </p:sp>
    </p:spTree>
    <p:extLst>
      <p:ext uri="{BB962C8B-B14F-4D97-AF65-F5344CB8AC3E}">
        <p14:creationId xmlns:p14="http://schemas.microsoft.com/office/powerpoint/2010/main" val="28176150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Goals of incident response</a:t>
            </a:r>
          </a:p>
        </p:txBody>
      </p:sp>
      <p:sp>
        <p:nvSpPr>
          <p:cNvPr id="3" name="Content Placeholder 2"/>
          <p:cNvSpPr>
            <a:spLocks noGrp="1"/>
          </p:cNvSpPr>
          <p:nvPr>
            <p:ph idx="1"/>
          </p:nvPr>
        </p:nvSpPr>
        <p:spPr/>
        <p:txBody>
          <a:bodyPr>
            <a:normAutofit fontScale="85000" lnSpcReduction="20000"/>
          </a:bodyPr>
          <a:lstStyle/>
          <a:p>
            <a:r>
              <a:rPr lang="en-US" dirty="0"/>
              <a:t>formal, focused, and coordinated approach to responding to incidents. </a:t>
            </a:r>
          </a:p>
          <a:p>
            <a:r>
              <a:rPr lang="en-US" dirty="0" smtClean="0"/>
              <a:t>adhere </a:t>
            </a:r>
            <a:r>
              <a:rPr lang="en-US" dirty="0"/>
              <a:t>to organization’s mission, size, structure, and functions. </a:t>
            </a:r>
          </a:p>
          <a:p>
            <a:r>
              <a:rPr lang="en-US" dirty="0" smtClean="0"/>
              <a:t>formulate </a:t>
            </a:r>
            <a:r>
              <a:rPr lang="en-US" dirty="0"/>
              <a:t>policy, plan, and procedure creation to counter adverse events. </a:t>
            </a:r>
          </a:p>
          <a:p>
            <a:r>
              <a:rPr lang="en-US" dirty="0" smtClean="0"/>
              <a:t>to </a:t>
            </a:r>
            <a:r>
              <a:rPr lang="en-US" dirty="0"/>
              <a:t>provide stronger protection for systems and data. </a:t>
            </a:r>
            <a:endParaRPr lang="en-US" dirty="0" smtClean="0"/>
          </a:p>
          <a:p>
            <a:r>
              <a:rPr lang="en-US" dirty="0" smtClean="0"/>
              <a:t>to </a:t>
            </a:r>
            <a:r>
              <a:rPr lang="en-US" dirty="0"/>
              <a:t>minimize loss or theft of information and disruption of services</a:t>
            </a:r>
            <a:r>
              <a:rPr lang="en-US" dirty="0" smtClean="0"/>
              <a:t>.</a:t>
            </a:r>
          </a:p>
          <a:p>
            <a:r>
              <a:rPr lang="en-US" dirty="0" smtClean="0"/>
              <a:t> </a:t>
            </a:r>
            <a:r>
              <a:rPr lang="en-US" dirty="0"/>
              <a:t>to respond quickly and effectively when security breaches </a:t>
            </a:r>
            <a:r>
              <a:rPr lang="en-US" dirty="0" smtClean="0"/>
              <a:t>occur.</a:t>
            </a:r>
            <a:endParaRPr lang="en-IN" dirty="0"/>
          </a:p>
        </p:txBody>
      </p:sp>
    </p:spTree>
    <p:extLst>
      <p:ext uri="{BB962C8B-B14F-4D97-AF65-F5344CB8AC3E}">
        <p14:creationId xmlns:p14="http://schemas.microsoft.com/office/powerpoint/2010/main" val="3976071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D17F19D81EBEB44BF4CB7B0C6E477EC" ma:contentTypeVersion="5" ma:contentTypeDescription="Create a new document." ma:contentTypeScope="" ma:versionID="293bf366e2d11ab067dc4a4fab20c0a0">
  <xsd:schema xmlns:xsd="http://www.w3.org/2001/XMLSchema" xmlns:xs="http://www.w3.org/2001/XMLSchema" xmlns:p="http://schemas.microsoft.com/office/2006/metadata/properties" xmlns:ns2="e4ebe81e-d364-4c1f-b4c6-2f8f5158acd9" xmlns:ns3="d9ab1c18-2e9f-4a57-ab77-4bf221f92dd5" targetNamespace="http://schemas.microsoft.com/office/2006/metadata/properties" ma:root="true" ma:fieldsID="ee1dcc6f799d41dd8f328662cfb2de11" ns2:_="" ns3:_="">
    <xsd:import namespace="e4ebe81e-d364-4c1f-b4c6-2f8f5158acd9"/>
    <xsd:import namespace="d9ab1c18-2e9f-4a57-ab77-4bf221f92dd5"/>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ebe81e-d364-4c1f-b4c6-2f8f5158acd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9ab1c18-2e9f-4a57-ab77-4bf221f92d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D336B8C-6436-4E3A-862C-8FC63850A9F7}"/>
</file>

<file path=customXml/itemProps2.xml><?xml version="1.0" encoding="utf-8"?>
<ds:datastoreItem xmlns:ds="http://schemas.openxmlformats.org/officeDocument/2006/customXml" ds:itemID="{362E5B31-2BF2-480C-8F22-9BE9972BD42D}"/>
</file>

<file path=customXml/itemProps3.xml><?xml version="1.0" encoding="utf-8"?>
<ds:datastoreItem xmlns:ds="http://schemas.openxmlformats.org/officeDocument/2006/customXml" ds:itemID="{D5151A35-147F-4986-856F-8D1EB320B9A9}"/>
</file>

<file path=docProps/app.xml><?xml version="1.0" encoding="utf-8"?>
<Properties xmlns="http://schemas.openxmlformats.org/officeDocument/2006/extended-properties" xmlns:vt="http://schemas.openxmlformats.org/officeDocument/2006/docPropsVTypes">
  <TotalTime>2997</TotalTime>
  <Words>2834</Words>
  <Application>Microsoft Office PowerPoint</Application>
  <PresentationFormat>On-screen Show (4:3)</PresentationFormat>
  <Paragraphs>415</Paragraphs>
  <Slides>79</Slides>
  <Notes>1</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Office Theme</vt:lpstr>
      <vt:lpstr> Incident Response –Roles, and Responsibilities</vt:lpstr>
      <vt:lpstr>Incident Response</vt:lpstr>
      <vt:lpstr>Pyramid of events</vt:lpstr>
      <vt:lpstr>Introduction to Incident Handling and Response</vt:lpstr>
      <vt:lpstr>Types of information security incidents</vt:lpstr>
      <vt:lpstr>Incidents - Classification</vt:lpstr>
      <vt:lpstr>Impact of information security incidents</vt:lpstr>
      <vt:lpstr>Need for incident response</vt:lpstr>
      <vt:lpstr>Goals of incident response</vt:lpstr>
      <vt:lpstr>Handling Different Types of Information Security Incidents</vt:lpstr>
      <vt:lpstr>Handling Incidents</vt:lpstr>
      <vt:lpstr>Phases (Life cycle)</vt:lpstr>
      <vt:lpstr>Preparation</vt:lpstr>
      <vt:lpstr>Incident analysis hardware and software to identify an incident</vt:lpstr>
      <vt:lpstr>Appropriate incident handling communication means and facilities</vt:lpstr>
      <vt:lpstr>Incident analysis resources to identify an incident</vt:lpstr>
      <vt:lpstr>Incident mitigation software to identify an incident</vt:lpstr>
      <vt:lpstr>Detection and Analysis (Attack Vectors)</vt:lpstr>
      <vt:lpstr>Signs of security incident</vt:lpstr>
      <vt:lpstr>Common signs of security incident</vt:lpstr>
      <vt:lpstr>Incident Information</vt:lpstr>
      <vt:lpstr>Sources of Precursors and Indicators</vt:lpstr>
      <vt:lpstr>Sources of Precursors and Indicators</vt:lpstr>
      <vt:lpstr>Sources of Precursors and Indicators</vt:lpstr>
      <vt:lpstr>Detection and Analysis (Incident Analysis)</vt:lpstr>
      <vt:lpstr>Detection and Analysis (Incident Prioritization) </vt:lpstr>
      <vt:lpstr>Functional Impact of the Incident </vt:lpstr>
      <vt:lpstr>Information Impact of the Incident </vt:lpstr>
      <vt:lpstr>Recoverability from the Incident </vt:lpstr>
      <vt:lpstr>Containment, Eradication, and Recovery</vt:lpstr>
      <vt:lpstr>Eradication and Recovery</vt:lpstr>
      <vt:lpstr>Post-Incident Activity</vt:lpstr>
      <vt:lpstr>Incident Handling Checklist </vt:lpstr>
      <vt:lpstr>Top Exercise for Incident Response (IR) for XYZ Organization</vt:lpstr>
      <vt:lpstr>Incident Response Team</vt:lpstr>
      <vt:lpstr>Team Models</vt:lpstr>
      <vt:lpstr>Staffing Models</vt:lpstr>
      <vt:lpstr>Team Model Selection</vt:lpstr>
      <vt:lpstr>Outsourcing - issues</vt:lpstr>
      <vt:lpstr>Incident response team: roles and responsibilities</vt:lpstr>
      <vt:lpstr>Developing skills in incident response personnel </vt:lpstr>
      <vt:lpstr>Roles and Responsibilities</vt:lpstr>
      <vt:lpstr>Incident Response Team Dependencies</vt:lpstr>
      <vt:lpstr>Incident response team services</vt:lpstr>
      <vt:lpstr>Relationship between incident response, incident handling, and incident management</vt:lpstr>
      <vt:lpstr>Operational procedures</vt:lpstr>
      <vt:lpstr>Operational procedures</vt:lpstr>
      <vt:lpstr>Severity Levels</vt:lpstr>
      <vt:lpstr>Incident Response Process</vt:lpstr>
      <vt:lpstr>Steps</vt:lpstr>
      <vt:lpstr>Incident Response Process  (Identification)</vt:lpstr>
      <vt:lpstr>Incident Response Process  (Incident recording)</vt:lpstr>
      <vt:lpstr>Incident recording (Incident record template)</vt:lpstr>
      <vt:lpstr>Incident Response Process  (Incident response)</vt:lpstr>
      <vt:lpstr>Incident Response Process  (Communicating the incident)</vt:lpstr>
      <vt:lpstr>Incident Response Process  (Containment - Quarantine)</vt:lpstr>
      <vt:lpstr>Incident Response Process  (Containment - Quarantine)</vt:lpstr>
      <vt:lpstr>Incident Response Process  (Formulating a response strategy)</vt:lpstr>
      <vt:lpstr>Incident Response Process  (Incident classification)</vt:lpstr>
      <vt:lpstr>Incident Response Process  (Incident classification)</vt:lpstr>
      <vt:lpstr>Incident Response Process  (Incident classification)</vt:lpstr>
      <vt:lpstr>Incident Response Process  (Incident investigation)</vt:lpstr>
      <vt:lpstr>Incident Response Process  (Incident investigation) – cont.</vt:lpstr>
      <vt:lpstr>Incident Response Process  (Incident investigation)</vt:lpstr>
      <vt:lpstr>Incident Response Process  (Incident investigation) – cont.</vt:lpstr>
      <vt:lpstr>Incident Response Process  (Incident investigation) – cont.</vt:lpstr>
      <vt:lpstr>Incident Response Process  (Data collection)</vt:lpstr>
      <vt:lpstr>Incident Response Process  (Forensic analysis)</vt:lpstr>
      <vt:lpstr>Incident Response Process  (Evidence protection)</vt:lpstr>
      <vt:lpstr>Incident Response Process  (Notify external agencies)</vt:lpstr>
      <vt:lpstr>Incident Response Process  (Eradication)</vt:lpstr>
      <vt:lpstr>Incident Response Process  (Systems recovery)</vt:lpstr>
      <vt:lpstr>Incident Response Process  (Incident documentation )</vt:lpstr>
      <vt:lpstr>Incident Response Process  (Incident documentation ) – contd.</vt:lpstr>
      <vt:lpstr>Incident Response Process  (Incident documentation ) – contd.</vt:lpstr>
      <vt:lpstr>Incident Response Process  (Incident damage and cost assessment) </vt:lpstr>
      <vt:lpstr>Incident Response Process  (Review and update the response policies) </vt:lpstr>
      <vt:lpstr>Incident Response Process  (Training and awareness) </vt:lpstr>
      <vt:lpstr>Incident Response Process  (Training and awareness) – contd.</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Incident Response –Roles, and Responsibilities</dc:title>
  <dc:creator>Admin</dc:creator>
  <cp:lastModifiedBy>Windows</cp:lastModifiedBy>
  <cp:revision>151</cp:revision>
  <dcterms:created xsi:type="dcterms:W3CDTF">2020-10-06T04:49:23Z</dcterms:created>
  <dcterms:modified xsi:type="dcterms:W3CDTF">2023-06-23T17:50:27Z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0x0101002D17F19D81EBEB44BF4CB7B0C6E477EC</vt:lpwstr>
  </property>
</Properties>
</file>