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3/31/24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5834-58F5-A1F4-DF41-0C5F421D0705}"/>
              </a:ext>
            </a:extLst>
          </p:cNvPr>
          <p:cNvSpPr>
            <a:spLocks noGrp="1"/>
          </p:cNvSpPr>
          <p:nvPr>
            <p:ph type="ctrTitle"/>
          </p:nvPr>
        </p:nvSpPr>
        <p:spPr/>
        <p:txBody>
          <a:bodyPr/>
          <a:lstStyle/>
          <a:p>
            <a:r>
              <a:rPr lang="en-SG" sz="4000" b="1" dirty="0">
                <a:solidFill>
                  <a:srgbClr val="FFFFFF"/>
                </a:solidFill>
                <a:latin typeface="Poppins" panose="020B0604020202020204" pitchFamily="34" charset="0"/>
              </a:rPr>
              <a:t>Sri </a:t>
            </a:r>
            <a:r>
              <a:rPr lang="en-SG" sz="4000" b="1" dirty="0" err="1">
                <a:solidFill>
                  <a:srgbClr val="FFFFFF"/>
                </a:solidFill>
                <a:latin typeface="Poppins" panose="020B0604020202020204" pitchFamily="34" charset="0"/>
              </a:rPr>
              <a:t>lanka’s</a:t>
            </a:r>
            <a:r>
              <a:rPr lang="en-SG" sz="4000" b="1" dirty="0">
                <a:solidFill>
                  <a:srgbClr val="FFFFFF"/>
                </a:solidFill>
                <a:latin typeface="Poppins" panose="020B0604020202020204" pitchFamily="34" charset="0"/>
              </a:rPr>
              <a:t> LABOR MARKET TRENDS</a:t>
            </a:r>
            <a:br>
              <a:rPr lang="en-SG" dirty="0"/>
            </a:br>
            <a:endParaRPr lang="en-US" dirty="0"/>
          </a:p>
        </p:txBody>
      </p:sp>
      <p:sp>
        <p:nvSpPr>
          <p:cNvPr id="3" name="Subtitle 2">
            <a:extLst>
              <a:ext uri="{FF2B5EF4-FFF2-40B4-BE49-F238E27FC236}">
                <a16:creationId xmlns:a16="http://schemas.microsoft.com/office/drawing/2014/main" id="{4858FBD9-3F84-3152-8D7E-3BE18F56EE4D}"/>
              </a:ext>
            </a:extLst>
          </p:cNvPr>
          <p:cNvSpPr>
            <a:spLocks noGrp="1"/>
          </p:cNvSpPr>
          <p:nvPr>
            <p:ph type="subTitle" idx="1"/>
          </p:nvPr>
        </p:nvSpPr>
        <p:spPr/>
        <p:txBody>
          <a:bodyPr/>
          <a:lstStyle/>
          <a:p>
            <a:r>
              <a:rPr lang="en-SG" sz="2000" dirty="0">
                <a:solidFill>
                  <a:srgbClr val="FFD635"/>
                </a:solidFill>
                <a:effectLst/>
                <a:latin typeface="Poppins" panose="020B0604020202020204" pitchFamily="34" charset="0"/>
              </a:rPr>
              <a:t>PRESENTED BY NIRUPAMAA GURUSUBRAMANIAN</a:t>
            </a:r>
            <a:br>
              <a:rPr lang="en-SG" dirty="0"/>
            </a:br>
            <a:r>
              <a:rPr lang="en-SG" sz="2000" dirty="0">
                <a:solidFill>
                  <a:srgbClr val="FFFFFF"/>
                </a:solidFill>
                <a:effectLst/>
                <a:latin typeface="Poppins" panose="020B0604020202020204" pitchFamily="34" charset="0"/>
              </a:rPr>
              <a:t>Supervised by PHYO THU HTET</a:t>
            </a:r>
            <a:endParaRPr lang="en-US" dirty="0"/>
          </a:p>
        </p:txBody>
      </p:sp>
    </p:spTree>
    <p:extLst>
      <p:ext uri="{BB962C8B-B14F-4D97-AF65-F5344CB8AC3E}">
        <p14:creationId xmlns:p14="http://schemas.microsoft.com/office/powerpoint/2010/main" val="372184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4833-71CE-F7E1-A157-175C6CB6A910}"/>
              </a:ext>
            </a:extLst>
          </p:cNvPr>
          <p:cNvSpPr>
            <a:spLocks noGrp="1"/>
          </p:cNvSpPr>
          <p:nvPr>
            <p:ph type="title"/>
          </p:nvPr>
        </p:nvSpPr>
        <p:spPr>
          <a:xfrm>
            <a:off x="1141413" y="618517"/>
            <a:ext cx="5307513" cy="5172683"/>
          </a:xfrm>
        </p:spPr>
        <p:txBody>
          <a:bodyPr/>
          <a:lstStyle/>
          <a:p>
            <a:r>
              <a:rPr lang="en-US" sz="4400" dirty="0"/>
              <a:t>OUTLINES</a:t>
            </a:r>
            <a:br>
              <a:rPr lang="en-US" sz="4400" dirty="0"/>
            </a:br>
            <a:br>
              <a:rPr lang="en-US" dirty="0"/>
            </a:br>
            <a:r>
              <a:rPr lang="en-US" sz="2400" dirty="0"/>
              <a:t>01 Introduction</a:t>
            </a:r>
            <a:br>
              <a:rPr lang="en-US" sz="2400" dirty="0"/>
            </a:br>
            <a:r>
              <a:rPr lang="en-US" sz="2400" dirty="0"/>
              <a:t>02 AIMS AND OBJECTIVES</a:t>
            </a:r>
            <a:br>
              <a:rPr lang="en-US" sz="2400" dirty="0"/>
            </a:br>
            <a:r>
              <a:rPr lang="en-US" sz="2400" dirty="0"/>
              <a:t>03 METHODOLOGY</a:t>
            </a:r>
            <a:br>
              <a:rPr lang="en-US" sz="2400" dirty="0"/>
            </a:br>
            <a:r>
              <a:rPr lang="en-US" sz="2400" dirty="0"/>
              <a:t>04 DATA ANALYSIS AND TESTING RESULTS</a:t>
            </a:r>
            <a:br>
              <a:rPr lang="en-US" sz="2400" dirty="0"/>
            </a:br>
            <a:r>
              <a:rPr lang="en-US" sz="2400" dirty="0"/>
              <a:t>05 CONCLUSION AND LIMITATION OF THE STUDY</a:t>
            </a:r>
            <a:br>
              <a:rPr lang="en-US" sz="2400" dirty="0"/>
            </a:br>
            <a:r>
              <a:rPr lang="en-US" sz="2400" dirty="0"/>
              <a:t>06 FUTURE STUDY AND REFERENCES</a:t>
            </a:r>
            <a:endParaRPr lang="en-US" dirty="0"/>
          </a:p>
        </p:txBody>
      </p:sp>
      <p:sp>
        <p:nvSpPr>
          <p:cNvPr id="3" name="Content Placeholder 2">
            <a:extLst>
              <a:ext uri="{FF2B5EF4-FFF2-40B4-BE49-F238E27FC236}">
                <a16:creationId xmlns:a16="http://schemas.microsoft.com/office/drawing/2014/main" id="{1087783A-1A74-039F-B020-5CAAB0CC61E0}"/>
              </a:ext>
            </a:extLst>
          </p:cNvPr>
          <p:cNvSpPr>
            <a:spLocks noGrp="1"/>
          </p:cNvSpPr>
          <p:nvPr>
            <p:ph idx="1"/>
          </p:nvPr>
        </p:nvSpPr>
        <p:spPr>
          <a:xfrm>
            <a:off x="6918158" y="618517"/>
            <a:ext cx="4439653" cy="5172684"/>
          </a:xfrm>
        </p:spPr>
        <p:txBody>
          <a:bodyPr/>
          <a:lstStyle/>
          <a:p>
            <a:endParaRPr lang="en-US" dirty="0"/>
          </a:p>
        </p:txBody>
      </p:sp>
    </p:spTree>
    <p:extLst>
      <p:ext uri="{BB962C8B-B14F-4D97-AF65-F5344CB8AC3E}">
        <p14:creationId xmlns:p14="http://schemas.microsoft.com/office/powerpoint/2010/main" val="139203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B430-4417-D06C-173D-9D8DC3DF9E9E}"/>
              </a:ext>
            </a:extLst>
          </p:cNvPr>
          <p:cNvSpPr>
            <a:spLocks noGrp="1"/>
          </p:cNvSpPr>
          <p:nvPr>
            <p:ph type="title"/>
          </p:nvPr>
        </p:nvSpPr>
        <p:spPr>
          <a:xfrm>
            <a:off x="1141413" y="618518"/>
            <a:ext cx="9905998" cy="909493"/>
          </a:xfrm>
        </p:spPr>
        <p:txBody>
          <a:bodyPr>
            <a:normAutofit/>
          </a:bodyPr>
          <a:lstStyle/>
          <a:p>
            <a:r>
              <a:rPr lang="en-US" sz="3200" dirty="0"/>
              <a:t>Introduction</a:t>
            </a:r>
          </a:p>
        </p:txBody>
      </p:sp>
      <p:sp>
        <p:nvSpPr>
          <p:cNvPr id="3" name="Content Placeholder 2">
            <a:extLst>
              <a:ext uri="{FF2B5EF4-FFF2-40B4-BE49-F238E27FC236}">
                <a16:creationId xmlns:a16="http://schemas.microsoft.com/office/drawing/2014/main" id="{96569771-089C-2E06-2EEA-25759DDC46E2}"/>
              </a:ext>
            </a:extLst>
          </p:cNvPr>
          <p:cNvSpPr>
            <a:spLocks noGrp="1"/>
          </p:cNvSpPr>
          <p:nvPr>
            <p:ph idx="1"/>
          </p:nvPr>
        </p:nvSpPr>
        <p:spPr>
          <a:xfrm>
            <a:off x="1141412" y="1455822"/>
            <a:ext cx="9905999" cy="4932947"/>
          </a:xfrm>
        </p:spPr>
        <p:txBody>
          <a:bodyPr>
            <a:normAutofit fontScale="25000" lnSpcReduction="20000"/>
          </a:bodyPr>
          <a:lstStyle/>
          <a:p>
            <a:pPr marL="0" indent="0">
              <a:buNone/>
            </a:pPr>
            <a:r>
              <a:rPr lang="en-SG" sz="5600" b="0" i="0" u="none" strike="noStrike" dirty="0">
                <a:effectLst/>
              </a:rPr>
              <a:t>T</a:t>
            </a:r>
            <a:r>
              <a:rPr lang="en-SG" sz="7200" b="0" i="0" u="none" strike="noStrike" dirty="0">
                <a:effectLst/>
              </a:rPr>
              <a:t>he labour market in Sri Lanka is a crucial component of its economic landscape, influencing employment rates, workforce dynamics, and overall socio-economic development. However, amidst shifting global economic paradigms, technological advancements, and domestic policy reforms, understanding the current state and emerging trends within Sri Lanka's labour market is imperative for policymakers, businesses, researchers, and stakeholders alike. This study aims to delve into the intricacies of the Sri Lankan </a:t>
            </a:r>
            <a:r>
              <a:rPr lang="en-SG" sz="7200" b="0" i="0" u="none" strike="noStrike" dirty="0" err="1">
                <a:effectLst/>
              </a:rPr>
              <a:t>labor</a:t>
            </a:r>
            <a:r>
              <a:rPr lang="en-SG" sz="7200" b="0" i="0" u="none" strike="noStrike" dirty="0">
                <a:effectLst/>
              </a:rPr>
              <a:t> market to identify, analyse and interpret the prevailing trends, challenges, and opportunities.</a:t>
            </a:r>
          </a:p>
          <a:p>
            <a:pPr marL="0" indent="0">
              <a:buNone/>
            </a:pPr>
            <a:endParaRPr lang="en-SG" sz="7200" b="0" i="0" u="none" strike="noStrike" dirty="0">
              <a:effectLst/>
            </a:endParaRPr>
          </a:p>
          <a:p>
            <a:pPr marL="0" indent="0">
              <a:buNone/>
            </a:pPr>
            <a:r>
              <a:rPr lang="en-SG" sz="8000" b="0" i="0" u="none" strike="noStrike" dirty="0">
                <a:effectLst/>
              </a:rPr>
              <a:t>What is Labour Force Participation Rate?</a:t>
            </a:r>
          </a:p>
          <a:p>
            <a:r>
              <a:rPr lang="en-SG" sz="7200" b="0" i="0" u="none" strike="noStrike" dirty="0">
                <a:effectLst/>
              </a:rPr>
              <a:t>The labour force participation rate is the number of persons in the labour force as a percentage of the working-age population. The breakdown of the labour force (formerly known as economically active population) by sex and age group gives a profile of the distribution of the labour force within a country.</a:t>
            </a:r>
          </a:p>
          <a:p>
            <a:r>
              <a:rPr lang="en-SG" sz="7200" b="0" i="0" u="none" strike="noStrike" dirty="0">
                <a:effectLst/>
              </a:rPr>
              <a:t>ILOSTAT contains statistics from national sources on labour force participation rates by sex and age, rural/urban areas and education. ILOSTAT also includes ILO estimates of labour force participation rates by sex and age, which contain both nationally reported and imputed data, and where all estimates are national, meaning there are no geographic limitations in coverage.</a:t>
            </a:r>
          </a:p>
          <a:p>
            <a:pPr marL="0" indent="0">
              <a:buNone/>
            </a:pPr>
            <a:endParaRPr lang="en-SG" sz="4800" dirty="0">
              <a:solidFill>
                <a:srgbClr val="230050"/>
              </a:solidFill>
              <a:latin typeface="Noto Sans" panose="020B0502040504020204" pitchFamily="34" charset="0"/>
            </a:endParaRPr>
          </a:p>
        </p:txBody>
      </p:sp>
    </p:spTree>
    <p:extLst>
      <p:ext uri="{BB962C8B-B14F-4D97-AF65-F5344CB8AC3E}">
        <p14:creationId xmlns:p14="http://schemas.microsoft.com/office/powerpoint/2010/main" val="255775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446E7-50E2-1933-689A-9D413587C3E8}"/>
              </a:ext>
            </a:extLst>
          </p:cNvPr>
          <p:cNvSpPr>
            <a:spLocks noGrp="1"/>
          </p:cNvSpPr>
          <p:nvPr>
            <p:ph idx="1"/>
          </p:nvPr>
        </p:nvSpPr>
        <p:spPr>
          <a:xfrm>
            <a:off x="1141412" y="601579"/>
            <a:ext cx="9905999" cy="6015789"/>
          </a:xfrm>
        </p:spPr>
        <p:txBody>
          <a:bodyPr>
            <a:noAutofit/>
          </a:bodyPr>
          <a:lstStyle/>
          <a:p>
            <a:pPr marL="0" indent="0">
              <a:buNone/>
            </a:pPr>
            <a:r>
              <a:rPr lang="en-SG" sz="1800" dirty="0"/>
              <a:t>Method of Computation</a:t>
            </a:r>
          </a:p>
          <a:p>
            <a:pPr algn="l" fontAlgn="base"/>
            <a:r>
              <a:rPr lang="en-SG" sz="1800" b="0" i="0" u="none" strike="noStrike" dirty="0">
                <a:effectLst/>
              </a:rPr>
              <a:t>The labour force participation rate (LFPR) is calculated as follows:</a:t>
            </a:r>
          </a:p>
          <a:p>
            <a:pPr algn="l" fontAlgn="base"/>
            <a:r>
              <a:rPr lang="en-SG" sz="1800" b="0" i="0" u="none" strike="noStrike" dirty="0">
                <a:effectLst/>
              </a:rPr>
              <a:t>LFPR (%) = 100 x Labour force / Working-age population </a:t>
            </a:r>
          </a:p>
          <a:p>
            <a:pPr algn="l" fontAlgn="base"/>
            <a:r>
              <a:rPr lang="en-SG" sz="1800" b="0" i="0" u="none" strike="noStrike" dirty="0">
                <a:effectLst/>
              </a:rPr>
              <a:t>where the labour force is equal to employment plus unemployment.</a:t>
            </a:r>
          </a:p>
          <a:p>
            <a:pPr marL="0" indent="0">
              <a:buNone/>
            </a:pPr>
            <a:r>
              <a:rPr lang="en-SG" sz="1800" b="0" i="0" u="none" strike="noStrike" dirty="0">
                <a:effectLst/>
              </a:rPr>
              <a:t>For a given component group of the working-age population, the LFPR is the percentage of this group that is in the labour force. </a:t>
            </a:r>
            <a:endParaRPr lang="en-US" sz="1800" dirty="0"/>
          </a:p>
          <a:p>
            <a:r>
              <a:rPr lang="en-US" sz="1800" dirty="0"/>
              <a:t>Interpretation and Uses</a:t>
            </a:r>
          </a:p>
          <a:p>
            <a:r>
              <a:rPr lang="en-SG" sz="1400" b="0" i="0" u="none" strike="noStrike" dirty="0">
                <a:effectLst/>
              </a:rPr>
              <a:t>The labour force participation rate indicator plays a central role in the study of the factors that determine the size and composition of a country’s human resources and in making projections of the future supply of labour. The information is also used to formulate employment policies, to determine training needs and to calculate the expected working lives of the male and female populations and the rates of accession to, and retirement from, economic activity – crucial information for the financial planning of social security systems.</a:t>
            </a:r>
          </a:p>
          <a:p>
            <a:r>
              <a:rPr lang="en-SG" sz="1400" b="0" i="0" u="none" strike="noStrike" dirty="0">
                <a:effectLst/>
              </a:rPr>
              <a:t>The indicator is also useful for understanding the labour market behaviour of different segments of the population. The level and pattern of labour force participation depends on employment opportunities and the demand for income, which may differ from one category of persons to another. For example, studies have shown that the labour force participation rates of women vary systematically, at any given age, with their marital status and level of education. There are also important differences in the participation rates of the urban and rural populations, and among different socio-economic groups.</a:t>
            </a:r>
            <a:endParaRPr lang="en-US" sz="1400" dirty="0"/>
          </a:p>
        </p:txBody>
      </p:sp>
    </p:spTree>
    <p:extLst>
      <p:ext uri="{BB962C8B-B14F-4D97-AF65-F5344CB8AC3E}">
        <p14:creationId xmlns:p14="http://schemas.microsoft.com/office/powerpoint/2010/main" val="26722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444122E-10E0-6C46-EEEA-1F966B0E3689}"/>
              </a:ext>
            </a:extLst>
          </p:cNvPr>
          <p:cNvSpPr>
            <a:spLocks noGrp="1"/>
          </p:cNvSpPr>
          <p:nvPr>
            <p:ph type="title"/>
          </p:nvPr>
        </p:nvSpPr>
        <p:spPr>
          <a:xfrm>
            <a:off x="1019015" y="1093787"/>
            <a:ext cx="3059969" cy="4697413"/>
          </a:xfrm>
        </p:spPr>
        <p:txBody>
          <a:bodyPr>
            <a:normAutofit/>
          </a:bodyPr>
          <a:lstStyle/>
          <a:p>
            <a:r>
              <a:rPr lang="en-US" dirty="0"/>
              <a:t>Key Objectives</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897640E-A59D-1DC5-4996-3509C4779C01}"/>
              </a:ext>
            </a:extLst>
          </p:cNvPr>
          <p:cNvSpPr>
            <a:spLocks noGrp="1"/>
          </p:cNvSpPr>
          <p:nvPr>
            <p:ph idx="1"/>
          </p:nvPr>
        </p:nvSpPr>
        <p:spPr>
          <a:xfrm>
            <a:off x="5215467" y="1093788"/>
            <a:ext cx="5831944" cy="4697413"/>
          </a:xfrm>
        </p:spPr>
        <p:txBody>
          <a:bodyPr>
            <a:noAutofit/>
          </a:bodyPr>
          <a:lstStyle/>
          <a:p>
            <a:r>
              <a:rPr lang="en-US" sz="2000" dirty="0"/>
              <a:t>01 Identify the factors </a:t>
            </a:r>
            <a:r>
              <a:rPr lang="en-SG" sz="2000" b="0" i="0" u="none" strike="noStrike" dirty="0">
                <a:effectLst/>
              </a:rPr>
              <a:t>influencing Sri Lanka’s labour force participation, including socio-cultural determinants, educational attainment, and regional disparities.</a:t>
            </a:r>
            <a:endParaRPr lang="en-US" sz="2000" dirty="0"/>
          </a:p>
          <a:p>
            <a:r>
              <a:rPr lang="en-US" sz="2000" dirty="0"/>
              <a:t>02 Analyze correlation between</a:t>
            </a:r>
            <a:r>
              <a:rPr lang="en-SG" sz="2000" b="0" i="0" u="none" strike="noStrike" dirty="0">
                <a:effectLst/>
              </a:rPr>
              <a:t> educational attainment levels and employment opportunities, as well as wage differentials within the Sri Lankan </a:t>
            </a:r>
            <a:r>
              <a:rPr lang="en-SG" sz="2000" b="0" i="0" u="none" strike="noStrike" dirty="0" err="1">
                <a:effectLst/>
              </a:rPr>
              <a:t>labor</a:t>
            </a:r>
            <a:r>
              <a:rPr lang="en-SG" sz="2000" b="0" i="0" u="none" strike="noStrike" dirty="0">
                <a:effectLst/>
              </a:rPr>
              <a:t> market.</a:t>
            </a:r>
          </a:p>
          <a:p>
            <a:r>
              <a:rPr lang="en-SG" sz="2000" dirty="0"/>
              <a:t>03 </a:t>
            </a:r>
            <a:r>
              <a:rPr lang="en-SG" sz="2000" dirty="0">
                <a:effectLst/>
              </a:rPr>
              <a:t>Provide actionable insights for stakeholders to</a:t>
            </a:r>
            <a:r>
              <a:rPr lang="en-SG" sz="2000" dirty="0"/>
              <a:t> </a:t>
            </a:r>
            <a:r>
              <a:rPr lang="en-SG" sz="2000" b="0" i="0" u="none" strike="noStrike" dirty="0">
                <a:effectLst/>
              </a:rPr>
              <a:t>assess the impact of technological advancement and automation on job creation, skill requirements, and workforce dynamics within Sri Lanka.</a:t>
            </a:r>
            <a:endParaRPr lang="en-US" sz="2000" dirty="0"/>
          </a:p>
        </p:txBody>
      </p:sp>
    </p:spTree>
    <p:extLst>
      <p:ext uri="{BB962C8B-B14F-4D97-AF65-F5344CB8AC3E}">
        <p14:creationId xmlns:p14="http://schemas.microsoft.com/office/powerpoint/2010/main" val="329426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BBC5-D35B-4AC1-D9AF-69CA95B054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6F5461-AE7A-B1D4-42EC-F7CA261A61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1224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TotalTime>
  <Words>604</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Noto Sans</vt:lpstr>
      <vt:lpstr>Poppins</vt:lpstr>
      <vt:lpstr>Tw Cen MT</vt:lpstr>
      <vt:lpstr>Circuit</vt:lpstr>
      <vt:lpstr>Sri lanka’s LABOR MARKET TRENDS </vt:lpstr>
      <vt:lpstr>OUTLINES  01 Introduction 02 AIMS AND OBJECTIVES 03 METHODOLOGY 04 DATA ANALYSIS AND TESTING RESULTS 05 CONCLUSION AND LIMITATION OF THE STUDY 06 FUTURE STUDY AND REFERENCES</vt:lpstr>
      <vt:lpstr>Introduction</vt:lpstr>
      <vt:lpstr>PowerPoint Presentation</vt:lpstr>
      <vt:lpstr>Key Objectives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lanka’s LABOR MARKET TRENDS </dc:title>
  <dc:creator>shankar r</dc:creator>
  <cp:lastModifiedBy>shankar r</cp:lastModifiedBy>
  <cp:revision>6</cp:revision>
  <dcterms:created xsi:type="dcterms:W3CDTF">2024-03-30T08:16:19Z</dcterms:created>
  <dcterms:modified xsi:type="dcterms:W3CDTF">2024-03-31T07:09:13Z</dcterms:modified>
</cp:coreProperties>
</file>