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8"/>
  </p:notesMasterIdLst>
  <p:sldIdLst>
    <p:sldId id="256" r:id="rId2"/>
    <p:sldId id="278" r:id="rId3"/>
    <p:sldId id="271" r:id="rId4"/>
    <p:sldId id="276" r:id="rId5"/>
    <p:sldId id="277" r:id="rId6"/>
    <p:sldId id="3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947EB7-4D1A-2348-8B4C-E0A96447B855}">
          <p14:sldIdLst>
            <p14:sldId id="256"/>
            <p14:sldId id="278"/>
            <p14:sldId id="271"/>
            <p14:sldId id="276"/>
            <p14:sldId id="277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0"/>
    <p:restoredTop sz="84530" autoAdjust="0"/>
  </p:normalViewPr>
  <p:slideViewPr>
    <p:cSldViewPr snapToGrid="0" snapToObjects="1">
      <p:cViewPr varScale="1">
        <p:scale>
          <a:sx n="30" d="100"/>
          <a:sy n="30" d="100"/>
        </p:scale>
        <p:origin x="200" y="1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99F2-9818-4545-AFCB-68953993543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353E8-10D2-E241-A23D-E7ACCCF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Tableau Developer Portal (http://</a:t>
            </a:r>
            <a:r>
              <a:rPr lang="en-US" baseline="0" dirty="0" err="1" smtClean="0"/>
              <a:t>developers.tableau.com</a:t>
            </a:r>
            <a:r>
              <a:rPr lang="en-US" baseline="0" dirty="0" smtClean="0"/>
              <a:t>) is the one-stop shop </a:t>
            </a:r>
            <a:r>
              <a:rPr lang="en-US" dirty="0" smtClean="0"/>
              <a:t>for everything related to APIs and extensibility. You can find links to the JSAPI docs, examples, a hands</a:t>
            </a:r>
            <a:r>
              <a:rPr lang="en-US" baseline="0" dirty="0" smtClean="0"/>
              <a:t>-on tutorial, and forums for discussing the JavaScript API.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0" y="1460500"/>
            <a:ext cx="10929808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4800" b="0" i="0" baseline="0">
                <a:solidFill>
                  <a:schemeClr val="accent5"/>
                </a:solidFill>
                <a:latin typeface="Gill Sans MT"/>
                <a:cs typeface="Gill Sans MT"/>
              </a:defRPr>
            </a:lvl1pPr>
            <a:lvl2pPr marL="544237" indent="0">
              <a:buNone/>
              <a:defRPr/>
            </a:lvl2pPr>
            <a:lvl3pPr marL="1088474" indent="0">
              <a:buNone/>
              <a:defRPr/>
            </a:lvl3pPr>
            <a:lvl4pPr marL="1632711" indent="0">
              <a:buNone/>
              <a:defRPr/>
            </a:lvl4pPr>
            <a:lvl5pPr marL="2176947" indent="0">
              <a:buNone/>
              <a:defRPr/>
            </a:lvl5pPr>
          </a:lstStyle>
          <a:p>
            <a:r>
              <a:rPr lang="en-US" dirty="0" smtClean="0"/>
              <a:t>Presentation Title</a:t>
            </a:r>
          </a:p>
          <a:p>
            <a:r>
              <a:rPr lang="en-US" sz="2000" dirty="0" smtClean="0"/>
              <a:t>Presenter Name | Presenter Title</a:t>
            </a:r>
          </a:p>
          <a:p>
            <a:r>
              <a:rPr lang="en-US" sz="2000" dirty="0" smtClean="0"/>
              <a:t>Date | Social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165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7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1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15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98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2672292"/>
            <a:ext cx="7281333" cy="15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2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635568" y="1446515"/>
            <a:ext cx="4447646" cy="356080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Topic One</a:t>
            </a:r>
          </a:p>
          <a:p>
            <a:pPr lvl="0"/>
            <a:r>
              <a:rPr lang="en-US" dirty="0" smtClean="0"/>
              <a:t>Topic Two</a:t>
            </a:r>
          </a:p>
          <a:p>
            <a:pPr lvl="0"/>
            <a:r>
              <a:rPr lang="en-US" dirty="0" smtClean="0"/>
              <a:t>Topic Three</a:t>
            </a:r>
          </a:p>
          <a:p>
            <a:pPr lvl="0"/>
            <a:r>
              <a:rPr lang="en-US" dirty="0" smtClean="0"/>
              <a:t>Topic Four</a:t>
            </a:r>
          </a:p>
          <a:p>
            <a:pPr lvl="0"/>
            <a:r>
              <a:rPr lang="en-US" dirty="0" smtClean="0"/>
              <a:t>Topic Five</a:t>
            </a:r>
          </a:p>
          <a:p>
            <a:pPr lvl="0"/>
            <a:r>
              <a:rPr lang="en-US" dirty="0" smtClean="0"/>
              <a:t>Topic Six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121261" y="1446514"/>
            <a:ext cx="4447646" cy="3590342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marR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4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8" name="Picture 7" descr="Bottom_Viz_August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9" t="3221" r="13841" b="-3221"/>
          <a:stretch/>
        </p:blipFill>
        <p:spPr>
          <a:xfrm>
            <a:off x="0" y="2688167"/>
            <a:ext cx="12192000" cy="26276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9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2" name="Picture 1" descr="SectionDivider-03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12503"/>
          <a:stretch/>
        </p:blipFill>
        <p:spPr>
          <a:xfrm>
            <a:off x="0" y="1968500"/>
            <a:ext cx="12192000" cy="45686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8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3" name="Picture 2" descr="SectionDivider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/>
          <a:stretch/>
        </p:blipFill>
        <p:spPr>
          <a:xfrm>
            <a:off x="0" y="2455333"/>
            <a:ext cx="12192000" cy="395816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3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48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5000" y="1453745"/>
            <a:ext cx="10922000" cy="131318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28608" indent="-428608">
              <a:buSzPct val="100000"/>
              <a:buFont typeface="Arial" charset="0"/>
              <a:buChar char="•"/>
              <a:defRPr sz="2333">
                <a:solidFill>
                  <a:schemeClr val="accent5"/>
                </a:solidFill>
                <a:latin typeface="Gill Sans MT"/>
              </a:defRPr>
            </a:lvl1pPr>
            <a:lvl2pPr marL="664078" indent="-380985">
              <a:buSzPct val="100000"/>
              <a:buFont typeface="Arial" charset="0"/>
              <a:buChar char="•"/>
              <a:defRPr sz="2000">
                <a:solidFill>
                  <a:schemeClr val="accent5"/>
                </a:solidFill>
                <a:latin typeface="Gill Sans MT"/>
              </a:defRPr>
            </a:lvl2pPr>
            <a:lvl3pPr marL="957753" indent="-380985">
              <a:buSzPct val="100000"/>
              <a:buFont typeface="Arial" charset="0"/>
              <a:buChar char="•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39287" indent="-285750">
              <a:buSzPct val="100000"/>
              <a:buFont typeface="Arial" charset="0"/>
              <a:buChar char="•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5461" indent="-285739">
              <a:buSzPct val="100000"/>
              <a:buFont typeface="+mj-lt"/>
              <a:buAutoNum type="arabicPeriod"/>
              <a:defRPr sz="1333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0" y="1451518"/>
            <a:ext cx="5461000" cy="155940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1770" indent="-281770">
              <a:buSzPct val="120000"/>
              <a:buFont typeface="Gill Sans Std" pitchFamily="34" charset="0"/>
              <a:buChar char="·"/>
              <a:defRPr sz="2333">
                <a:solidFill>
                  <a:schemeClr val="accent5"/>
                </a:solidFill>
                <a:latin typeface="Gill Sans MT"/>
              </a:defRPr>
            </a:lvl1pPr>
            <a:lvl2pPr marL="576769" indent="-293676">
              <a:buSzPct val="120000"/>
              <a:buFont typeface="Gill Sans Std" pitchFamily="34" charset="0"/>
              <a:buChar char="·"/>
              <a:defRPr sz="2000">
                <a:solidFill>
                  <a:schemeClr val="accent5"/>
                </a:solidFill>
                <a:latin typeface="Gill Sans MT"/>
              </a:defRPr>
            </a:lvl2pPr>
            <a:lvl3pPr marL="859861" indent="-283093">
              <a:buSzPct val="120000"/>
              <a:buFont typeface="Gill Sans Std" pitchFamily="34" charset="0"/>
              <a:buChar char="·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24725" indent="-271187">
              <a:buSzPct val="120000"/>
              <a:buFont typeface="Gill Sans Std" pitchFamily="34" charset="0"/>
              <a:buChar char="·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2816" indent="-283093">
              <a:buSzPct val="120000"/>
              <a:buFont typeface="Gill Sans Std" pitchFamily="34" charset="0"/>
              <a:buChar char="·"/>
              <a:defRPr sz="1333">
                <a:solidFill>
                  <a:schemeClr val="accent5"/>
                </a:solidFill>
                <a:latin typeface="Gill Sans M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0448" y="1446514"/>
            <a:ext cx="5016500" cy="4506611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/>
          <a:lstStyle>
            <a:lvl1pPr marL="0" indent="0"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35000" y="1445382"/>
            <a:ext cx="10922000" cy="4492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4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ttom_Viz_August-02.png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3"/>
          <a:stretch/>
        </p:blipFill>
        <p:spPr>
          <a:xfrm flipH="1">
            <a:off x="0" y="5777178"/>
            <a:ext cx="12192000" cy="1080823"/>
          </a:xfrm>
          <a:prstGeom prst="rect">
            <a:avLst/>
          </a:prstGeom>
        </p:spPr>
      </p:pic>
      <p:pic>
        <p:nvPicPr>
          <p:cNvPr id="6" name="Picture 5" descr="tableau_white.eps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858" y="6437825"/>
            <a:ext cx="1439440" cy="299186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35000" y="329005"/>
            <a:ext cx="10972800" cy="73866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0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7" r:id="rId7"/>
    <p:sldLayoutId id="2147483798" r:id="rId8"/>
    <p:sldLayoutId id="2147483799" r:id="rId9"/>
    <p:sldLayoutId id="2147483802" r:id="rId10"/>
    <p:sldLayoutId id="2147483860" r:id="rId11"/>
    <p:sldLayoutId id="2147483862" r:id="rId12"/>
    <p:sldLayoutId id="2147483803" r:id="rId13"/>
  </p:sldLayoutIdLst>
  <p:timing>
    <p:tnLst>
      <p:par>
        <p:cTn id="1" dur="indefinite" restart="never" nodeType="tmRoot"/>
      </p:par>
    </p:tnLst>
  </p:timing>
  <p:txStyles>
    <p:titleStyle>
      <a:lvl1pPr algn="l" defTabSz="1088473" rtl="0" eaLnBrk="1" latinLnBrk="0" hangingPunct="1">
        <a:spcBef>
          <a:spcPct val="0"/>
        </a:spcBef>
        <a:buNone/>
        <a:defRPr sz="4800" kern="1200">
          <a:solidFill>
            <a:schemeClr val="accent5"/>
          </a:solidFill>
          <a:latin typeface="Gill Sans MT"/>
          <a:ea typeface="+mj-ea"/>
          <a:cs typeface="Gill Sans MT"/>
        </a:defRPr>
      </a:lvl1pPr>
    </p:titleStyle>
    <p:bodyStyle>
      <a:lvl1pPr marL="408178" indent="-40817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833" kern="1200">
          <a:solidFill>
            <a:schemeClr val="tx1"/>
          </a:solidFill>
          <a:latin typeface="+mn-lt"/>
          <a:ea typeface="+mn-ea"/>
          <a:cs typeface="+mn-cs"/>
        </a:defRPr>
      </a:lvl1pPr>
      <a:lvl2pPr marL="884385" indent="-34014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3333" kern="1200">
          <a:solidFill>
            <a:schemeClr val="tx1"/>
          </a:solidFill>
          <a:latin typeface="+mn-lt"/>
          <a:ea typeface="+mn-ea"/>
          <a:cs typeface="+mn-cs"/>
        </a:defRPr>
      </a:lvl2pPr>
      <a:lvl3pPr marL="136059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3pPr>
      <a:lvl4pPr marL="1904829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49065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»"/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299330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537538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081776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62601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tableau/JSAPIVideo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github.com/tableau/JSAPIVideo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tableau.com)/" TargetMode="External"/><Relationship Id="rId4" Type="http://schemas.openxmlformats.org/officeDocument/2006/relationships/hyperlink" Target="http://github.com/tableau/JSAPIVideos" TargetMode="External"/><Relationship Id="rId5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3304"/>
            <a:ext cx="9144000" cy="1846659"/>
          </a:xfrm>
        </p:spPr>
        <p:txBody>
          <a:bodyPr/>
          <a:lstStyle/>
          <a:p>
            <a:r>
              <a:rPr lang="en-US" dirty="0" smtClean="0"/>
              <a:t>JavaScript API:  Embedding and Interactions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Tableau Developer Video Series</a:t>
            </a:r>
          </a:p>
          <a:p>
            <a:r>
              <a:rPr lang="en-US" dirty="0" smtClean="0"/>
              <a:t>JavaScript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80063" y="1332415"/>
            <a:ext cx="8631874" cy="1869804"/>
            <a:chOff x="4041" y="1759"/>
            <a:chExt cx="8631874" cy="1869804"/>
          </a:xfrm>
        </p:grpSpPr>
        <p:sp>
          <p:nvSpPr>
            <p:cNvPr id="29" name="Rounded Rectangle 28"/>
            <p:cNvSpPr/>
            <p:nvPr/>
          </p:nvSpPr>
          <p:spPr>
            <a:xfrm>
              <a:off x="4041" y="1759"/>
              <a:ext cx="8631874" cy="1869804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58806" y="56524"/>
              <a:ext cx="8522344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JSAPI Introduction</a:t>
              </a:r>
              <a:endParaRPr lang="en-US" sz="65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80063" y="3301630"/>
            <a:ext cx="8631874" cy="1097280"/>
            <a:chOff x="4041" y="2024417"/>
            <a:chExt cx="8631874" cy="1869804"/>
          </a:xfrm>
          <a:noFill/>
        </p:grpSpPr>
        <p:sp>
          <p:nvSpPr>
            <p:cNvPr id="27" name="Rounded Rectangle 26"/>
            <p:cNvSpPr/>
            <p:nvPr/>
          </p:nvSpPr>
          <p:spPr>
            <a:xfrm>
              <a:off x="4041" y="2024417"/>
              <a:ext cx="8631874" cy="1869804"/>
            </a:xfrm>
            <a:prstGeom prst="roundRect">
              <a:avLst>
                <a:gd name="adj" fmla="val 10000"/>
              </a:avLst>
            </a:prstGeom>
            <a:grpFill/>
            <a:ln w="38100">
              <a:solidFill>
                <a:schemeClr val="accent2"/>
              </a:solidFill>
              <a:prstDash val="sysDot"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6"/>
            <p:cNvSpPr/>
            <p:nvPr/>
          </p:nvSpPr>
          <p:spPr>
            <a:xfrm>
              <a:off x="58806" y="2079182"/>
              <a:ext cx="8522344" cy="1760274"/>
            </a:xfrm>
            <a:prstGeom prst="rect">
              <a:avLst/>
            </a:prstGeom>
            <a:grpFill/>
            <a:ln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>
                  <a:solidFill>
                    <a:schemeClr val="tx1">
                      <a:lumMod val="50000"/>
                    </a:schemeClr>
                  </a:solidFill>
                </a:rPr>
                <a:t>JSAPI Tutorial</a:t>
              </a:r>
              <a:endParaRPr lang="en-US" sz="6500" kern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80063" y="4510824"/>
            <a:ext cx="4227166" cy="1869804"/>
            <a:chOff x="4041" y="4047074"/>
            <a:chExt cx="4227166" cy="1869804"/>
          </a:xfrm>
        </p:grpSpPr>
        <p:sp>
          <p:nvSpPr>
            <p:cNvPr id="25" name="Rounded Rectangle 24"/>
            <p:cNvSpPr/>
            <p:nvPr/>
          </p:nvSpPr>
          <p:spPr>
            <a:xfrm>
              <a:off x="4041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8"/>
            <p:cNvSpPr/>
            <p:nvPr/>
          </p:nvSpPr>
          <p:spPr>
            <a:xfrm>
              <a:off x="58806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Embedding &amp; Interactions</a:t>
              </a:r>
              <a:endParaRPr lang="en-US" sz="49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84771" y="4510824"/>
            <a:ext cx="4227166" cy="1869804"/>
            <a:chOff x="4408749" y="4047074"/>
            <a:chExt cx="4227166" cy="1869804"/>
          </a:xfrm>
        </p:grpSpPr>
        <p:sp>
          <p:nvSpPr>
            <p:cNvPr id="23" name="Rounded Rectangle 22"/>
            <p:cNvSpPr/>
            <p:nvPr/>
          </p:nvSpPr>
          <p:spPr>
            <a:xfrm>
              <a:off x="4408749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10"/>
            <p:cNvSpPr/>
            <p:nvPr/>
          </p:nvSpPr>
          <p:spPr>
            <a:xfrm>
              <a:off x="4463514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Tips &amp; Tricks</a:t>
              </a:r>
              <a:endParaRPr lang="en-US" sz="4900" kern="1200" dirty="0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4214645" y="3643067"/>
            <a:ext cx="3813509" cy="104744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Companion Content: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http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github.com/tableau/JSAPIVideos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API Video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0922000" cy="357545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ill Sans MT" charset="0"/>
                <a:ea typeface="Gill Sans MT" charset="0"/>
                <a:cs typeface="Gill Sans MT" charset="0"/>
              </a:rPr>
              <a:t>Embed using the JavaScript API</a:t>
            </a:r>
          </a:p>
          <a:p>
            <a:r>
              <a:rPr lang="en-US" sz="3200" dirty="0">
                <a:latin typeface="Gill Sans MT" charset="0"/>
                <a:ea typeface="Gill Sans MT" charset="0"/>
                <a:cs typeface="Gill Sans MT" charset="0"/>
              </a:rPr>
              <a:t>Switch tabs on the embedded workbook</a:t>
            </a:r>
          </a:p>
          <a:p>
            <a:r>
              <a:rPr lang="en-US" sz="3200" dirty="0">
                <a:latin typeface="Gill Sans MT" charset="0"/>
                <a:ea typeface="Gill Sans MT" charset="0"/>
                <a:cs typeface="Gill Sans MT" charset="0"/>
              </a:rPr>
              <a:t>Filter the </a:t>
            </a:r>
            <a:r>
              <a:rPr lang="en-US" sz="3200" dirty="0" err="1">
                <a:latin typeface="Gill Sans MT" charset="0"/>
                <a:ea typeface="Gill Sans MT" charset="0"/>
                <a:cs typeface="Gill Sans MT" charset="0"/>
              </a:rPr>
              <a:t>viz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>
                <a:latin typeface="Gill Sans MT" charset="0"/>
                <a:ea typeface="Gill Sans MT" charset="0"/>
                <a:cs typeface="Gill Sans MT" charset="0"/>
              </a:rPr>
              <a:t>Select marks on the </a:t>
            </a:r>
            <a:r>
              <a:rPr lang="en-US" sz="3200" dirty="0" err="1">
                <a:latin typeface="Gill Sans MT" charset="0"/>
                <a:ea typeface="Gill Sans MT" charset="0"/>
                <a:cs typeface="Gill Sans MT" charset="0"/>
              </a:rPr>
              <a:t>viz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this video you will...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3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635000" y="1453745"/>
            <a:ext cx="10922000" cy="1612814"/>
          </a:xfrm>
        </p:spPr>
        <p:txBody>
          <a:bodyPr/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2"/>
              </a:rPr>
              <a:t>http://github.com/tableau/JSAPIVideos</a:t>
            </a:r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pPr lvl="1"/>
            <a:r>
              <a:rPr lang="en-US" sz="2867" dirty="0" smtClean="0">
                <a:latin typeface="Gill Sans MT" charset="0"/>
                <a:ea typeface="Gill Sans MT" charset="0"/>
                <a:cs typeface="Gill Sans MT" charset="0"/>
              </a:rPr>
              <a:t>Clone the repo or download the .zip</a:t>
            </a:r>
            <a:endParaRPr lang="en-US" sz="2867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Fire up your favorite text editor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1557000" cy="497674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Tableau Developer Portal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3"/>
              </a:rPr>
              <a:t>http://developers.tableau.com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JavaScript API Developer Docs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Hands-on Introductory Tutorial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Community Forum</a:t>
            </a:r>
          </a:p>
          <a:p>
            <a:pPr lvl="1"/>
            <a:endParaRPr lang="en-US" sz="28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Other Videos: #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DataDev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 YouTube</a:t>
            </a:r>
          </a:p>
          <a:p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JS API Series Content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4"/>
              </a:rPr>
              <a:t>http://github.com/tableau/JSAPIVideos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Resources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8" y="2456623"/>
            <a:ext cx="5262222" cy="26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3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3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Theme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</TotalTime>
  <Words>160</Words>
  <Application>Microsoft Macintosh PowerPoint</Application>
  <PresentationFormat>Widescreen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Gill Sans Std</vt:lpstr>
      <vt:lpstr>6_Office Theme</vt:lpstr>
      <vt:lpstr>JavaScript API:  Embedding and Interactions</vt:lpstr>
      <vt:lpstr>JavaScript API Video Series</vt:lpstr>
      <vt:lpstr>At the end of this video you will...</vt:lpstr>
      <vt:lpstr>Let’s Get Started</vt:lpstr>
      <vt:lpstr>Developer 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JavaScript API - Embedding and Interactions</dc:title>
  <dc:subject>Tableau JavaScript API (JSAPI)</dc:subject>
  <dc:creator>Tableau</dc:creator>
  <cp:keywords>Tableau, JSAPI, JavaScript</cp:keywords>
  <dc:description/>
  <cp:lastModifiedBy>Ben Lower</cp:lastModifiedBy>
  <cp:revision>63</cp:revision>
  <dcterms:created xsi:type="dcterms:W3CDTF">2015-10-09T15:50:00Z</dcterms:created>
  <dcterms:modified xsi:type="dcterms:W3CDTF">2016-01-29T00:32:34Z</dcterms:modified>
  <cp:category/>
</cp:coreProperties>
</file>