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3" r:id="rId8"/>
    <p:sldId id="264" r:id="rId9"/>
    <p:sldId id="259" r:id="rId10"/>
  </p:sldIdLst>
  <p:sldSz cx="12192000" cy="6858000"/>
  <p:notesSz cx="6858000" cy="9144000"/>
  <p:embeddedFontLst>
    <p:embeddedFont>
      <p:font typeface="Lato Black" panose="020F0502020204030203" pitchFamily="34" charset="0"/>
      <p:bold r:id="rId12"/>
      <p:boldItalic r:id="rId13"/>
    </p:embeddedFont>
    <p:embeddedFont>
      <p:font typeface="Libre Baskerville" panose="02000000000000000000" pitchFamily="2" charset="0"/>
      <p:regular r:id="rId14"/>
      <p:bold r:id="rId15"/>
      <p: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irupamgangurd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394246" y="3708154"/>
            <a:ext cx="7246189" cy="76940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400" b="1" i="0" dirty="0">
                <a:solidFill>
                  <a:srgbClr val="FF0000"/>
                </a:solidFill>
                <a:effectLst/>
                <a:latin typeface="Google Sans"/>
              </a:rPr>
              <a:t>AMCAT Data Analysis</a:t>
            </a:r>
            <a:endParaRPr sz="44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45696" y="1318837"/>
            <a:ext cx="10543414" cy="5170606"/>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a:t>
            </a:r>
            <a:endParaRPr lang="en-IN" sz="1800" b="1" dirty="0">
              <a:solidFill>
                <a:schemeClr val="dk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dk1"/>
              </a:buClr>
              <a:buSzPts val="1800"/>
              <a:buFont typeface="Arial"/>
              <a:buChar char="•"/>
            </a:pPr>
            <a:r>
              <a:rPr lang="en-IN" sz="1800" i="0" u="none" strike="noStrike" cap="none" dirty="0">
                <a:solidFill>
                  <a:schemeClr val="dk1"/>
                </a:solidFill>
                <a:latin typeface="Calibri"/>
                <a:ea typeface="Calibri"/>
                <a:cs typeface="Calibri"/>
                <a:sym typeface="Calibri"/>
              </a:rPr>
              <a:t>Hello sir/Ma’am, My name is Nirupam Bharat Gangurde. I have completed my Computer Engineering </a:t>
            </a:r>
            <a:r>
              <a:rPr lang="en-IN" sz="1800" dirty="0">
                <a:solidFill>
                  <a:schemeClr val="dk1"/>
                </a:solidFill>
                <a:latin typeface="Calibri"/>
                <a:ea typeface="Calibri"/>
                <a:cs typeface="Calibri"/>
                <a:sym typeface="Calibri"/>
              </a:rPr>
              <a:t>at Pune Vidyarthi </a:t>
            </a:r>
            <a:r>
              <a:rPr lang="en-IN" sz="1800" dirty="0" err="1">
                <a:solidFill>
                  <a:schemeClr val="dk1"/>
                </a:solidFill>
                <a:latin typeface="Calibri"/>
                <a:ea typeface="Calibri"/>
                <a:cs typeface="Calibri"/>
                <a:sym typeface="Calibri"/>
              </a:rPr>
              <a:t>Griha’s</a:t>
            </a:r>
            <a:r>
              <a:rPr lang="en-IN" sz="1800" dirty="0">
                <a:solidFill>
                  <a:schemeClr val="dk1"/>
                </a:solidFill>
                <a:latin typeface="Calibri"/>
                <a:ea typeface="Calibri"/>
                <a:cs typeface="Calibri"/>
                <a:sym typeface="Calibri"/>
              </a:rPr>
              <a:t> college of Engineering, Nashik. I am 2023 batch Pass out Student currently searching for full time opportunity in </a:t>
            </a:r>
            <a:r>
              <a:rPr lang="en-IN" sz="1800" dirty="0" err="1">
                <a:solidFill>
                  <a:schemeClr val="dk1"/>
                </a:solidFill>
                <a:latin typeface="Calibri"/>
                <a:ea typeface="Calibri"/>
                <a:cs typeface="Calibri"/>
                <a:sym typeface="Calibri"/>
              </a:rPr>
              <a:t>Ml</a:t>
            </a:r>
            <a:r>
              <a:rPr lang="en-IN" sz="1800" dirty="0">
                <a:solidFill>
                  <a:schemeClr val="dk1"/>
                </a:solidFill>
                <a:latin typeface="Calibri"/>
                <a:ea typeface="Calibri"/>
                <a:cs typeface="Calibri"/>
                <a:sym typeface="Calibri"/>
              </a:rPr>
              <a:t> or AI.</a:t>
            </a:r>
            <a:r>
              <a:rPr lang="en-IN" sz="1800" i="0" u="none" strike="noStrike" cap="none" dirty="0">
                <a:solidFill>
                  <a:schemeClr val="dk1"/>
                </a:solidFill>
                <a:latin typeface="Calibri"/>
                <a:ea typeface="Calibri"/>
                <a:cs typeface="Calibri"/>
                <a:sym typeface="Calibri"/>
              </a:rPr>
              <a:t> </a:t>
            </a:r>
          </a:p>
          <a:p>
            <a:pPr marL="285750" marR="0" lvl="0" indent="-285750" algn="just" rtl="0">
              <a:lnSpc>
                <a:spcPct val="15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Why you want to learn Data Science</a:t>
            </a:r>
            <a:endParaRPr lang="en-IN" sz="1800" b="1" dirty="0">
              <a:solidFill>
                <a:schemeClr val="dk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dk1"/>
              </a:buClr>
              <a:buSzPts val="1800"/>
              <a:buFont typeface="Arial"/>
              <a:buChar char="•"/>
            </a:pPr>
            <a:r>
              <a:rPr lang="en-IN" sz="1800" i="0" u="none" strike="noStrike" cap="none" dirty="0">
                <a:solidFill>
                  <a:schemeClr val="dk1"/>
                </a:solidFill>
                <a:latin typeface="Calibri"/>
                <a:ea typeface="Calibri"/>
                <a:cs typeface="Calibri"/>
                <a:sym typeface="Calibri"/>
              </a:rPr>
              <a:t>During my college 3</a:t>
            </a:r>
            <a:r>
              <a:rPr lang="en-IN" sz="1800" i="0" u="none" strike="noStrike" cap="none" baseline="30000" dirty="0">
                <a:solidFill>
                  <a:schemeClr val="dk1"/>
                </a:solidFill>
                <a:latin typeface="Calibri"/>
                <a:ea typeface="Calibri"/>
                <a:cs typeface="Calibri"/>
                <a:sym typeface="Calibri"/>
              </a:rPr>
              <a:t>rd</a:t>
            </a:r>
            <a:r>
              <a:rPr lang="en-IN" sz="1800" i="0" u="none" strike="noStrike" cap="none" dirty="0">
                <a:solidFill>
                  <a:schemeClr val="dk1"/>
                </a:solidFill>
                <a:latin typeface="Calibri"/>
                <a:ea typeface="Calibri"/>
                <a:cs typeface="Calibri"/>
                <a:sym typeface="Calibri"/>
              </a:rPr>
              <a:t> year I have passion </a:t>
            </a:r>
            <a:r>
              <a:rPr lang="en-IN" sz="1800" dirty="0">
                <a:solidFill>
                  <a:schemeClr val="dk1"/>
                </a:solidFill>
                <a:latin typeface="Calibri"/>
                <a:ea typeface="Calibri"/>
                <a:cs typeface="Calibri"/>
                <a:sym typeface="Calibri"/>
              </a:rPr>
              <a:t>to learn Machine Learning or Artificial Intelligence. I am always </a:t>
            </a:r>
            <a:r>
              <a:rPr lang="en-IN" sz="1800" dirty="0" err="1">
                <a:solidFill>
                  <a:schemeClr val="dk1"/>
                </a:solidFill>
                <a:latin typeface="Calibri"/>
                <a:ea typeface="Calibri"/>
                <a:cs typeface="Calibri"/>
                <a:sym typeface="Calibri"/>
              </a:rPr>
              <a:t>intrested</a:t>
            </a:r>
            <a:r>
              <a:rPr lang="en-IN" sz="1800" dirty="0">
                <a:solidFill>
                  <a:schemeClr val="dk1"/>
                </a:solidFill>
                <a:latin typeface="Calibri"/>
                <a:ea typeface="Calibri"/>
                <a:cs typeface="Calibri"/>
                <a:sym typeface="Calibri"/>
              </a:rPr>
              <a:t> when it comes to ML or AI</a:t>
            </a:r>
            <a:endParaRPr sz="1800" i="0" u="none" strike="noStrike" cap="none" dirty="0">
              <a:solidFill>
                <a:schemeClr val="dk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Any work experience</a:t>
            </a:r>
            <a:endParaRPr lang="en-IN" sz="1800" b="1" dirty="0">
              <a:solidFill>
                <a:schemeClr val="dk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dk1"/>
              </a:buClr>
              <a:buSzPts val="1800"/>
              <a:buFont typeface="Arial"/>
              <a:buChar char="•"/>
            </a:pPr>
            <a:r>
              <a:rPr lang="en-IN" sz="1800" dirty="0">
                <a:solidFill>
                  <a:schemeClr val="dk1"/>
                </a:solidFill>
                <a:latin typeface="Calibri"/>
                <a:ea typeface="Calibri"/>
                <a:cs typeface="Calibri"/>
                <a:sym typeface="Calibri"/>
              </a:rPr>
              <a:t>No, am a fresher candidate with some internships in the field of ML and Python Programming.</a:t>
            </a:r>
            <a:endParaRPr sz="1800" i="0" u="none" strike="noStrike" cap="none" dirty="0">
              <a:solidFill>
                <a:schemeClr val="dk1"/>
              </a:solidFill>
              <a:latin typeface="Calibri"/>
              <a:ea typeface="Calibri"/>
              <a:cs typeface="Calibri"/>
              <a:sym typeface="Calibri"/>
            </a:endParaRPr>
          </a:p>
          <a:p>
            <a:pPr marL="285750" marR="0" lvl="0" indent="-285750" algn="just" rtl="0">
              <a:lnSpc>
                <a:spcPct val="150000"/>
              </a:lnSpc>
              <a:spcBef>
                <a:spcPts val="0"/>
              </a:spcBef>
              <a:spcAft>
                <a:spcPts val="0"/>
              </a:spcAft>
              <a:buClr>
                <a:schemeClr val="dk1"/>
              </a:buClr>
              <a:buSzPts val="1800"/>
              <a:buFont typeface="Calibri"/>
              <a:buChar char="•"/>
            </a:pPr>
            <a:r>
              <a:rPr lang="en-IN" sz="1800" b="1" dirty="0">
                <a:solidFill>
                  <a:schemeClr val="dk1"/>
                </a:solidFill>
                <a:latin typeface="Calibri"/>
                <a:ea typeface="Calibri"/>
                <a:cs typeface="Calibri"/>
                <a:sym typeface="Calibri"/>
              </a:rPr>
              <a:t>Share your </a:t>
            </a: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and </a:t>
            </a: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profile </a:t>
            </a:r>
            <a:r>
              <a:rPr lang="en-IN" sz="1800" b="1" dirty="0" err="1">
                <a:solidFill>
                  <a:schemeClr val="dk1"/>
                </a:solidFill>
                <a:latin typeface="Calibri"/>
                <a:ea typeface="Calibri"/>
                <a:cs typeface="Calibri"/>
                <a:sym typeface="Calibri"/>
              </a:rPr>
              <a:t>urls</a:t>
            </a:r>
            <a:endParaRPr lang="en-IN" sz="1800" b="1"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Calibri"/>
              <a:buChar char="•"/>
            </a:pP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 </a:t>
            </a:r>
            <a:r>
              <a:rPr lang="en-IN" sz="2000" b="1" i="0" dirty="0">
                <a:solidFill>
                  <a:srgbClr val="0A66C2"/>
                </a:solidFill>
                <a:effectLst/>
                <a:latin typeface="-apple-system"/>
              </a:rPr>
              <a:t>linkedin.com/in/nirupam-gangurde-713943201</a:t>
            </a:r>
            <a:endParaRPr lang="en-IN" sz="2000" b="1"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Calibri"/>
              <a:buChar char="•"/>
            </a:pP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a:t>
            </a:r>
            <a:r>
              <a:rPr lang="en-IN" sz="1800" b="1" dirty="0">
                <a:solidFill>
                  <a:schemeClr val="dk1"/>
                </a:solidFill>
                <a:latin typeface="Calibri"/>
                <a:ea typeface="Calibri"/>
                <a:cs typeface="Calibri"/>
                <a:sym typeface="Calibri"/>
                <a:hlinkClick r:id="rId3"/>
              </a:rPr>
              <a:t>https://github.com/nirupamgangurde</a:t>
            </a:r>
            <a:endParaRPr lang="en-IN" sz="1800" b="1" dirty="0">
              <a:solidFill>
                <a:schemeClr val="dk1"/>
              </a:solidFill>
              <a:latin typeface="Calibri"/>
              <a:ea typeface="Calibri"/>
              <a:cs typeface="Calibri"/>
              <a:sym typeface="Calibri"/>
            </a:endParaRPr>
          </a:p>
          <a:p>
            <a:pPr marR="0" lvl="0" algn="just" rtl="0">
              <a:spcBef>
                <a:spcPts val="0"/>
              </a:spcBef>
              <a:spcAft>
                <a:spcPts val="0"/>
              </a:spcAft>
              <a:buClr>
                <a:schemeClr val="dk1"/>
              </a:buClr>
              <a:buSzPts val="1800"/>
            </a:pP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10849944" cy="633979"/>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FF0000"/>
              </a:buClr>
              <a:buSzPts val="3200"/>
              <a:buFont typeface="Lato Black"/>
              <a:buNone/>
            </a:pPr>
            <a:r>
              <a:rPr lang="en-IN" sz="4400" b="0" i="0" u="none" strike="noStrike" cap="none" dirty="0">
                <a:solidFill>
                  <a:srgbClr val="FF0000"/>
                </a:solidFill>
                <a:latin typeface="Lato Black"/>
                <a:ea typeface="Lato Black"/>
                <a:cs typeface="Lato Black"/>
                <a:sym typeface="Lato Black"/>
              </a:rPr>
              <a:t>About me</a:t>
            </a:r>
            <a:endParaRPr sz="44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ts val="4400"/>
              <a:buFont typeface="Calibri"/>
              <a:buNone/>
            </a:pPr>
            <a:r>
              <a:rPr lang="en-IN" b="1" dirty="0">
                <a:solidFill>
                  <a:srgbClr val="FF0000"/>
                </a:solidFill>
              </a:rPr>
              <a:t>Agenda</a:t>
            </a:r>
            <a:endParaRPr b="1" dirty="0">
              <a:solidFill>
                <a:srgbClr val="FF0000"/>
              </a:solidFill>
            </a:endParaRPr>
          </a:p>
        </p:txBody>
      </p:sp>
      <p:sp>
        <p:nvSpPr>
          <p:cNvPr id="2" name="Text Placeholder 1">
            <a:extLst>
              <a:ext uri="{FF2B5EF4-FFF2-40B4-BE49-F238E27FC236}">
                <a16:creationId xmlns:a16="http://schemas.microsoft.com/office/drawing/2014/main" id="{82CF81D7-4F37-1A91-745B-E4E64C6A5809}"/>
              </a:ext>
            </a:extLst>
          </p:cNvPr>
          <p:cNvSpPr>
            <a:spLocks noGrp="1" noChangeArrowheads="1"/>
          </p:cNvSpPr>
          <p:nvPr>
            <p:ph type="body" idx="1"/>
          </p:nvPr>
        </p:nvSpPr>
        <p:spPr bwMode="auto">
          <a:xfrm>
            <a:off x="1028342" y="1582340"/>
            <a:ext cx="910871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Introduction and Objective </a:t>
            </a:r>
          </a:p>
          <a:p>
            <a:pPr marL="342900" eaLnBrk="0" fontAlgn="base" hangingPunct="0">
              <a:lnSpc>
                <a:spcPct val="150000"/>
              </a:lnSpc>
              <a:spcBef>
                <a:spcPct val="0"/>
              </a:spcBef>
              <a:spcAft>
                <a:spcPct val="0"/>
              </a:spcAft>
              <a:buClrTx/>
              <a:buSzTx/>
            </a:pPr>
            <a:r>
              <a:rPr kumimoji="0" lang="en-US" altLang="en-US" sz="2400" b="0" i="0" u="none" strike="noStrike" cap="none" normalizeH="0" baseline="0" dirty="0">
                <a:ln>
                  <a:noFill/>
                </a:ln>
                <a:solidFill>
                  <a:srgbClr val="FF0000"/>
                </a:solidFill>
                <a:effectLst/>
                <a:latin typeface="Arial" panose="020B0604020202020204" pitchFamily="34" charset="0"/>
              </a:rPr>
              <a:t>Data Summary </a:t>
            </a:r>
          </a:p>
          <a:p>
            <a:pPr marL="342900" eaLnBrk="0" fontAlgn="base" hangingPunct="0">
              <a:lnSpc>
                <a:spcPct val="15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Arial" panose="020B0604020202020204" pitchFamily="34" charset="0"/>
              </a:rPr>
              <a:t>Univariate Analysis </a:t>
            </a:r>
          </a:p>
          <a:p>
            <a:pPr marL="342900" eaLnBrk="0" fontAlgn="base" hangingPunct="0">
              <a:lnSpc>
                <a:spcPct val="150000"/>
              </a:lnSpc>
              <a:spcBef>
                <a:spcPct val="0"/>
              </a:spcBef>
              <a:spcAft>
                <a:spcPct val="0"/>
              </a:spcAft>
              <a:buClrTx/>
              <a:buSzTx/>
            </a:pPr>
            <a:r>
              <a:rPr kumimoji="0" lang="en-US" altLang="en-US" sz="2400" b="0" i="0" u="none" strike="noStrike" cap="none" normalizeH="0" baseline="0" dirty="0">
                <a:ln>
                  <a:noFill/>
                </a:ln>
                <a:solidFill>
                  <a:srgbClr val="FF0000"/>
                </a:solidFill>
                <a:effectLst/>
                <a:latin typeface="Arial" panose="020B0604020202020204" pitchFamily="34" charset="0"/>
              </a:rPr>
              <a:t>Bivariate Analysis </a:t>
            </a:r>
          </a:p>
          <a:p>
            <a:pPr marL="342900" eaLnBrk="0" fontAlgn="base" hangingPunct="0">
              <a:lnSpc>
                <a:spcPct val="150000"/>
              </a:lnSpc>
              <a:spcBef>
                <a:spcPct val="0"/>
              </a:spcBef>
              <a:spcAft>
                <a:spcPct val="0"/>
              </a:spcAft>
              <a:buClrTx/>
              <a:buSzTx/>
            </a:pPr>
            <a:r>
              <a:rPr kumimoji="0" lang="en-US" altLang="en-US" sz="2400" b="0" i="0" u="none" strike="noStrike" cap="none" normalizeH="0" baseline="0" dirty="0">
                <a:ln>
                  <a:noFill/>
                </a:ln>
                <a:solidFill>
                  <a:schemeClr val="tx1"/>
                </a:solidFill>
                <a:effectLst/>
                <a:latin typeface="Arial" panose="020B0604020202020204" pitchFamily="34" charset="0"/>
              </a:rPr>
              <a:t>Key Findings </a:t>
            </a:r>
          </a:p>
          <a:p>
            <a:pPr marL="342900" eaLnBrk="0" fontAlgn="base" hangingPunct="0">
              <a:lnSpc>
                <a:spcPct val="150000"/>
              </a:lnSpc>
              <a:spcBef>
                <a:spcPct val="0"/>
              </a:spcBef>
              <a:spcAft>
                <a:spcPct val="0"/>
              </a:spcAft>
              <a:buClrTx/>
              <a:buSzTx/>
            </a:pPr>
            <a:r>
              <a:rPr kumimoji="0" lang="en-US" altLang="en-US" sz="2400" b="0" i="0" u="none" strike="noStrike" cap="none" normalizeH="0" baseline="0" dirty="0">
                <a:ln>
                  <a:noFill/>
                </a:ln>
                <a:solidFill>
                  <a:srgbClr val="FF0000"/>
                </a:solidFill>
                <a:effectLst/>
                <a:latin typeface="Arial" panose="020B0604020202020204" pitchFamily="34" charset="0"/>
              </a:rPr>
              <a:t>Conclusion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78BA-0272-64C5-A0A4-3B2B3D4F205E}"/>
              </a:ext>
            </a:extLst>
          </p:cNvPr>
          <p:cNvSpPr>
            <a:spLocks noGrp="1"/>
          </p:cNvSpPr>
          <p:nvPr>
            <p:ph type="title"/>
          </p:nvPr>
        </p:nvSpPr>
        <p:spPr/>
        <p:txBody>
          <a:bodyPr/>
          <a:lstStyle/>
          <a:p>
            <a:pPr algn="ctr"/>
            <a:r>
              <a:rPr lang="en-IN" b="1" dirty="0">
                <a:solidFill>
                  <a:srgbClr val="FF0000"/>
                </a:solidFill>
              </a:rPr>
              <a:t>Objective</a:t>
            </a:r>
          </a:p>
        </p:txBody>
      </p:sp>
      <p:sp>
        <p:nvSpPr>
          <p:cNvPr id="3" name="Text Placeholder 2">
            <a:extLst>
              <a:ext uri="{FF2B5EF4-FFF2-40B4-BE49-F238E27FC236}">
                <a16:creationId xmlns:a16="http://schemas.microsoft.com/office/drawing/2014/main" id="{E3E0ACF2-8210-6A8B-8792-440CAD49FC13}"/>
              </a:ext>
            </a:extLst>
          </p:cNvPr>
          <p:cNvSpPr>
            <a:spLocks noGrp="1"/>
          </p:cNvSpPr>
          <p:nvPr>
            <p:ph type="body" idx="1"/>
          </p:nvPr>
        </p:nvSpPr>
        <p:spPr>
          <a:xfrm>
            <a:off x="838200" y="2103437"/>
            <a:ext cx="10515600" cy="1603375"/>
          </a:xfrm>
        </p:spPr>
        <p:txBody>
          <a:bodyPr>
            <a:normAutofit fontScale="92500" lnSpcReduction="20000"/>
          </a:bodyPr>
          <a:lstStyle/>
          <a:p>
            <a:pPr marL="114300" indent="0" algn="just">
              <a:lnSpc>
                <a:spcPct val="150000"/>
              </a:lnSpc>
              <a:buNone/>
            </a:pPr>
            <a:r>
              <a:rPr lang="en-US" sz="2400" dirty="0"/>
              <a:t>The primary goal of this analysis is to uncover hidden trends and patterns in salary distribution across various job-related and personal attributes. We'll also delve into testing specific claims about starting salaries for fresh graduates.</a:t>
            </a:r>
            <a:endParaRPr lang="en-IN" sz="2400" dirty="0"/>
          </a:p>
        </p:txBody>
      </p:sp>
    </p:spTree>
    <p:extLst>
      <p:ext uri="{BB962C8B-B14F-4D97-AF65-F5344CB8AC3E}">
        <p14:creationId xmlns:p14="http://schemas.microsoft.com/office/powerpoint/2010/main" val="2232335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515F-1424-742A-82BA-E0B07BE5A089}"/>
              </a:ext>
            </a:extLst>
          </p:cNvPr>
          <p:cNvSpPr>
            <a:spLocks noGrp="1"/>
          </p:cNvSpPr>
          <p:nvPr>
            <p:ph type="title"/>
          </p:nvPr>
        </p:nvSpPr>
        <p:spPr/>
        <p:txBody>
          <a:bodyPr/>
          <a:lstStyle/>
          <a:p>
            <a:pPr algn="ctr"/>
            <a:r>
              <a:rPr lang="en-IN" b="1" dirty="0">
                <a:solidFill>
                  <a:srgbClr val="FF0000"/>
                </a:solidFill>
              </a:rPr>
              <a:t>Data Summary</a:t>
            </a:r>
          </a:p>
        </p:txBody>
      </p:sp>
      <p:sp>
        <p:nvSpPr>
          <p:cNvPr id="3" name="Text Placeholder 2">
            <a:extLst>
              <a:ext uri="{FF2B5EF4-FFF2-40B4-BE49-F238E27FC236}">
                <a16:creationId xmlns:a16="http://schemas.microsoft.com/office/drawing/2014/main" id="{3A3B1169-3493-B5B5-F8D9-4C3B97162A91}"/>
              </a:ext>
            </a:extLst>
          </p:cNvPr>
          <p:cNvSpPr>
            <a:spLocks noGrp="1"/>
          </p:cNvSpPr>
          <p:nvPr>
            <p:ph type="body" idx="1"/>
          </p:nvPr>
        </p:nvSpPr>
        <p:spPr>
          <a:xfrm>
            <a:off x="838200" y="1825625"/>
            <a:ext cx="10515600" cy="4667250"/>
          </a:xfrm>
        </p:spPr>
        <p:txBody>
          <a:bodyPr>
            <a:noAutofit/>
          </a:bodyPr>
          <a:lstStyle/>
          <a:p>
            <a:pPr marL="114300" indent="0" algn="just">
              <a:buNone/>
            </a:pPr>
            <a:r>
              <a:rPr lang="en-US" sz="2400" dirty="0"/>
              <a:t>Our dataset comprises </a:t>
            </a:r>
            <a:r>
              <a:rPr lang="en-US" sz="2400" dirty="0">
                <a:solidFill>
                  <a:srgbClr val="FF0000"/>
                </a:solidFill>
              </a:rPr>
              <a:t>3,998</a:t>
            </a:r>
            <a:r>
              <a:rPr lang="en-US" sz="2400" dirty="0"/>
              <a:t> records and </a:t>
            </a:r>
            <a:r>
              <a:rPr lang="en-US" sz="2400" dirty="0">
                <a:solidFill>
                  <a:srgbClr val="FF0000"/>
                </a:solidFill>
              </a:rPr>
              <a:t>39</a:t>
            </a:r>
            <a:r>
              <a:rPr lang="en-US" sz="2400" dirty="0"/>
              <a:t> columns. Key columns include:</a:t>
            </a:r>
          </a:p>
          <a:p>
            <a:pPr algn="just">
              <a:buFont typeface="Arial" panose="020B0604020202020204" pitchFamily="34" charset="0"/>
              <a:buChar char="•"/>
            </a:pPr>
            <a:r>
              <a:rPr lang="en-US" sz="2400" dirty="0"/>
              <a:t>ID</a:t>
            </a:r>
          </a:p>
          <a:p>
            <a:pPr algn="just">
              <a:buFont typeface="Arial" panose="020B0604020202020204" pitchFamily="34" charset="0"/>
              <a:buChar char="•"/>
            </a:pPr>
            <a:r>
              <a:rPr lang="en-US" sz="2400" dirty="0"/>
              <a:t>Salary</a:t>
            </a:r>
          </a:p>
          <a:p>
            <a:pPr algn="just">
              <a:buFont typeface="Arial" panose="020B0604020202020204" pitchFamily="34" charset="0"/>
              <a:buChar char="•"/>
            </a:pPr>
            <a:r>
              <a:rPr lang="en-US" sz="2400" dirty="0"/>
              <a:t>Designation</a:t>
            </a:r>
          </a:p>
          <a:p>
            <a:pPr algn="just">
              <a:buFont typeface="Arial" panose="020B0604020202020204" pitchFamily="34" charset="0"/>
              <a:buChar char="•"/>
            </a:pPr>
            <a:r>
              <a:rPr lang="en-US" sz="2400" dirty="0"/>
              <a:t>Gender</a:t>
            </a:r>
          </a:p>
          <a:p>
            <a:pPr algn="just">
              <a:buFont typeface="Arial" panose="020B0604020202020204" pitchFamily="34" charset="0"/>
              <a:buChar char="•"/>
            </a:pPr>
            <a:r>
              <a:rPr lang="en-US" sz="2400" dirty="0" err="1"/>
              <a:t>JobCity</a:t>
            </a:r>
            <a:endParaRPr lang="en-US" sz="2400" dirty="0"/>
          </a:p>
          <a:p>
            <a:pPr algn="just">
              <a:buFont typeface="Arial" panose="020B0604020202020204" pitchFamily="34" charset="0"/>
              <a:buChar char="•"/>
            </a:pPr>
            <a:r>
              <a:rPr lang="en-US" sz="2400" dirty="0"/>
              <a:t>Percentages (10th, 12th)</a:t>
            </a:r>
          </a:p>
          <a:p>
            <a:pPr algn="just">
              <a:buFont typeface="Arial" panose="020B0604020202020204" pitchFamily="34" charset="0"/>
              <a:buChar char="•"/>
            </a:pPr>
            <a:r>
              <a:rPr lang="en-US" sz="2400" dirty="0"/>
              <a:t>Specializations</a:t>
            </a:r>
          </a:p>
          <a:p>
            <a:pPr marL="114300" indent="0" algn="just">
              <a:buNone/>
            </a:pPr>
            <a:r>
              <a:rPr lang="en-US" sz="2400" dirty="0"/>
              <a:t>We'll focus on analyzing salary distribution, gender preferences, and the relationship between specializations and salary.</a:t>
            </a:r>
          </a:p>
          <a:p>
            <a:pPr algn="just"/>
            <a:endParaRPr lang="en-IN" sz="2400" dirty="0"/>
          </a:p>
        </p:txBody>
      </p:sp>
    </p:spTree>
    <p:extLst>
      <p:ext uri="{BB962C8B-B14F-4D97-AF65-F5344CB8AC3E}">
        <p14:creationId xmlns:p14="http://schemas.microsoft.com/office/powerpoint/2010/main" val="4100559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6C964E-B3B8-6423-8113-934AD40B8BBF}"/>
              </a:ext>
            </a:extLst>
          </p:cNvPr>
          <p:cNvSpPr>
            <a:spLocks noGrp="1"/>
          </p:cNvSpPr>
          <p:nvPr>
            <p:ph type="body" idx="1"/>
          </p:nvPr>
        </p:nvSpPr>
        <p:spPr>
          <a:xfrm>
            <a:off x="838200" y="403122"/>
            <a:ext cx="10515600" cy="6086167"/>
          </a:xfrm>
        </p:spPr>
        <p:txBody>
          <a:bodyPr>
            <a:normAutofit/>
          </a:bodyPr>
          <a:lstStyle/>
          <a:p>
            <a:pPr marL="114300" indent="0" algn="just">
              <a:lnSpc>
                <a:spcPct val="150000"/>
              </a:lnSpc>
              <a:buNone/>
            </a:pPr>
            <a:r>
              <a:rPr lang="en-US" sz="2400" b="1" dirty="0">
                <a:solidFill>
                  <a:srgbClr val="FF0000"/>
                </a:solidFill>
              </a:rPr>
              <a:t>Univariate Analysis :</a:t>
            </a:r>
            <a:endParaRPr lang="en-US" sz="2400" dirty="0">
              <a:solidFill>
                <a:srgbClr val="FF0000"/>
              </a:solidFill>
            </a:endParaRPr>
          </a:p>
          <a:p>
            <a:pPr marL="114300" indent="0" algn="just">
              <a:lnSpc>
                <a:spcPct val="150000"/>
              </a:lnSpc>
              <a:buNone/>
            </a:pPr>
            <a:r>
              <a:rPr lang="en-US" sz="2400" dirty="0"/>
              <a:t>To visualize the distribution of numerical columns like Salary and 10th percentage, we used histograms. Boxplots helped us identify any outliers in the Salary data. </a:t>
            </a:r>
            <a:r>
              <a:rPr lang="en-US" sz="2400" dirty="0" err="1"/>
              <a:t>Countplots</a:t>
            </a:r>
            <a:r>
              <a:rPr lang="en-US" sz="2400" dirty="0"/>
              <a:t> provided insights into the distribution of Gender and </a:t>
            </a:r>
            <a:r>
              <a:rPr lang="en-US" sz="2400" dirty="0" err="1"/>
              <a:t>JobCity</a:t>
            </a:r>
            <a:r>
              <a:rPr lang="en-US" sz="2400" dirty="0"/>
              <a:t>.</a:t>
            </a:r>
          </a:p>
          <a:p>
            <a:pPr marL="114300" indent="0" algn="just">
              <a:lnSpc>
                <a:spcPct val="150000"/>
              </a:lnSpc>
              <a:buNone/>
            </a:pPr>
            <a:r>
              <a:rPr lang="en-US" sz="2400" b="1" dirty="0">
                <a:solidFill>
                  <a:srgbClr val="FF0000"/>
                </a:solidFill>
              </a:rPr>
              <a:t>Bivariate Analysis :</a:t>
            </a:r>
            <a:endParaRPr lang="en-US" sz="2400" dirty="0">
              <a:solidFill>
                <a:srgbClr val="FF0000"/>
              </a:solidFill>
            </a:endParaRPr>
          </a:p>
          <a:p>
            <a:pPr marL="114300" indent="0" algn="just">
              <a:lnSpc>
                <a:spcPct val="150000"/>
              </a:lnSpc>
              <a:buNone/>
            </a:pPr>
            <a:r>
              <a:rPr lang="en-US" sz="2400" dirty="0"/>
              <a:t>Scatter plots were employed to explore the relationships between Salary and other numerical columns. Boxplots were used to compare salary distributions across Gender and Designation. Stacked bar plots revealed interesting trends in gender preferences for different specializations.</a:t>
            </a:r>
          </a:p>
          <a:p>
            <a:pPr algn="just"/>
            <a:endParaRPr lang="en-IN" dirty="0"/>
          </a:p>
        </p:txBody>
      </p:sp>
    </p:spTree>
    <p:extLst>
      <p:ext uri="{BB962C8B-B14F-4D97-AF65-F5344CB8AC3E}">
        <p14:creationId xmlns:p14="http://schemas.microsoft.com/office/powerpoint/2010/main" val="4047234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F9A41-C508-32C7-9D55-FD86A4ECA219}"/>
              </a:ext>
            </a:extLst>
          </p:cNvPr>
          <p:cNvSpPr>
            <a:spLocks noGrp="1"/>
          </p:cNvSpPr>
          <p:nvPr>
            <p:ph type="title"/>
          </p:nvPr>
        </p:nvSpPr>
        <p:spPr/>
        <p:txBody>
          <a:bodyPr/>
          <a:lstStyle/>
          <a:p>
            <a:pPr algn="ctr"/>
            <a:r>
              <a:rPr lang="en-US" b="1" dirty="0">
                <a:solidFill>
                  <a:srgbClr val="FF0000"/>
                </a:solidFill>
              </a:rPr>
              <a:t>Key Findings</a:t>
            </a:r>
            <a:endParaRPr lang="en-IN" dirty="0">
              <a:solidFill>
                <a:srgbClr val="FF0000"/>
              </a:solidFill>
            </a:endParaRPr>
          </a:p>
        </p:txBody>
      </p:sp>
      <p:sp>
        <p:nvSpPr>
          <p:cNvPr id="3" name="Text Placeholder 2">
            <a:extLst>
              <a:ext uri="{FF2B5EF4-FFF2-40B4-BE49-F238E27FC236}">
                <a16:creationId xmlns:a16="http://schemas.microsoft.com/office/drawing/2014/main" id="{B807EC2D-4C1F-3661-44A6-207550FB1661}"/>
              </a:ext>
            </a:extLst>
          </p:cNvPr>
          <p:cNvSpPr>
            <a:spLocks noGrp="1"/>
          </p:cNvSpPr>
          <p:nvPr>
            <p:ph type="body" idx="1"/>
          </p:nvPr>
        </p:nvSpPr>
        <p:spPr/>
        <p:txBody>
          <a:bodyPr>
            <a:normAutofit/>
          </a:bodyPr>
          <a:lstStyle/>
          <a:p>
            <a:pPr algn="just">
              <a:lnSpc>
                <a:spcPct val="150000"/>
              </a:lnSpc>
              <a:buFont typeface="Arial" panose="020B0604020202020204" pitchFamily="34" charset="0"/>
              <a:buChar char="•"/>
            </a:pPr>
            <a:r>
              <a:rPr lang="en-US" sz="2400" b="1" dirty="0"/>
              <a:t>Salary Distribution:</a:t>
            </a:r>
            <a:r>
              <a:rPr lang="en-US" sz="2400" dirty="0"/>
              <a:t> Salaries vary significantly across different designations.</a:t>
            </a:r>
          </a:p>
          <a:p>
            <a:pPr algn="just">
              <a:lnSpc>
                <a:spcPct val="150000"/>
              </a:lnSpc>
              <a:buFont typeface="Arial" panose="020B0604020202020204" pitchFamily="34" charset="0"/>
              <a:buChar char="•"/>
            </a:pPr>
            <a:r>
              <a:rPr lang="en-US" sz="2400" b="1" dirty="0"/>
              <a:t>Gender Preferences:</a:t>
            </a:r>
            <a:r>
              <a:rPr lang="en-US" sz="2400" dirty="0"/>
              <a:t> Gender plays a role in specialization choices.</a:t>
            </a:r>
          </a:p>
          <a:p>
            <a:pPr algn="just">
              <a:lnSpc>
                <a:spcPct val="150000"/>
              </a:lnSpc>
              <a:buFont typeface="Arial" panose="020B0604020202020204" pitchFamily="34" charset="0"/>
              <a:buChar char="•"/>
            </a:pPr>
            <a:r>
              <a:rPr lang="en-US" sz="2400" b="1" dirty="0"/>
              <a:t>Fresh Graduate Salaries:</a:t>
            </a:r>
            <a:r>
              <a:rPr lang="en-US" sz="2400" dirty="0"/>
              <a:t> The claim regarding fresh graduate salaries is largely supported by our findings, particularly for specific roles like Software Engineer and Associate Engineer.</a:t>
            </a:r>
          </a:p>
          <a:p>
            <a:pPr algn="just">
              <a:lnSpc>
                <a:spcPct val="150000"/>
              </a:lnSpc>
            </a:pPr>
            <a:endParaRPr lang="en-IN" sz="2400" dirty="0"/>
          </a:p>
        </p:txBody>
      </p:sp>
    </p:spTree>
    <p:extLst>
      <p:ext uri="{BB962C8B-B14F-4D97-AF65-F5344CB8AC3E}">
        <p14:creationId xmlns:p14="http://schemas.microsoft.com/office/powerpoint/2010/main" val="173557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ECDE-DEFE-A642-A6F2-2BA444435571}"/>
              </a:ext>
            </a:extLst>
          </p:cNvPr>
          <p:cNvSpPr>
            <a:spLocks noGrp="1"/>
          </p:cNvSpPr>
          <p:nvPr>
            <p:ph type="title"/>
          </p:nvPr>
        </p:nvSpPr>
        <p:spPr/>
        <p:txBody>
          <a:bodyPr/>
          <a:lstStyle/>
          <a:p>
            <a:pPr algn="ctr"/>
            <a:r>
              <a:rPr lang="en-IN" b="1" dirty="0">
                <a:solidFill>
                  <a:srgbClr val="FF0000"/>
                </a:solidFill>
              </a:rPr>
              <a:t>Conclusion</a:t>
            </a:r>
          </a:p>
        </p:txBody>
      </p:sp>
      <p:sp>
        <p:nvSpPr>
          <p:cNvPr id="3" name="Text Placeholder 2">
            <a:extLst>
              <a:ext uri="{FF2B5EF4-FFF2-40B4-BE49-F238E27FC236}">
                <a16:creationId xmlns:a16="http://schemas.microsoft.com/office/drawing/2014/main" id="{DBA4AA25-EF29-C333-C993-66A19631E611}"/>
              </a:ext>
            </a:extLst>
          </p:cNvPr>
          <p:cNvSpPr>
            <a:spLocks noGrp="1"/>
          </p:cNvSpPr>
          <p:nvPr>
            <p:ph type="body" idx="1"/>
          </p:nvPr>
        </p:nvSpPr>
        <p:spPr/>
        <p:txBody>
          <a:bodyPr>
            <a:normAutofit/>
          </a:bodyPr>
          <a:lstStyle/>
          <a:p>
            <a:pPr marL="114300" indent="0" algn="just">
              <a:lnSpc>
                <a:spcPct val="150000"/>
              </a:lnSpc>
              <a:buNone/>
            </a:pPr>
            <a:r>
              <a:rPr lang="en-US" sz="2400" dirty="0"/>
              <a:t>This analysis has provided valuable insights into salary distribution, gender preferences, and the accuracy of claims about fresh graduate salaries. The findings can inform future research and decision-making in the field of human resources and compensation.</a:t>
            </a:r>
            <a:endParaRPr lang="en-IN" sz="2400" dirty="0"/>
          </a:p>
        </p:txBody>
      </p:sp>
    </p:spTree>
    <p:extLst>
      <p:ext uri="{BB962C8B-B14F-4D97-AF65-F5344CB8AC3E}">
        <p14:creationId xmlns:p14="http://schemas.microsoft.com/office/powerpoint/2010/main" val="974249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407</Words>
  <Application>Microsoft Office PowerPoint</Application>
  <PresentationFormat>Widescreen</PresentationFormat>
  <Paragraphs>42</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Lato Black</vt:lpstr>
      <vt:lpstr>Libre Baskerville</vt:lpstr>
      <vt:lpstr>Google Sans</vt:lpstr>
      <vt:lpstr>-apple-system</vt:lpstr>
      <vt:lpstr>Office Theme</vt:lpstr>
      <vt:lpstr>PowerPoint Presentation</vt:lpstr>
      <vt:lpstr>PowerPoint Presentation</vt:lpstr>
      <vt:lpstr>Agenda</vt:lpstr>
      <vt:lpstr>Objective</vt:lpstr>
      <vt:lpstr>Data Summary</vt:lpstr>
      <vt:lpstr>PowerPoint Presentation</vt:lpstr>
      <vt:lpstr>Key Findings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Nirupam Gangurde</cp:lastModifiedBy>
  <cp:revision>3</cp:revision>
  <dcterms:created xsi:type="dcterms:W3CDTF">2021-02-16T05:19:01Z</dcterms:created>
  <dcterms:modified xsi:type="dcterms:W3CDTF">2024-10-14T04:06:04Z</dcterms:modified>
</cp:coreProperties>
</file>