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8"/>
  </p:notesMasterIdLst>
  <p:handoutMasterIdLst>
    <p:handoutMasterId r:id="rId19"/>
  </p:handoutMasterIdLst>
  <p:sldIdLst>
    <p:sldId id="270" r:id="rId3"/>
    <p:sldId id="280" r:id="rId4"/>
    <p:sldId id="281" r:id="rId5"/>
    <p:sldId id="283" r:id="rId6"/>
    <p:sldId id="285" r:id="rId7"/>
    <p:sldId id="271" r:id="rId8"/>
    <p:sldId id="284" r:id="rId9"/>
    <p:sldId id="272" r:id="rId10"/>
    <p:sldId id="273" r:id="rId11"/>
    <p:sldId id="287" r:id="rId12"/>
    <p:sldId id="274" r:id="rId13"/>
    <p:sldId id="286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61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669926"/>
            <a:ext cx="7772400" cy="2696729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/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/>
            </a:r>
            <a:br>
              <a:rPr lang="en-US" dirty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/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Extra </a:t>
            </a:r>
            <a:r>
              <a:rPr lang="en-US" dirty="0"/>
              <a:t>Professional course:</a:t>
            </a:r>
            <a:r>
              <a:rPr lang="en-US" dirty="0" smtClean="0">
                <a:ea typeface="+mj-ea"/>
                <a:cs typeface="+mj-cs"/>
              </a:rPr>
              <a:t> </a:t>
            </a:r>
            <a:r>
              <a:rPr lang="en-US" dirty="0" smtClean="0">
                <a:ea typeface="+mj-ea"/>
                <a:cs typeface="+mj-cs"/>
              </a:rPr>
              <a:t>.NET framework</a:t>
            </a:r>
            <a:br>
              <a:rPr lang="en-US" dirty="0" smtClean="0">
                <a:ea typeface="+mj-ea"/>
                <a:cs typeface="+mj-cs"/>
              </a:rPr>
            </a:b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5364" y="3810000"/>
            <a:ext cx="5254625" cy="1320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  <a:ea typeface="+mn-ea"/>
                <a:cs typeface="+mn-cs"/>
              </a:rPr>
              <a:t>Presented </a:t>
            </a:r>
            <a:r>
              <a:rPr lang="en-US" b="1" dirty="0" err="1" smtClean="0">
                <a:solidFill>
                  <a:schemeClr val="tx1"/>
                </a:solidFill>
                <a:ea typeface="+mn-ea"/>
                <a:cs typeface="+mn-cs"/>
              </a:rPr>
              <a:t>by:Er</a:t>
            </a:r>
            <a:r>
              <a:rPr lang="en-US" b="1" dirty="0" smtClean="0">
                <a:solidFill>
                  <a:schemeClr val="tx1"/>
                </a:solidFill>
                <a:ea typeface="+mn-ea"/>
                <a:cs typeface="+mn-cs"/>
              </a:rPr>
              <a:t>. Sudan  Prajapati</a:t>
            </a:r>
            <a:endParaRPr lang="en-US" b="1" dirty="0" smtClean="0">
              <a:solidFill>
                <a:schemeClr val="tx1"/>
              </a:solidFill>
              <a:ea typeface="+mn-ea"/>
              <a:cs typeface="+mn-cs"/>
            </a:endParaRPr>
          </a:p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  <a:ea typeface="+mn-ea"/>
                <a:cs typeface="+mn-cs"/>
              </a:rPr>
              <a:t>Sr. </a:t>
            </a:r>
            <a:r>
              <a:rPr lang="en-US" b="1" dirty="0" smtClean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dirty="0" smtClean="0">
                <a:solidFill>
                  <a:schemeClr val="tx1"/>
                </a:solidFill>
                <a:ea typeface="+mn-ea"/>
                <a:cs typeface="+mn-cs"/>
              </a:rPr>
              <a:t>Developer</a:t>
            </a:r>
          </a:p>
          <a:p>
            <a:pPr>
              <a:defRPr/>
            </a:pPr>
            <a:r>
              <a:rPr lang="en-US" b="1" dirty="0" err="1" smtClean="0">
                <a:solidFill>
                  <a:schemeClr val="tx1"/>
                </a:solidFill>
                <a:ea typeface="+mn-ea"/>
                <a:cs typeface="+mn-cs"/>
              </a:rPr>
              <a:t>Codelio</a:t>
            </a:r>
            <a:r>
              <a:rPr lang="en-US" b="1" dirty="0" smtClean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dirty="0" smtClean="0">
                <a:solidFill>
                  <a:schemeClr val="tx1"/>
                </a:solidFill>
                <a:ea typeface="+mn-ea"/>
                <a:cs typeface="+mn-cs"/>
              </a:rPr>
              <a:t>Pvt. </a:t>
            </a:r>
            <a:r>
              <a:rPr lang="en-US" b="1" dirty="0" smtClean="0">
                <a:solidFill>
                  <a:schemeClr val="tx1"/>
                </a:solidFill>
                <a:ea typeface="+mn-ea"/>
                <a:cs typeface="+mn-cs"/>
              </a:rPr>
              <a:t>Ltd.</a:t>
            </a:r>
          </a:p>
        </p:txBody>
      </p:sp>
    </p:spTree>
    <p:extLst>
      <p:ext uri="{BB962C8B-B14F-4D97-AF65-F5344CB8AC3E}">
        <p14:creationId xmlns:p14="http://schemas.microsoft.com/office/powerpoint/2010/main" val="309288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62100" y="1825624"/>
            <a:ext cx="9791700" cy="5032375"/>
          </a:xfrm>
        </p:spPr>
        <p:txBody>
          <a:bodyPr/>
          <a:lstStyle/>
          <a:p>
            <a:r>
              <a:rPr lang="en-US" dirty="0" smtClean="0"/>
              <a:t>Important component of  .NET</a:t>
            </a:r>
          </a:p>
          <a:p>
            <a:r>
              <a:rPr lang="en-US" dirty="0" smtClean="0"/>
              <a:t>Known as Runtime.</a:t>
            </a:r>
          </a:p>
          <a:p>
            <a:r>
              <a:rPr lang="en-US" dirty="0" smtClean="0"/>
              <a:t>Provides functionality such as memory management., exception handling ,debugging ,security , thread execution, verification and compilation.</a:t>
            </a:r>
          </a:p>
          <a:p>
            <a:r>
              <a:rPr lang="en-US" dirty="0" smtClean="0"/>
              <a:t>Can host  a variety of languages and ensures </a:t>
            </a:r>
            <a:r>
              <a:rPr lang="en-US" dirty="0" err="1" smtClean="0"/>
              <a:t>interportability</a:t>
            </a:r>
            <a:r>
              <a:rPr lang="en-US" dirty="0" smtClean="0"/>
              <a:t> between their code.</a:t>
            </a:r>
          </a:p>
          <a:p>
            <a:r>
              <a:rPr lang="en-US" dirty="0" smtClean="0"/>
              <a:t>Automatic memory management  resolves the issues of memory  leaks and invalid memory references.</a:t>
            </a:r>
          </a:p>
          <a:p>
            <a:r>
              <a:rPr lang="en-US" dirty="0" smtClean="0"/>
              <a:t>Runtime imposes a  code access security (CAS) on the code of  and application.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Language Runtime(CLR)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75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 learn .NET 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Strong Object-oriented design/programming.</a:t>
            </a:r>
          </a:p>
          <a:p>
            <a:pPr eaLnBrk="1" hangingPunct="1"/>
            <a:r>
              <a:rPr lang="en-US" altLang="en-US" smtClean="0"/>
              <a:t>Productivity.</a:t>
            </a:r>
          </a:p>
          <a:p>
            <a:pPr eaLnBrk="1" hangingPunct="1"/>
            <a:r>
              <a:rPr lang="en-US" altLang="en-US" smtClean="0"/>
              <a:t>Current market scope.</a:t>
            </a:r>
          </a:p>
        </p:txBody>
      </p:sp>
    </p:spTree>
    <p:extLst>
      <p:ext uri="{BB962C8B-B14F-4D97-AF65-F5344CB8AC3E}">
        <p14:creationId xmlns:p14="http://schemas.microsoft.com/office/powerpoint/2010/main" val="411166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Consistent programing model.</a:t>
            </a:r>
          </a:p>
          <a:p>
            <a:r>
              <a:rPr lang="en-US" dirty="0" smtClean="0"/>
              <a:t>Cross platform  support.</a:t>
            </a:r>
          </a:p>
          <a:p>
            <a:r>
              <a:rPr lang="en-US" dirty="0" smtClean="0"/>
              <a:t>Language </a:t>
            </a:r>
            <a:r>
              <a:rPr lang="en-US" dirty="0" err="1" smtClean="0"/>
              <a:t>interportability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Automatic Management of resources.</a:t>
            </a:r>
          </a:p>
          <a:p>
            <a:r>
              <a:rPr lang="en-US" dirty="0" smtClean="0"/>
              <a:t>Ease of </a:t>
            </a:r>
            <a:r>
              <a:rPr lang="en-US" dirty="0" err="1" smtClean="0"/>
              <a:t>deployement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.NET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62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C# language: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Strongly typed language.</a:t>
            </a:r>
          </a:p>
          <a:p>
            <a:pPr eaLnBrk="1" hangingPunct="1"/>
            <a:r>
              <a:rPr lang="en-US" altLang="en-US" smtClean="0"/>
              <a:t>Data Types:</a:t>
            </a:r>
          </a:p>
          <a:p>
            <a:pPr lvl="1" eaLnBrk="1" hangingPunct="1"/>
            <a:r>
              <a:rPr lang="en-US" altLang="en-US" smtClean="0"/>
              <a:t>bool : true/false</a:t>
            </a:r>
          </a:p>
          <a:p>
            <a:pPr lvl="1" eaLnBrk="1" hangingPunct="1"/>
            <a:r>
              <a:rPr lang="en-US" altLang="en-US" smtClean="0"/>
              <a:t>int : signed/unsigned</a:t>
            </a:r>
          </a:p>
          <a:p>
            <a:pPr lvl="1" eaLnBrk="1" hangingPunct="1"/>
            <a:r>
              <a:rPr lang="en-US" altLang="en-US" smtClean="0"/>
              <a:t>string : storing text, number of chars</a:t>
            </a:r>
          </a:p>
          <a:p>
            <a:pPr lvl="1" eaLnBrk="1" hangingPunct="1"/>
            <a:r>
              <a:rPr lang="en-US" altLang="en-US" smtClean="0"/>
              <a:t>char : single character </a:t>
            </a:r>
          </a:p>
          <a:p>
            <a:pPr lvl="1" eaLnBrk="1" hangingPunct="1"/>
            <a:r>
              <a:rPr lang="en-US" altLang="en-US" smtClean="0"/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201695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C# language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Variable declaration: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 err="1" smtClean="0">
                <a:ea typeface="ＭＳ Ｐゴシック" charset="0"/>
              </a:rPr>
              <a:t>int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 err="1" smtClean="0">
                <a:ea typeface="ＭＳ Ｐゴシック" charset="0"/>
              </a:rPr>
              <a:t>myInt</a:t>
            </a:r>
            <a:r>
              <a:rPr lang="en-US" dirty="0" smtClean="0">
                <a:ea typeface="ＭＳ Ｐゴシック" charset="0"/>
              </a:rPr>
              <a:t>;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 err="1">
                <a:ea typeface="ＭＳ Ｐゴシック" charset="0"/>
              </a:rPr>
              <a:t>i</a:t>
            </a:r>
            <a:r>
              <a:rPr lang="en-US" dirty="0" err="1" smtClean="0">
                <a:ea typeface="ＭＳ Ｐゴシック" charset="0"/>
              </a:rPr>
              <a:t>nt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 err="1" smtClean="0">
                <a:ea typeface="ＭＳ Ｐゴシック" charset="0"/>
              </a:rPr>
              <a:t>myInt</a:t>
            </a:r>
            <a:r>
              <a:rPr lang="en-US" dirty="0" smtClean="0">
                <a:ea typeface="ＭＳ Ｐゴシック" charset="0"/>
              </a:rPr>
              <a:t> = 5;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 err="1" smtClean="0">
                <a:ea typeface="ＭＳ Ｐゴシック" charset="0"/>
              </a:rPr>
              <a:t>SomeClass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 err="1" smtClean="0">
                <a:ea typeface="ＭＳ Ｐゴシック" charset="0"/>
              </a:rPr>
              <a:t>myclassObj</a:t>
            </a:r>
            <a:r>
              <a:rPr lang="en-US" dirty="0" smtClean="0">
                <a:ea typeface="ＭＳ Ｐゴシック" charset="0"/>
              </a:rPr>
              <a:t> = new </a:t>
            </a:r>
            <a:r>
              <a:rPr lang="en-US" dirty="0" err="1" smtClean="0">
                <a:ea typeface="ＭＳ Ｐゴシック" charset="0"/>
              </a:rPr>
              <a:t>SomeClass</a:t>
            </a:r>
            <a:r>
              <a:rPr lang="en-US" dirty="0" smtClean="0">
                <a:ea typeface="ＭＳ Ｐゴシック" charset="0"/>
              </a:rPr>
              <a:t>();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If statement: if { //.. }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Switch statement: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sz="2000" dirty="0">
                <a:ea typeface="ＭＳ Ｐゴシック" charset="0"/>
              </a:rPr>
              <a:t>switch(</a:t>
            </a:r>
            <a:r>
              <a:rPr lang="en-US" sz="2000" dirty="0" err="1">
                <a:ea typeface="ＭＳ Ｐゴシック" charset="0"/>
              </a:rPr>
              <a:t>var</a:t>
            </a:r>
            <a:r>
              <a:rPr lang="en-US" sz="2000" dirty="0">
                <a:ea typeface="ＭＳ Ｐゴシック" charset="0"/>
              </a:rPr>
              <a:t>) { </a:t>
            </a:r>
          </a:p>
          <a:p>
            <a:pPr marL="457200" lvl="1" indent="0">
              <a:buNone/>
              <a:defRPr/>
            </a:pPr>
            <a:r>
              <a:rPr lang="en-US" sz="2000" dirty="0">
                <a:ea typeface="ＭＳ Ｐゴシック" charset="0"/>
              </a:rPr>
              <a:t>	case 0: { //.. Break;}</a:t>
            </a:r>
          </a:p>
          <a:p>
            <a:pPr marL="457200" lvl="1" indent="0">
              <a:buNone/>
              <a:defRPr/>
            </a:pPr>
            <a:r>
              <a:rPr lang="en-US" sz="2000" dirty="0">
                <a:ea typeface="ＭＳ Ｐゴシック" charset="0"/>
              </a:rPr>
              <a:t>}</a:t>
            </a:r>
          </a:p>
          <a:p>
            <a:pPr marL="457200" lvl="1" indent="0">
              <a:buNone/>
              <a:defRPr/>
            </a:pPr>
            <a:endParaRPr lang="en-US" sz="20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26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C# language (contd.)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Loops:</a:t>
            </a:r>
          </a:p>
          <a:p>
            <a:pPr lvl="1" eaLnBrk="1" hangingPunct="1"/>
            <a:r>
              <a:rPr lang="en-US" altLang="en-US" sz="2000"/>
              <a:t>while</a:t>
            </a:r>
          </a:p>
          <a:p>
            <a:pPr lvl="1" eaLnBrk="1" hangingPunct="1"/>
            <a:r>
              <a:rPr lang="en-US" altLang="en-US" sz="2000"/>
              <a:t>do while</a:t>
            </a:r>
          </a:p>
          <a:p>
            <a:pPr lvl="1" eaLnBrk="1" hangingPunct="1"/>
            <a:r>
              <a:rPr lang="en-US" altLang="en-US" sz="2000"/>
              <a:t>for</a:t>
            </a:r>
          </a:p>
          <a:p>
            <a:pPr lvl="1" eaLnBrk="1" hangingPunct="1"/>
            <a:r>
              <a:rPr lang="en-US" altLang="en-US" sz="2000"/>
              <a:t>foreach:</a:t>
            </a:r>
          </a:p>
          <a:p>
            <a:pPr lvl="2" eaLnBrk="1" hangingPunct="1"/>
            <a:r>
              <a:rPr lang="en-US" altLang="en-US"/>
              <a:t>foreach(char c in strObj) { //.. }</a:t>
            </a:r>
          </a:p>
          <a:p>
            <a:pPr eaLnBrk="1" hangingPunct="1"/>
            <a:r>
              <a:rPr lang="en-US" altLang="en-US" smtClean="0"/>
              <a:t>Arrays:</a:t>
            </a:r>
          </a:p>
          <a:p>
            <a:pPr lvl="1" eaLnBrk="1" hangingPunct="1"/>
            <a:r>
              <a:rPr lang="en-US" altLang="en-US" sz="2000"/>
              <a:t>Int[] intArray = new int[100];</a:t>
            </a:r>
          </a:p>
          <a:p>
            <a:pPr lvl="1" eaLnBrk="1" hangingPunct="1"/>
            <a:r>
              <a:rPr lang="en-US" altLang="en-US" sz="2000"/>
              <a:t>String[] strArray = new string[10];</a:t>
            </a:r>
          </a:p>
          <a:p>
            <a:pPr lvl="1" eaLnBrk="1" hangingPunct="1"/>
            <a:r>
              <a:rPr lang="en-US" altLang="en-US" sz="2000"/>
              <a:t>Int[] intArr = new int[3] { 1, 2, 3 };</a:t>
            </a:r>
          </a:p>
          <a:p>
            <a:pPr lvl="1" eaLnBrk="1" hangingPunct="1"/>
            <a:r>
              <a:rPr lang="en-US" altLang="en-US" sz="2000"/>
              <a:t>Array index starts from 0 (same as C/C++).</a:t>
            </a:r>
          </a:p>
        </p:txBody>
      </p:sp>
    </p:spTree>
    <p:extLst>
      <p:ext uri="{BB962C8B-B14F-4D97-AF65-F5344CB8AC3E}">
        <p14:creationId xmlns:p14="http://schemas.microsoft.com/office/powerpoint/2010/main" val="240719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462828"/>
            <a:ext cx="7867650" cy="58769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424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Programmers</a:t>
            </a:r>
          </a:p>
          <a:p>
            <a:pPr lvl="1"/>
            <a:r>
              <a:rPr lang="en-US" dirty="0"/>
              <a:t>One who programs directly for a given hardware </a:t>
            </a:r>
          </a:p>
          <a:p>
            <a:pPr lvl="1"/>
            <a:r>
              <a:rPr lang="en-US" dirty="0" err="1"/>
              <a:t>eg:Device</a:t>
            </a:r>
            <a:r>
              <a:rPr lang="en-US" dirty="0"/>
              <a:t> drivers or extremely  low level o/p services.</a:t>
            </a:r>
          </a:p>
          <a:p>
            <a:r>
              <a:rPr lang="en-US" dirty="0" smtClean="0"/>
              <a:t>Application Programmers</a:t>
            </a:r>
          </a:p>
          <a:p>
            <a:pPr lvl="1"/>
            <a:r>
              <a:rPr lang="en-US" dirty="0" smtClean="0"/>
              <a:t>One who programs  applications used by people for their requirements 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Calculators,Calenders,MS</a:t>
            </a:r>
            <a:r>
              <a:rPr lang="en-US" dirty="0" smtClean="0"/>
              <a:t>-Office like packages etc.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Programmers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66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 is an environment for developing and executing application.</a:t>
            </a:r>
          </a:p>
          <a:p>
            <a:r>
              <a:rPr lang="en-US" dirty="0" smtClean="0"/>
              <a:t>Framework is ready to  use collection of classes and interfaces used for developing a particular type of application.</a:t>
            </a:r>
          </a:p>
          <a:p>
            <a:r>
              <a:rPr lang="en-US" dirty="0" smtClean="0"/>
              <a:t>Are </a:t>
            </a:r>
            <a:r>
              <a:rPr lang="en-US" dirty="0" err="1" smtClean="0"/>
              <a:t>.Net</a:t>
            </a:r>
            <a:r>
              <a:rPr lang="en-US" dirty="0" smtClean="0"/>
              <a:t> Framework are  Platform independent ??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125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Around 1995, Java was gaining popularity  because of its platform independent approach and sun microsystems  open policy .</a:t>
            </a:r>
          </a:p>
          <a:p>
            <a:r>
              <a:rPr lang="en-US" dirty="0" smtClean="0"/>
              <a:t>In 2002 J2EE was released  it declined the Microsoft  market share.</a:t>
            </a:r>
          </a:p>
          <a:p>
            <a:r>
              <a:rPr lang="en-US" dirty="0" smtClean="0"/>
              <a:t>Microsoft started the project  called next generation  windows services (NGWS) to regain the  market share 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 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>
              <a:buFont typeface="Arial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What is .NET ?</a:t>
            </a:r>
          </a:p>
          <a:p>
            <a:pPr algn="just">
              <a:buFont typeface="Arial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.NET is the software framework developed by Microsoft.</a:t>
            </a:r>
          </a:p>
          <a:p>
            <a:pPr algn="just">
              <a:buFont typeface="Arial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Software framework: software </a:t>
            </a:r>
            <a:r>
              <a:rPr lang="en-US" dirty="0" smtClean="0">
                <a:ea typeface="+mn-ea"/>
                <a:cs typeface="+mn-cs"/>
              </a:rPr>
              <a:t>platform is an environment for developing and running software application featuring ease of development  </a:t>
            </a:r>
            <a:r>
              <a:rPr lang="en-US" dirty="0" smtClean="0">
                <a:ea typeface="+mn-ea"/>
                <a:cs typeface="+mn-cs"/>
              </a:rPr>
              <a:t>which includes compilers, libraries, </a:t>
            </a:r>
            <a:r>
              <a:rPr lang="en-US" dirty="0" err="1" smtClean="0">
                <a:ea typeface="+mn-ea"/>
                <a:cs typeface="+mn-cs"/>
              </a:rPr>
              <a:t>api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etc</a:t>
            </a:r>
            <a:r>
              <a:rPr lang="en-US" dirty="0" smtClean="0">
                <a:ea typeface="+mn-ea"/>
                <a:cs typeface="+mn-cs"/>
              </a:rPr>
              <a:t> where developer use to develop applications, products</a:t>
            </a:r>
            <a:r>
              <a:rPr lang="en-US" dirty="0" smtClean="0">
                <a:ea typeface="+mn-ea"/>
                <a:cs typeface="+mn-cs"/>
              </a:rPr>
              <a:t>.</a:t>
            </a:r>
          </a:p>
          <a:p>
            <a:pPr algn="just">
              <a:buFont typeface="Arial"/>
              <a:buChar char="•"/>
              <a:defRPr/>
            </a:pPr>
            <a:r>
              <a:rPr lang="en-US" dirty="0" err="1" smtClean="0"/>
              <a:t>MS.Net</a:t>
            </a:r>
            <a:r>
              <a:rPr lang="en-US" dirty="0" smtClean="0"/>
              <a:t>  is a Framework built on open internet protocols (SOAP(Simple object access protocol) &amp; standards with tools and services the meld computing and communication in new ways.</a:t>
            </a:r>
            <a:endParaRPr lang="en-US" dirty="0" smtClean="0">
              <a:ea typeface="+mn-ea"/>
              <a:cs typeface="+mn-cs"/>
            </a:endParaRPr>
          </a:p>
          <a:p>
            <a:pPr marL="0" indent="0" algn="just"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429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1.0 in Year 2002</a:t>
            </a:r>
          </a:p>
          <a:p>
            <a:r>
              <a:rPr lang="en-US" dirty="0"/>
              <a:t>Version </a:t>
            </a:r>
            <a:r>
              <a:rPr lang="en-US" dirty="0" smtClean="0"/>
              <a:t>1.1 </a:t>
            </a:r>
            <a:r>
              <a:rPr lang="en-US" dirty="0"/>
              <a:t>in Year </a:t>
            </a:r>
            <a:r>
              <a:rPr lang="en-US" dirty="0" smtClean="0"/>
              <a:t>2003</a:t>
            </a:r>
          </a:p>
          <a:p>
            <a:r>
              <a:rPr lang="en-US" dirty="0" smtClean="0"/>
              <a:t>Version 2.0 </a:t>
            </a:r>
            <a:r>
              <a:rPr lang="en-US" dirty="0"/>
              <a:t>in Year </a:t>
            </a:r>
            <a:r>
              <a:rPr lang="en-US" dirty="0" smtClean="0"/>
              <a:t>2005(stable version )</a:t>
            </a:r>
          </a:p>
          <a:p>
            <a:r>
              <a:rPr lang="en-US" dirty="0"/>
              <a:t>Version </a:t>
            </a:r>
            <a:r>
              <a:rPr lang="en-US" dirty="0" smtClean="0"/>
              <a:t>3.0 </a:t>
            </a:r>
            <a:r>
              <a:rPr lang="en-US" dirty="0"/>
              <a:t>in Year </a:t>
            </a:r>
            <a:r>
              <a:rPr lang="en-US" dirty="0" smtClean="0"/>
              <a:t>2006 (extended over 2.0)</a:t>
            </a:r>
          </a:p>
          <a:p>
            <a:r>
              <a:rPr lang="en-US" dirty="0"/>
              <a:t>Version </a:t>
            </a:r>
            <a:r>
              <a:rPr lang="en-US" dirty="0" smtClean="0"/>
              <a:t>3.5 </a:t>
            </a:r>
            <a:r>
              <a:rPr lang="en-US" dirty="0"/>
              <a:t>in Year </a:t>
            </a:r>
            <a:r>
              <a:rPr lang="en-US" dirty="0" smtClean="0"/>
              <a:t>2007(introduced  LINQ and AJAX in </a:t>
            </a:r>
            <a:r>
              <a:rPr lang="en-US" dirty="0" err="1" smtClean="0"/>
              <a:t>.net</a:t>
            </a:r>
            <a:r>
              <a:rPr lang="en-US" dirty="0" smtClean="0"/>
              <a:t>)</a:t>
            </a:r>
          </a:p>
          <a:p>
            <a:r>
              <a:rPr lang="en-US" dirty="0"/>
              <a:t>Version </a:t>
            </a:r>
            <a:r>
              <a:rPr lang="en-US" dirty="0" smtClean="0"/>
              <a:t>4.0 </a:t>
            </a:r>
            <a:r>
              <a:rPr lang="en-US" dirty="0"/>
              <a:t>in Year </a:t>
            </a:r>
            <a:r>
              <a:rPr lang="en-US" dirty="0" smtClean="0"/>
              <a:t>2010( </a:t>
            </a:r>
            <a:r>
              <a:rPr lang="en-US" dirty="0" err="1" smtClean="0"/>
              <a:t>mvc</a:t>
            </a:r>
            <a:r>
              <a:rPr lang="en-US" dirty="0" smtClean="0"/>
              <a:t>)</a:t>
            </a:r>
          </a:p>
          <a:p>
            <a:r>
              <a:rPr lang="en-US" dirty="0" smtClean="0"/>
              <a:t>Version 4.5 in Year 2012</a:t>
            </a:r>
          </a:p>
          <a:p>
            <a:r>
              <a:rPr lang="en-US" dirty="0" smtClean="0"/>
              <a:t>All versions can be installed side by side on same machine.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 Net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981200" y="310717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Introduction (contd.)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981200" y="1210397"/>
            <a:ext cx="8410575" cy="56292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.NET programs are executed in environment known as Common Language Runtime (CLR).</a:t>
            </a:r>
          </a:p>
          <a:p>
            <a:pPr eaLnBrk="1" hangingPunct="1"/>
            <a:r>
              <a:rPr lang="en-US" altLang="en-US" dirty="0" smtClean="0"/>
              <a:t>CLR is an application virtual machine providing memory management, security, exception handling.</a:t>
            </a:r>
          </a:p>
          <a:p>
            <a:pPr eaLnBrk="1" hangingPunct="1"/>
            <a:r>
              <a:rPr lang="en-US" altLang="en-US" dirty="0" smtClean="0"/>
              <a:t>Cluster of technologies:</a:t>
            </a:r>
          </a:p>
          <a:p>
            <a:pPr lvl="1" eaLnBrk="1" hangingPunct="1"/>
            <a:r>
              <a:rPr lang="en-US" altLang="en-US" sz="2000" dirty="0"/>
              <a:t>.NET languages: C#, VB.NET, J#, C++.</a:t>
            </a:r>
          </a:p>
          <a:p>
            <a:pPr lvl="1" eaLnBrk="1" hangingPunct="1"/>
            <a:r>
              <a:rPr lang="en-US" altLang="en-US" sz="2000" dirty="0"/>
              <a:t>CLR</a:t>
            </a:r>
          </a:p>
          <a:p>
            <a:pPr lvl="1" eaLnBrk="1" hangingPunct="1"/>
            <a:r>
              <a:rPr lang="en-US" altLang="en-US" sz="2000" dirty="0"/>
              <a:t>.NET framework class library: ADO.NET etc.</a:t>
            </a:r>
          </a:p>
          <a:p>
            <a:pPr lvl="1" eaLnBrk="1" hangingPunct="1"/>
            <a:r>
              <a:rPr lang="en-US" altLang="en-US" sz="2000" dirty="0"/>
              <a:t>ASP.NET</a:t>
            </a:r>
          </a:p>
          <a:p>
            <a:pPr lvl="1" eaLnBrk="1" hangingPunct="1"/>
            <a:r>
              <a:rPr lang="en-US" altLang="en-US" sz="2000" dirty="0"/>
              <a:t>Visual Studio</a:t>
            </a:r>
          </a:p>
          <a:p>
            <a:pPr eaLnBrk="1" hangingPunct="1"/>
            <a:r>
              <a:rPr lang="en-US" altLang="en-US" dirty="0" smtClean="0"/>
              <a:t>Latest version of .NET framework: 4.5.1, Visual Studio 2013</a:t>
            </a:r>
          </a:p>
        </p:txBody>
      </p:sp>
    </p:spTree>
    <p:extLst>
      <p:ext uri="{BB962C8B-B14F-4D97-AF65-F5344CB8AC3E}">
        <p14:creationId xmlns:p14="http://schemas.microsoft.com/office/powerpoint/2010/main" val="278033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6764" y="253351"/>
            <a:ext cx="7772400" cy="4968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Top View:</a:t>
            </a:r>
            <a:endParaRPr lang="en-US" dirty="0">
              <a:ea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7713" y="1116663"/>
            <a:ext cx="8451850" cy="57785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36764" y="2703513"/>
            <a:ext cx="8116887" cy="37020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</a:rPr>
              <a:t>                                                                                                                                           </a:t>
            </a:r>
            <a:r>
              <a:rPr lang="en-US" sz="3200" b="1" dirty="0">
                <a:solidFill>
                  <a:schemeClr val="lt1"/>
                </a:solidFill>
              </a:rPr>
              <a:t>CLR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2373314" y="1763714"/>
            <a:ext cx="1736725" cy="3635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</a:rPr>
              <a:t>C# compiler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4610100" y="1763714"/>
            <a:ext cx="1951038" cy="3635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</a:rPr>
              <a:t>VB.NET compiler</a:t>
            </a: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6838950" y="1763714"/>
            <a:ext cx="3314700" cy="3635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</a:rPr>
              <a:t>Other .NET language compiler</a:t>
            </a: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2717801" y="3017838"/>
            <a:ext cx="6634163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</a:rPr>
              <a:t>Common Intermediate Language (CIL)</a:t>
            </a:r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2717801" y="3940175"/>
            <a:ext cx="6634163" cy="4270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</a:rPr>
              <a:t>Just In Time Compiler (JIT)</a:t>
            </a:r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2717801" y="4797426"/>
            <a:ext cx="6634163" cy="3603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</a:rPr>
              <a:t>Native Code</a:t>
            </a: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2717801" y="5600701"/>
            <a:ext cx="6634163" cy="3921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</a:rPr>
              <a:t>Execute (10010111100 ….)</a:t>
            </a:r>
          </a:p>
        </p:txBody>
      </p:sp>
      <p:cxnSp>
        <p:nvCxnSpPr>
          <p:cNvPr id="17" name="Straight Arrow Connector 16"/>
          <p:cNvCxnSpPr>
            <a:cxnSpLocks noChangeShapeType="1"/>
            <a:stCxn id="6" idx="2"/>
          </p:cNvCxnSpPr>
          <p:nvPr/>
        </p:nvCxnSpPr>
        <p:spPr bwMode="auto">
          <a:xfrm>
            <a:off x="3241676" y="2127250"/>
            <a:ext cx="9525" cy="89058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>
            <a:off x="5576889" y="2135189"/>
            <a:ext cx="9525" cy="890587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>
            <a:off x="8385176" y="2127250"/>
            <a:ext cx="9525" cy="89058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>
            <a:off x="5586413" y="3495675"/>
            <a:ext cx="4762" cy="4445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>
            <a:off x="5602288" y="4367213"/>
            <a:ext cx="4762" cy="430212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>
            <a:off x="5607051" y="5153026"/>
            <a:ext cx="4763" cy="4476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ounded Rectangle 26"/>
          <p:cNvSpPr>
            <a:spLocks noChangeArrowheads="1"/>
          </p:cNvSpPr>
          <p:nvPr/>
        </p:nvSpPr>
        <p:spPr bwMode="auto">
          <a:xfrm>
            <a:off x="2373314" y="931864"/>
            <a:ext cx="1736725" cy="312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</a:rPr>
              <a:t>C# code</a:t>
            </a:r>
          </a:p>
        </p:txBody>
      </p:sp>
      <p:sp>
        <p:nvSpPr>
          <p:cNvPr id="28" name="Rounded Rectangle 27"/>
          <p:cNvSpPr>
            <a:spLocks noChangeArrowheads="1"/>
          </p:cNvSpPr>
          <p:nvPr/>
        </p:nvSpPr>
        <p:spPr bwMode="auto">
          <a:xfrm>
            <a:off x="4699001" y="925513"/>
            <a:ext cx="1736725" cy="311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</a:rPr>
              <a:t>VB.NET code</a:t>
            </a:r>
          </a:p>
        </p:txBody>
      </p: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7104063" y="928688"/>
            <a:ext cx="2563812" cy="311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</a:rPr>
              <a:t>Other .NET lang. code</a:t>
            </a:r>
          </a:p>
        </p:txBody>
      </p:sp>
      <p:cxnSp>
        <p:nvCxnSpPr>
          <p:cNvPr id="31" name="Straight Arrow Connector 30"/>
          <p:cNvCxnSpPr>
            <a:cxnSpLocks noChangeShapeType="1"/>
            <a:stCxn id="27" idx="2"/>
          </p:cNvCxnSpPr>
          <p:nvPr/>
        </p:nvCxnSpPr>
        <p:spPr bwMode="auto">
          <a:xfrm>
            <a:off x="3241675" y="1244601"/>
            <a:ext cx="0" cy="519113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Arrow Connector 31"/>
          <p:cNvCxnSpPr>
            <a:cxnSpLocks noChangeShapeType="1"/>
          </p:cNvCxnSpPr>
          <p:nvPr/>
        </p:nvCxnSpPr>
        <p:spPr bwMode="auto">
          <a:xfrm>
            <a:off x="5575300" y="1244601"/>
            <a:ext cx="0" cy="519113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>
            <a:off x="8385175" y="1239838"/>
            <a:ext cx="0" cy="5207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242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template" id="{30DBBF30-EDA2-4408-9702-3B0A8AED6F12}" vid="{0F128B79-39D4-4007-9EC6-E245A2CC91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A1AFEDE-5CAF-4D05-AC35-0F55C5366E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0</TotalTime>
  <Words>659</Words>
  <Application>Microsoft Office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MS PGothic</vt:lpstr>
      <vt:lpstr>Arial</vt:lpstr>
      <vt:lpstr>Calibri</vt:lpstr>
      <vt:lpstr>Cambria</vt:lpstr>
      <vt:lpstr>Cloud skipper design template</vt:lpstr>
      <vt:lpstr>          Extra Professional course: .NET framework </vt:lpstr>
      <vt:lpstr>T</vt:lpstr>
      <vt:lpstr>Types Of Programmers</vt:lpstr>
      <vt:lpstr>Definitions</vt:lpstr>
      <vt:lpstr>Evolution of  .NET</vt:lpstr>
      <vt:lpstr>Introduction</vt:lpstr>
      <vt:lpstr>. Net Version</vt:lpstr>
      <vt:lpstr>Introduction (contd.)</vt:lpstr>
      <vt:lpstr>Top View:</vt:lpstr>
      <vt:lpstr>Common Language Runtime(CLR)</vt:lpstr>
      <vt:lpstr>Why learn .NET ?</vt:lpstr>
      <vt:lpstr>Benefits of .NET Framework</vt:lpstr>
      <vt:lpstr>C# language:</vt:lpstr>
      <vt:lpstr>C# language (contd.)</vt:lpstr>
      <vt:lpstr>C# language (contd.)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2014-10-08T02:37:42Z</dcterms:created>
  <dcterms:modified xsi:type="dcterms:W3CDTF">2014-10-08T04:52:59Z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TC034605089991</vt:lpwstr>
  </property>
</Properties>
</file>